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52"/>
  </p:notesMasterIdLst>
  <p:handoutMasterIdLst>
    <p:handoutMasterId r:id="rId53"/>
  </p:handoutMasterIdLst>
  <p:sldIdLst>
    <p:sldId id="444" r:id="rId5"/>
    <p:sldId id="428" r:id="rId6"/>
    <p:sldId id="388" r:id="rId7"/>
    <p:sldId id="429" r:id="rId8"/>
    <p:sldId id="430" r:id="rId9"/>
    <p:sldId id="431" r:id="rId10"/>
    <p:sldId id="442" r:id="rId11"/>
    <p:sldId id="367" r:id="rId12"/>
    <p:sldId id="409" r:id="rId13"/>
    <p:sldId id="361" r:id="rId14"/>
    <p:sldId id="417" r:id="rId15"/>
    <p:sldId id="372" r:id="rId16"/>
    <p:sldId id="385" r:id="rId17"/>
    <p:sldId id="465" r:id="rId18"/>
    <p:sldId id="464" r:id="rId19"/>
    <p:sldId id="477" r:id="rId20"/>
    <p:sldId id="478" r:id="rId21"/>
    <p:sldId id="452" r:id="rId22"/>
    <p:sldId id="479" r:id="rId23"/>
    <p:sldId id="468" r:id="rId24"/>
    <p:sldId id="470" r:id="rId25"/>
    <p:sldId id="474" r:id="rId26"/>
    <p:sldId id="480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1" r:id="rId35"/>
    <p:sldId id="462" r:id="rId36"/>
    <p:sldId id="475" r:id="rId37"/>
    <p:sldId id="391" r:id="rId38"/>
    <p:sldId id="402" r:id="rId39"/>
    <p:sldId id="437" r:id="rId40"/>
    <p:sldId id="395" r:id="rId41"/>
    <p:sldId id="438" r:id="rId42"/>
    <p:sldId id="400" r:id="rId43"/>
    <p:sldId id="439" r:id="rId44"/>
    <p:sldId id="440" r:id="rId45"/>
    <p:sldId id="403" r:id="rId46"/>
    <p:sldId id="423" r:id="rId47"/>
    <p:sldId id="397" r:id="rId48"/>
    <p:sldId id="420" r:id="rId49"/>
    <p:sldId id="424" r:id="rId50"/>
    <p:sldId id="414" r:id="rId51"/>
  </p:sldIdLst>
  <p:sldSz cx="9144000" cy="6858000" type="overhead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9FF99"/>
    <a:srgbClr val="66CCFF"/>
    <a:srgbClr val="00CCFF"/>
    <a:srgbClr val="99CCFF"/>
    <a:srgbClr val="FF0000"/>
    <a:srgbClr val="81E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3" autoAdjust="0"/>
    <p:restoredTop sz="99471" autoAdjust="0"/>
  </p:normalViewPr>
  <p:slideViewPr>
    <p:cSldViewPr>
      <p:cViewPr>
        <p:scale>
          <a:sx n="80" d="100"/>
          <a:sy n="80" d="100"/>
        </p:scale>
        <p:origin x="-642" y="-666"/>
      </p:cViewPr>
      <p:guideLst>
        <p:guide orient="horz" pos="672"/>
        <p:guide pos="2928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518" y="-102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0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3211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AC281D4-91BF-4CD6-9E26-6AFE73A50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1CD08D-BC5F-473D-A50D-E7FFED3F6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6DC75-8652-4667-83B6-9F4BFAC4411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A0475-C164-4312-89C3-6F43EC249943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FFF5D-ED2F-45AE-AAB9-9CEF511200A3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B043C-FBFF-41DC-967E-6A48B98C6B0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B1EBA-A5E3-4B87-9B02-0D77228F0FEE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96858-2110-4195-9AF7-D5226440624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39496-82EB-4A4A-BEEF-2036605A906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8452A-60B9-4F1A-A5F9-BAD51865CA6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A0475-C164-4312-89C3-6F43EC249943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A0475-C164-4312-89C3-6F43EC249943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A0475-C164-4312-89C3-6F43EC249943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6338" y="0"/>
            <a:ext cx="347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96081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133600"/>
            <a:ext cx="71262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1400" y="3792538"/>
            <a:ext cx="7127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C15D-1355-48F0-83C6-E549B07B1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F683-B91D-4A93-8EB6-35C2DA1AA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5A89-1983-47B2-B14F-BAF3616D6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2261-B08A-4F07-9FFD-B20B43E47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FD562-EE20-4887-9A77-A8295175C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0621-A47A-4130-B111-498DFFF1A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9BC8-378E-412C-B131-5BBAB97FB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A9F1-6F6B-4727-8091-D3BAE3BA0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250B-BCA9-4410-BBE0-8C4F5DF70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BB0F9-1E49-44D8-9D48-A9779AD10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CEEC-F25A-4CB3-B974-CDCFB38DF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9A091-3158-4F2A-9F97-F1ACCB544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1B29A3-2232-4677-B26E-D965937EE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Logo 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1013" y="198438"/>
            <a:ext cx="79216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wm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N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NZ" dirty="0" smtClean="0"/>
          </a:p>
        </p:txBody>
      </p:sp>
      <p:pic>
        <p:nvPicPr>
          <p:cNvPr id="4100" name="Picture 4" descr="Close 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Rachel in W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0"/>
            <a:ext cx="4557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31913" y="260350"/>
            <a:ext cx="6408737" cy="12969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bg1"/>
                </a:solidFill>
                <a:cs typeface="Times New Roman" pitchFamily="18" charset="0"/>
              </a:rPr>
              <a:t>Tradescantia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GB" sz="3600" i="1" dirty="0">
                <a:solidFill>
                  <a:schemeClr val="bg1"/>
                </a:solidFill>
                <a:cs typeface="Times New Roman" pitchFamily="18" charset="0"/>
              </a:rPr>
              <a:t>Tradescantia fluminensis</a:t>
            </a:r>
            <a:r>
              <a:rPr lang="en-GB" sz="3600" dirty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204864"/>
            <a:ext cx="658812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55875" y="5589588"/>
            <a:ext cx="6769100" cy="1268412"/>
          </a:xfrm>
          <a:solidFill>
            <a:schemeClr val="fol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dirty="0" smtClean="0"/>
              <a:t>Initial agent selection included 4 beetles with complementary larval feeding methods</a:t>
            </a:r>
          </a:p>
        </p:txBody>
      </p:sp>
      <p:grpSp>
        <p:nvGrpSpPr>
          <p:cNvPr id="13316" name="Group 49"/>
          <p:cNvGrpSpPr>
            <a:grpSpLocks/>
          </p:cNvGrpSpPr>
          <p:nvPr/>
        </p:nvGrpSpPr>
        <p:grpSpPr bwMode="auto">
          <a:xfrm>
            <a:off x="5003800" y="-144463"/>
            <a:ext cx="4156075" cy="3357563"/>
            <a:chOff x="3142" y="-91"/>
            <a:chExt cx="2618" cy="2115"/>
          </a:xfrm>
        </p:grpSpPr>
        <p:grpSp>
          <p:nvGrpSpPr>
            <p:cNvPr id="13336" name="Group 38"/>
            <p:cNvGrpSpPr>
              <a:grpSpLocks/>
            </p:cNvGrpSpPr>
            <p:nvPr/>
          </p:nvGrpSpPr>
          <p:grpSpPr bwMode="auto">
            <a:xfrm>
              <a:off x="3142" y="0"/>
              <a:ext cx="1224" cy="1415"/>
              <a:chOff x="3457" y="0"/>
              <a:chExt cx="1147" cy="1385"/>
            </a:xfrm>
          </p:grpSpPr>
          <p:pic>
            <p:nvPicPr>
              <p:cNvPr id="13340" name="Picture 30" descr="Lema nr guerini3 small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57" y="0"/>
                <a:ext cx="1147" cy="1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1" name="Text Box 33"/>
              <p:cNvSpPr txBox="1">
                <a:spLocks noChangeArrowheads="1"/>
              </p:cNvSpPr>
              <p:nvPr/>
            </p:nvSpPr>
            <p:spPr bwMode="auto">
              <a:xfrm>
                <a:off x="3589" y="1197"/>
                <a:ext cx="985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NZ" sz="1400" i="1" dirty="0">
                    <a:solidFill>
                      <a:schemeClr val="bg1"/>
                    </a:solidFill>
                    <a:latin typeface="Helvetica" pitchFamily="34" charset="0"/>
                  </a:rPr>
                  <a:t>Neolema </a:t>
                </a:r>
                <a:r>
                  <a:rPr lang="en-NZ" sz="1400" i="1" dirty="0" smtClean="0">
                    <a:solidFill>
                      <a:schemeClr val="bg1"/>
                    </a:solidFill>
                    <a:latin typeface="Helvetica" pitchFamily="34" charset="0"/>
                  </a:rPr>
                  <a:t>ogloblini</a:t>
                </a:r>
                <a:r>
                  <a:rPr lang="en-NZ" sz="1400" dirty="0" smtClean="0">
                    <a:solidFill>
                      <a:schemeClr val="bg1"/>
                    </a:solidFill>
                    <a:latin typeface="Helvetica" pitchFamily="34" charset="0"/>
                  </a:rPr>
                  <a:t> </a:t>
                </a:r>
                <a:endParaRPr lang="en-NZ" sz="14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3337" name="Line 43"/>
            <p:cNvSpPr>
              <a:spLocks noChangeShapeType="1"/>
            </p:cNvSpPr>
            <p:nvPr/>
          </p:nvSpPr>
          <p:spPr bwMode="auto">
            <a:xfrm>
              <a:off x="3777" y="1389"/>
              <a:ext cx="185" cy="403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8" name="Line 44"/>
            <p:cNvSpPr>
              <a:spLocks noChangeShapeType="1"/>
            </p:cNvSpPr>
            <p:nvPr/>
          </p:nvSpPr>
          <p:spPr bwMode="auto">
            <a:xfrm flipH="1">
              <a:off x="4097" y="1389"/>
              <a:ext cx="814" cy="635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3339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3" y="-91"/>
              <a:ext cx="1407" cy="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7" name="Picture 29" descr="C:\Piccies2\New Folder\Tradescantia\Lema basicostata\basicostata larva in st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75" y="3500438"/>
            <a:ext cx="2698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8" name="Group 47"/>
          <p:cNvGrpSpPr>
            <a:grpSpLocks/>
          </p:cNvGrpSpPr>
          <p:nvPr/>
        </p:nvGrpSpPr>
        <p:grpSpPr bwMode="auto">
          <a:xfrm>
            <a:off x="-36513" y="1989138"/>
            <a:ext cx="3671888" cy="2519362"/>
            <a:chOff x="0" y="1570"/>
            <a:chExt cx="2244" cy="1537"/>
          </a:xfrm>
        </p:grpSpPr>
        <p:grpSp>
          <p:nvGrpSpPr>
            <p:cNvPr id="13331" name="Group 35"/>
            <p:cNvGrpSpPr>
              <a:grpSpLocks/>
            </p:cNvGrpSpPr>
            <p:nvPr/>
          </p:nvGrpSpPr>
          <p:grpSpPr bwMode="auto">
            <a:xfrm>
              <a:off x="0" y="1570"/>
              <a:ext cx="1589" cy="1365"/>
              <a:chOff x="249" y="594"/>
              <a:chExt cx="1589" cy="1365"/>
            </a:xfrm>
          </p:grpSpPr>
          <p:pic>
            <p:nvPicPr>
              <p:cNvPr id="13334" name="Picture 36" descr="Lema knobbly small file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4000"/>
              </a:blip>
              <a:srcRect/>
              <a:stretch>
                <a:fillRect/>
              </a:stretch>
            </p:blipFill>
            <p:spPr bwMode="auto">
              <a:xfrm>
                <a:off x="272" y="594"/>
                <a:ext cx="1566" cy="1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5" name="Text Box 37"/>
              <p:cNvSpPr txBox="1">
                <a:spLocks noChangeArrowheads="1"/>
              </p:cNvSpPr>
              <p:nvPr/>
            </p:nvSpPr>
            <p:spPr bwMode="auto">
              <a:xfrm>
                <a:off x="249" y="1773"/>
                <a:ext cx="1524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NZ" sz="1400" i="1" dirty="0">
                    <a:solidFill>
                      <a:schemeClr val="bg1"/>
                    </a:solidFill>
                    <a:latin typeface="Helvetica" pitchFamily="34" charset="0"/>
                  </a:rPr>
                  <a:t>Lema basicostata</a:t>
                </a:r>
                <a:r>
                  <a:rPr lang="en-NZ" sz="1400" dirty="0">
                    <a:solidFill>
                      <a:schemeClr val="bg1"/>
                    </a:solidFill>
                    <a:latin typeface="Helvetica" pitchFamily="34" charset="0"/>
                  </a:rPr>
                  <a:t> – “knobbly”</a:t>
                </a:r>
                <a:endParaRPr lang="en-NZ" sz="1400" i="1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3332" name="Line 39"/>
            <p:cNvSpPr>
              <a:spLocks noChangeShapeType="1"/>
            </p:cNvSpPr>
            <p:nvPr/>
          </p:nvSpPr>
          <p:spPr bwMode="auto">
            <a:xfrm flipV="1">
              <a:off x="1584" y="2668"/>
              <a:ext cx="528" cy="439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3" name="Line 40"/>
            <p:cNvSpPr>
              <a:spLocks noChangeShapeType="1"/>
            </p:cNvSpPr>
            <p:nvPr/>
          </p:nvSpPr>
          <p:spPr bwMode="auto">
            <a:xfrm flipV="1">
              <a:off x="1610" y="2229"/>
              <a:ext cx="634" cy="112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319" name="Group 53"/>
          <p:cNvGrpSpPr>
            <a:grpSpLocks/>
          </p:cNvGrpSpPr>
          <p:nvPr/>
        </p:nvGrpSpPr>
        <p:grpSpPr bwMode="auto">
          <a:xfrm>
            <a:off x="-107950" y="4292600"/>
            <a:ext cx="3887788" cy="2592388"/>
            <a:chOff x="-68" y="2341"/>
            <a:chExt cx="2449" cy="1497"/>
          </a:xfrm>
        </p:grpSpPr>
        <p:grpSp>
          <p:nvGrpSpPr>
            <p:cNvPr id="13327" name="Group 52"/>
            <p:cNvGrpSpPr>
              <a:grpSpLocks/>
            </p:cNvGrpSpPr>
            <p:nvPr/>
          </p:nvGrpSpPr>
          <p:grpSpPr bwMode="auto">
            <a:xfrm>
              <a:off x="-68" y="2341"/>
              <a:ext cx="2449" cy="1497"/>
              <a:chOff x="-68" y="2341"/>
              <a:chExt cx="2449" cy="1497"/>
            </a:xfrm>
          </p:grpSpPr>
          <p:sp>
            <p:nvSpPr>
              <p:cNvPr id="13329" name="Line 22"/>
              <p:cNvSpPr>
                <a:spLocks noChangeShapeType="1"/>
              </p:cNvSpPr>
              <p:nvPr/>
            </p:nvSpPr>
            <p:spPr bwMode="auto">
              <a:xfrm flipV="1">
                <a:off x="1610" y="2341"/>
                <a:ext cx="771" cy="907"/>
              </a:xfrm>
              <a:prstGeom prst="line">
                <a:avLst/>
              </a:prstGeom>
              <a:noFill/>
              <a:ln w="4445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3330" name="Picture 2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5400000">
                <a:off x="235" y="2455"/>
                <a:ext cx="1080" cy="1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28" name="Text Box 23"/>
            <p:cNvSpPr txBox="1">
              <a:spLocks noChangeArrowheads="1"/>
            </p:cNvSpPr>
            <p:nvPr/>
          </p:nvSpPr>
          <p:spPr bwMode="auto">
            <a:xfrm>
              <a:off x="148" y="3634"/>
              <a:ext cx="153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1400" i="1" dirty="0">
                  <a:solidFill>
                    <a:schemeClr val="bg1"/>
                  </a:solidFill>
                </a:rPr>
                <a:t>Buckibrotica cinctipennis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20" name="Group 51"/>
          <p:cNvGrpSpPr>
            <a:grpSpLocks/>
          </p:cNvGrpSpPr>
          <p:nvPr/>
        </p:nvGrpSpPr>
        <p:grpSpPr bwMode="auto">
          <a:xfrm>
            <a:off x="-252413" y="4763"/>
            <a:ext cx="5256213" cy="2847975"/>
            <a:chOff x="-159" y="3"/>
            <a:chExt cx="3311" cy="1794"/>
          </a:xfrm>
        </p:grpSpPr>
        <p:grpSp>
          <p:nvGrpSpPr>
            <p:cNvPr id="13321" name="Group 50"/>
            <p:cNvGrpSpPr>
              <a:grpSpLocks/>
            </p:cNvGrpSpPr>
            <p:nvPr/>
          </p:nvGrpSpPr>
          <p:grpSpPr bwMode="auto">
            <a:xfrm>
              <a:off x="-159" y="3"/>
              <a:ext cx="3311" cy="1401"/>
              <a:chOff x="-159" y="3"/>
              <a:chExt cx="3311" cy="1401"/>
            </a:xfrm>
          </p:grpSpPr>
          <p:pic>
            <p:nvPicPr>
              <p:cNvPr id="13324" name="Picture 25" descr="Lema stripy feeding1 small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-159" y="3"/>
                <a:ext cx="1779" cy="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5" name="Text Box 26"/>
              <p:cNvSpPr txBox="1">
                <a:spLocks noChangeArrowheads="1"/>
              </p:cNvSpPr>
              <p:nvPr/>
            </p:nvSpPr>
            <p:spPr bwMode="auto">
              <a:xfrm>
                <a:off x="-23" y="1212"/>
                <a:ext cx="1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NZ" sz="1400" i="1" dirty="0">
                    <a:solidFill>
                      <a:schemeClr val="bg1"/>
                    </a:solidFill>
                    <a:latin typeface="Helvetica" pitchFamily="34" charset="0"/>
                  </a:rPr>
                  <a:t>Neolema abbreviata</a:t>
                </a:r>
                <a:r>
                  <a:rPr lang="en-NZ" sz="1400" dirty="0">
                    <a:solidFill>
                      <a:schemeClr val="bg1"/>
                    </a:solidFill>
                    <a:latin typeface="Helvetica" pitchFamily="34" charset="0"/>
                  </a:rPr>
                  <a:t> – “stripy”</a:t>
                </a:r>
                <a:endParaRPr lang="en-NZ" sz="1400" i="1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pic>
            <p:nvPicPr>
              <p:cNvPr id="13326" name="Picture 27" descr="Brazil 2007 11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10" y="3"/>
                <a:ext cx="1542" cy="1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22" name="Line 41"/>
            <p:cNvSpPr>
              <a:spLocks noChangeShapeType="1"/>
            </p:cNvSpPr>
            <p:nvPr/>
          </p:nvSpPr>
          <p:spPr bwMode="auto">
            <a:xfrm>
              <a:off x="1610" y="1389"/>
              <a:ext cx="363" cy="222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3" name="Line 42"/>
            <p:cNvSpPr>
              <a:spLocks noChangeShapeType="1"/>
            </p:cNvSpPr>
            <p:nvPr/>
          </p:nvSpPr>
          <p:spPr bwMode="auto">
            <a:xfrm>
              <a:off x="2426" y="1389"/>
              <a:ext cx="182" cy="408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143500" y="2286000"/>
            <a:ext cx="371475" cy="703263"/>
          </a:xfrm>
        </p:spPr>
        <p:txBody>
          <a:bodyPr/>
          <a:lstStyle/>
          <a:p>
            <a:r>
              <a:rPr lang="en-NZ" sz="800" dirty="0" smtClean="0"/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0"/>
            <a:ext cx="77724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  <a:t>Host range testing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836711"/>
            <a:ext cx="5832748" cy="2952651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Test potential agents against selected plants to determine host range</a:t>
            </a:r>
          </a:p>
          <a:p>
            <a:r>
              <a:rPr lang="en-US" sz="2400" dirty="0" smtClean="0">
                <a:cs typeface="Arial" charset="0"/>
              </a:rPr>
              <a:t>No New Zealand natives in the family Commelinaceae or the order Commelinales</a:t>
            </a:r>
          </a:p>
          <a:p>
            <a:r>
              <a:rPr lang="en-US" sz="2400" dirty="0" smtClean="0">
                <a:cs typeface="Arial" charset="0"/>
              </a:rPr>
              <a:t>Nearest NZ relative to </a:t>
            </a:r>
            <a:r>
              <a:rPr lang="en-US" sz="2400" i="1" dirty="0" smtClean="0">
                <a:cs typeface="Arial" charset="0"/>
              </a:rPr>
              <a:t>Tradescantia fluminensis</a:t>
            </a:r>
            <a:r>
              <a:rPr lang="en-US" sz="2400" dirty="0" smtClean="0">
                <a:cs typeface="Arial" charset="0"/>
              </a:rPr>
              <a:t> thought to be nikau palm</a:t>
            </a:r>
          </a:p>
          <a:p>
            <a:endParaRPr lang="en-US" sz="2400" dirty="0" smtClean="0">
              <a:cs typeface="Arial" charset="0"/>
            </a:endParaRPr>
          </a:p>
        </p:txBody>
      </p:sp>
      <p:pic>
        <p:nvPicPr>
          <p:cNvPr id="15365" name="Picture 5" descr="DSC_00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357688"/>
            <a:ext cx="2913062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DSC_00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643313"/>
            <a:ext cx="35575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DSC_00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1357313"/>
            <a:ext cx="2071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DSC_00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3643313"/>
            <a:ext cx="328612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DSC_00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8860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DSC_001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60475" y="-166688"/>
            <a:ext cx="2332038" cy="280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 descr="DSC_001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76375" y="2060575"/>
            <a:ext cx="25717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9" descr="DSC_002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14313" y="3643313"/>
            <a:ext cx="2984501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2781300"/>
            <a:ext cx="288925" cy="287338"/>
          </a:xfrm>
        </p:spPr>
        <p:txBody>
          <a:bodyPr/>
          <a:lstStyle/>
          <a:p>
            <a:pPr eaLnBrk="1" hangingPunct="1"/>
            <a:endParaRPr lang="en-US" sz="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2133600"/>
            <a:ext cx="360363" cy="7191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i="1" dirty="0" smtClean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i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i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i="1" dirty="0" smtClean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1" i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1" i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1" i="1" dirty="0" smtClean="0"/>
          </a:p>
        </p:txBody>
      </p:sp>
      <p:pic>
        <p:nvPicPr>
          <p:cNvPr id="16388" name="Picture 4" descr="N:\Digital Images\Tradescantia\Potential agents smaller files\Lema spp\Neolema ogloblini smaller fi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341438"/>
            <a:ext cx="58959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258888" y="260350"/>
            <a:ext cx="68421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ERMA granted permission to release the first beetle in 2008  </a:t>
            </a:r>
          </a:p>
          <a:p>
            <a:endParaRPr lang="en-NZ" dirty="0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700338" y="5373688"/>
            <a:ext cx="382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the leaf-feeding </a:t>
            </a:r>
          </a:p>
          <a:p>
            <a:pPr algn="ctr"/>
            <a:r>
              <a:rPr lang="en-US" sz="3200" b="1" i="1" dirty="0"/>
              <a:t>Neolema ogloblini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1" y="260350"/>
            <a:ext cx="6336754" cy="620713"/>
          </a:xfrm>
        </p:spPr>
        <p:txBody>
          <a:bodyPr/>
          <a:lstStyle/>
          <a:p>
            <a:pPr eaLnBrk="1" hangingPunct="1">
              <a:defRPr/>
            </a:pPr>
            <a:r>
              <a:rPr lang="en-NZ" sz="3600" b="1" dirty="0" smtClean="0">
                <a:solidFill>
                  <a:schemeClr val="tx1"/>
                </a:solidFill>
                <a:latin typeface="+mn-lt"/>
              </a:rPr>
              <a:t>Gregarines discovered</a:t>
            </a:r>
            <a:endParaRPr lang="en-US" sz="36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50950"/>
            <a:ext cx="6172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i="1" dirty="0" smtClean="0"/>
              <a:t>N. ogloblini</a:t>
            </a:r>
            <a:r>
              <a:rPr lang="en-US" sz="2400" dirty="0" smtClean="0"/>
              <a:t> was affected by a gregarine gut parasite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Little known sporozoan protozoan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Although a common life form little work has been undertaken on gregarines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We cannot release diseased organisms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putting at risk native beetle species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i="1" dirty="0" smtClean="0"/>
              <a:t>N. </a:t>
            </a:r>
            <a:r>
              <a:rPr lang="en-US" sz="2000" i="1" dirty="0" err="1" smtClean="0"/>
              <a:t>ogloblini</a:t>
            </a:r>
            <a:r>
              <a:rPr lang="en-US" sz="2000" i="1" dirty="0" smtClean="0"/>
              <a:t> </a:t>
            </a:r>
            <a:r>
              <a:rPr lang="en-US" sz="2000" dirty="0" smtClean="0"/>
              <a:t>debilitated reducing its impact as a biocontrol agent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7412" name="Picture 4" descr="Gregs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26908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-270792"/>
            <a:ext cx="6336704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0" rev="5400000"/>
            </a:camera>
            <a:lightRig rig="threePt" dir="t"/>
          </a:scene3d>
        </p:spPr>
      </p:pic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2195736" cy="1143000"/>
          </a:xfrm>
        </p:spPr>
        <p:txBody>
          <a:bodyPr/>
          <a:lstStyle/>
          <a:p>
            <a:r>
              <a:rPr lang="en-NZ" sz="2800" dirty="0" smtClean="0"/>
              <a:t>General life cycle of gregarines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92813" cy="836613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Removal of gregarines from </a:t>
            </a:r>
            <a:br>
              <a:rPr lang="en-US" sz="3200" b="1" dirty="0" smtClean="0"/>
            </a:br>
            <a:r>
              <a:rPr lang="en-US" sz="3200" b="1" i="1" dirty="0" smtClean="0"/>
              <a:t>N. ogloblini</a:t>
            </a:r>
            <a:r>
              <a:rPr lang="en-US" sz="3200" b="1" dirty="0" smtClean="0"/>
              <a:t> populations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12776"/>
            <a:ext cx="8528050" cy="54007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NZ" sz="2400" dirty="0" smtClean="0"/>
              <a:t>Heavily infected rearing lines culled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NZ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</p:txBody>
      </p:sp>
      <p:pic>
        <p:nvPicPr>
          <p:cNvPr id="4" name="Picture 2" descr="S:\InvWeeds\Digital Images\Tradescantia\Gregarines\Neolema ogloblini\Num8 9.2.09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6264423" cy="388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188640"/>
            <a:ext cx="7992813" cy="90862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Removal of gregarines from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N. ogloblini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populations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63850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Egg surface sterilisation</a:t>
            </a:r>
          </a:p>
          <a:p>
            <a:pPr marL="0" lvl="1"/>
            <a:r>
              <a:rPr lang="en-NZ" sz="2000" kern="0" dirty="0" smtClean="0"/>
              <a:t>Washing eggs in bleach (sodium hypochlorite) solution</a:t>
            </a:r>
          </a:p>
          <a:p>
            <a:endParaRPr lang="en-US" sz="2400" dirty="0"/>
          </a:p>
        </p:txBody>
      </p:sp>
      <p:pic>
        <p:nvPicPr>
          <p:cNvPr id="5" name="Picture 6" descr="C:\Piccies2\New Folder\Tradescantia\Neolema ogloblini rearing\ogloblini eggs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lum contrast="33000"/>
          </a:blip>
          <a:srcRect/>
          <a:stretch>
            <a:fillRect/>
          </a:stretch>
        </p:blipFill>
        <p:spPr bwMode="auto">
          <a:xfrm>
            <a:off x="4788024" y="2780928"/>
            <a:ext cx="4097041" cy="344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188640"/>
            <a:ext cx="7992813" cy="90862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Removal of gregarines from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N. ogloblini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populations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63850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Egg surface sterilisation</a:t>
            </a:r>
          </a:p>
          <a:p>
            <a:pPr marL="0" lvl="1"/>
            <a:r>
              <a:rPr lang="en-NZ" sz="2000" kern="0" dirty="0" smtClean="0"/>
              <a:t>Washing eggs in bleach (sodium hypochlorite) solution</a:t>
            </a:r>
          </a:p>
          <a:p>
            <a:endParaRPr lang="en-US" sz="2400" dirty="0"/>
          </a:p>
        </p:txBody>
      </p:sp>
      <p:pic>
        <p:nvPicPr>
          <p:cNvPr id="5" name="Picture 6" descr="C:\Piccies2\New Folder\Tradescantia\Neolema ogloblini rearing\ogloblini eggs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lum contrast="33000"/>
          </a:blip>
          <a:srcRect/>
          <a:stretch>
            <a:fillRect/>
          </a:stretch>
        </p:blipFill>
        <p:spPr bwMode="auto">
          <a:xfrm>
            <a:off x="4788024" y="2780928"/>
            <a:ext cx="4097041" cy="34400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1409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2400" dirty="0" smtClean="0"/>
              <a:t>Significant reduction in                                gregarine numbers </a:t>
            </a:r>
          </a:p>
          <a:p>
            <a:r>
              <a:rPr lang="en-NZ" sz="2400" dirty="0" smtClean="0"/>
              <a:t>– however they  persisted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92813" cy="836613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Removal of gregarines from </a:t>
            </a:r>
            <a:br>
              <a:rPr lang="en-US" sz="3200" b="1" dirty="0" smtClean="0"/>
            </a:br>
            <a:r>
              <a:rPr lang="en-US" sz="3200" b="1" i="1" dirty="0" smtClean="0"/>
              <a:t>N. ogloblini</a:t>
            </a:r>
            <a:r>
              <a:rPr lang="en-US" sz="3200" b="1" dirty="0" smtClean="0"/>
              <a:t> populations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8208912" cy="576064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NZ" sz="2400" dirty="0" smtClean="0"/>
              <a:t>Re collection of beetles from gregarine free field sites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NZ" sz="2400" dirty="0" smtClean="0"/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NZ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NZ" sz="20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</p:txBody>
      </p:sp>
      <p:pic>
        <p:nvPicPr>
          <p:cNvPr id="5" name="Picture 2" descr="D:\Piccies\Brazil  Chile 2010\2010_01_19\IMG_3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680520" cy="39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1328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92813" cy="836613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Removal of gregarines from </a:t>
            </a:r>
            <a:br>
              <a:rPr lang="en-US" sz="3200" b="1" dirty="0" smtClean="0"/>
            </a:br>
            <a:r>
              <a:rPr lang="en-US" sz="3200" b="1" i="1" dirty="0" smtClean="0"/>
              <a:t>N. ogloblini</a:t>
            </a:r>
            <a:r>
              <a:rPr lang="en-US" sz="3200" b="1" dirty="0" smtClean="0"/>
              <a:t> populations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8208912" cy="576064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NZ" sz="2400" dirty="0" smtClean="0"/>
              <a:t>Re collection of beetles from gregarine free field sites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NZ" sz="2400" dirty="0" smtClean="0"/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NZ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NZ" sz="20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</p:txBody>
      </p:sp>
      <p:pic>
        <p:nvPicPr>
          <p:cNvPr id="5" name="Picture 2" descr="D:\Piccies\Brazil  Chile 2010\2010_01_19\IMG_3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680520" cy="39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13285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2400" dirty="0" smtClean="0"/>
              <a:t>  Combined with importing into containment only surface sterilised eggs</a:t>
            </a:r>
          </a:p>
          <a:p>
            <a:r>
              <a:rPr lang="en-NZ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5410200"/>
            <a:ext cx="777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300" dirty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368425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  <a:t>Tradescantia </a:t>
            </a:r>
            <a:b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  <a:t>(</a:t>
            </a:r>
            <a:r>
              <a:rPr lang="en-GB" b="1" i="1" dirty="0" smtClean="0">
                <a:solidFill>
                  <a:srgbClr val="00B050"/>
                </a:solidFill>
                <a:cs typeface="Times New Roman" pitchFamily="18" charset="0"/>
              </a:rPr>
              <a:t>Tradescantia fluminensis</a:t>
            </a: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)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615362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4000" dirty="0" smtClean="0">
                <a:cs typeface="Times New Roman" pitchFamily="18" charset="0"/>
              </a:rPr>
              <a:t>Native to South America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4000" dirty="0" smtClean="0"/>
              <a:t>A serious weed in a number of places around the world including New Zealand, Australia and the USA.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92813" cy="836613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Removal of gregarines from </a:t>
            </a:r>
            <a:br>
              <a:rPr lang="en-US" sz="3200" b="1" dirty="0" smtClean="0"/>
            </a:br>
            <a:r>
              <a:rPr lang="en-US" sz="3200" b="1" i="1" dirty="0" smtClean="0"/>
              <a:t>N. ogloblini</a:t>
            </a:r>
            <a:r>
              <a:rPr lang="en-US" sz="3200" b="1" dirty="0" smtClean="0"/>
              <a:t> populations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8208912" cy="576064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NZ" sz="2400" dirty="0" smtClean="0"/>
              <a:t>Re collection of beetles from gregarine free field sites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NZ" sz="2400" dirty="0" smtClean="0"/>
          </a:p>
          <a:p>
            <a:pPr marL="342900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NZ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NZ" sz="20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Helvetica" pitchFamily="34" charset="0"/>
            </a:endParaRPr>
          </a:p>
        </p:txBody>
      </p:sp>
      <p:pic>
        <p:nvPicPr>
          <p:cNvPr id="5" name="Picture 2" descr="D:\Piccies\Brazil  Chile 2010\2010_01_19\IMG_3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680520" cy="39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13285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2400" dirty="0" smtClean="0"/>
              <a:t>  Combined with importing into containment only surface sterilised eggs</a:t>
            </a:r>
          </a:p>
          <a:p>
            <a:pPr>
              <a:buFont typeface="Arial" pitchFamily="34" charset="0"/>
              <a:buChar char="•"/>
            </a:pPr>
            <a:endParaRPr lang="en-NZ" sz="2400" dirty="0" smtClean="0"/>
          </a:p>
          <a:p>
            <a:pPr>
              <a:buFont typeface="Arial" pitchFamily="34" charset="0"/>
              <a:buChar char="•"/>
            </a:pPr>
            <a:r>
              <a:rPr lang="en-NZ" sz="2400" dirty="0" smtClean="0"/>
              <a:t>  Gregarines persisted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131840" y="5805264"/>
            <a:ext cx="3313112" cy="431800"/>
          </a:xfrm>
        </p:spPr>
        <p:txBody>
          <a:bodyPr/>
          <a:lstStyle/>
          <a:p>
            <a:r>
              <a:rPr lang="en-NZ" sz="2000" dirty="0" smtClean="0"/>
              <a:t>HEPA filtered rearing box</a:t>
            </a:r>
          </a:p>
        </p:txBody>
      </p:sp>
      <p:pic>
        <p:nvPicPr>
          <p:cNvPr id="21511" name="Picture 4" descr="C:\Piccies2\June 2011\100ND100\DSC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44824"/>
            <a:ext cx="3432175" cy="44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7" descr="C:\Piccies2\June 2011\100ND100\DSC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 descr="C:\Piccies2\June 2011\100ND100\DSC_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4737" y="1484784"/>
            <a:ext cx="298926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9928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Removal of gregarines from </a:t>
            </a:r>
            <a:b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N. ogloblini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populations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268760"/>
            <a:ext cx="5148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Increasing hygiene standards</a:t>
            </a:r>
          </a:p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N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552" y="620688"/>
            <a:ext cx="79928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Removal of gregarines from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N. ogloblini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populations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2060848"/>
            <a:ext cx="67322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Christchurch earthquake September 2010</a:t>
            </a:r>
          </a:p>
          <a:p>
            <a:pPr marL="800100" lvl="2" indent="-342900">
              <a:lnSpc>
                <a:spcPct val="90000"/>
              </a:lnSpc>
              <a:defRPr/>
            </a:pPr>
            <a:r>
              <a:rPr lang="en-NZ" sz="2400" kern="0" dirty="0" smtClean="0">
                <a:latin typeface="+mn-lt"/>
              </a:rPr>
              <a:t>Heat treating beetles beneficial?????</a:t>
            </a:r>
            <a:endParaRPr kumimoji="0" lang="en-N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N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Piccies2\quarantine earthquake\quarantine earthquake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68"/>
            <a:ext cx="4349229" cy="334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552" y="548680"/>
            <a:ext cx="79928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Removal of gregarines from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N. ogloblini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populations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2852936"/>
            <a:ext cx="6732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NZ" sz="2400" kern="0" dirty="0" smtClean="0">
                <a:latin typeface="+mn-lt"/>
              </a:rPr>
              <a:t>Line rearing - individual eggs to adults</a:t>
            </a:r>
            <a:endParaRPr kumimoji="0" lang="en-N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N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99" y="6181725"/>
            <a:ext cx="1547813" cy="676275"/>
          </a:xfrm>
        </p:spPr>
        <p:txBody>
          <a:bodyPr>
            <a:noAutofit/>
          </a:bodyPr>
          <a:lstStyle/>
          <a:p>
            <a:r>
              <a:rPr lang="en-NZ" sz="1600" dirty="0" smtClean="0"/>
              <a:t>Parent colony</a:t>
            </a:r>
            <a:endParaRPr lang="en-NZ" sz="1600" dirty="0"/>
          </a:p>
        </p:txBody>
      </p:sp>
      <p:sp>
        <p:nvSpPr>
          <p:cNvPr id="4" name="Cube 3"/>
          <p:cNvSpPr/>
          <p:nvPr/>
        </p:nvSpPr>
        <p:spPr>
          <a:xfrm>
            <a:off x="1011524" y="257289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60" name="Rectangle 59"/>
          <p:cNvSpPr/>
          <p:nvPr/>
        </p:nvSpPr>
        <p:spPr>
          <a:xfrm>
            <a:off x="1835696" y="476672"/>
            <a:ext cx="462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0425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99" y="6181725"/>
            <a:ext cx="1547813" cy="676275"/>
          </a:xfrm>
        </p:spPr>
        <p:txBody>
          <a:bodyPr>
            <a:noAutofit/>
          </a:bodyPr>
          <a:lstStyle/>
          <a:p>
            <a:r>
              <a:rPr lang="en-NZ" sz="1600" dirty="0" smtClean="0"/>
              <a:t>Parent colony</a:t>
            </a:r>
            <a:endParaRPr lang="en-NZ" sz="1600" dirty="0"/>
          </a:p>
        </p:txBody>
      </p:sp>
      <p:sp>
        <p:nvSpPr>
          <p:cNvPr id="4" name="Cube 3"/>
          <p:cNvSpPr/>
          <p:nvPr/>
        </p:nvSpPr>
        <p:spPr>
          <a:xfrm>
            <a:off x="1011524" y="257289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9192" y="278093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9192" y="3356994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r 7"/>
          <p:cNvSpPr/>
          <p:nvPr/>
        </p:nvSpPr>
        <p:spPr>
          <a:xfrm>
            <a:off x="3311280" y="270892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0" name="Flowchart: Or 9"/>
          <p:cNvSpPr/>
          <p:nvPr/>
        </p:nvSpPr>
        <p:spPr>
          <a:xfrm>
            <a:off x="3311280" y="328498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1" name="TextBox 10"/>
          <p:cNvSpPr txBox="1"/>
          <p:nvPr/>
        </p:nvSpPr>
        <p:spPr>
          <a:xfrm>
            <a:off x="2699792" y="627322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Individual female</a:t>
            </a:r>
            <a:endParaRPr lang="en-NZ" sz="1600" dirty="0"/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2519192" y="306896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835696" y="476672"/>
            <a:ext cx="462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i="1" dirty="0"/>
          </a:p>
        </p:txBody>
      </p:sp>
      <p:sp>
        <p:nvSpPr>
          <p:cNvPr id="61" name="Flowchart: Or 60"/>
          <p:cNvSpPr/>
          <p:nvPr/>
        </p:nvSpPr>
        <p:spPr>
          <a:xfrm>
            <a:off x="3311280" y="299695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0425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99" y="6181725"/>
            <a:ext cx="1547813" cy="676275"/>
          </a:xfrm>
        </p:spPr>
        <p:txBody>
          <a:bodyPr>
            <a:noAutofit/>
          </a:bodyPr>
          <a:lstStyle/>
          <a:p>
            <a:r>
              <a:rPr lang="en-NZ" sz="1600" dirty="0" smtClean="0"/>
              <a:t>Parent colony</a:t>
            </a:r>
            <a:endParaRPr lang="en-NZ" sz="1600" dirty="0"/>
          </a:p>
        </p:txBody>
      </p:sp>
      <p:sp>
        <p:nvSpPr>
          <p:cNvPr id="4" name="Cube 3"/>
          <p:cNvSpPr/>
          <p:nvPr/>
        </p:nvSpPr>
        <p:spPr>
          <a:xfrm>
            <a:off x="1011524" y="257289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9192" y="278093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9192" y="3356994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r 7"/>
          <p:cNvSpPr/>
          <p:nvPr/>
        </p:nvSpPr>
        <p:spPr>
          <a:xfrm>
            <a:off x="3311280" y="270892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0" name="Flowchart: Or 9"/>
          <p:cNvSpPr/>
          <p:nvPr/>
        </p:nvSpPr>
        <p:spPr>
          <a:xfrm>
            <a:off x="3311280" y="328498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1" name="TextBox 10"/>
          <p:cNvSpPr txBox="1"/>
          <p:nvPr/>
        </p:nvSpPr>
        <p:spPr>
          <a:xfrm>
            <a:off x="2699792" y="627322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Individual female</a:t>
            </a:r>
            <a:endParaRPr lang="en-NZ" sz="1600" dirty="0"/>
          </a:p>
        </p:txBody>
      </p:sp>
      <p:sp>
        <p:nvSpPr>
          <p:cNvPr id="242" name="Flowchart: Or 241"/>
          <p:cNvSpPr/>
          <p:nvPr/>
        </p:nvSpPr>
        <p:spPr>
          <a:xfrm>
            <a:off x="3311280" y="2996952"/>
            <a:ext cx="180600" cy="180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 dirty="0">
              <a:solidFill>
                <a:srgbClr val="FF0000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2519192" y="306896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835696" y="476672"/>
            <a:ext cx="462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0425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99" y="6181725"/>
            <a:ext cx="1547813" cy="676275"/>
          </a:xfrm>
        </p:spPr>
        <p:txBody>
          <a:bodyPr>
            <a:noAutofit/>
          </a:bodyPr>
          <a:lstStyle/>
          <a:p>
            <a:r>
              <a:rPr lang="en-NZ" sz="1600" dirty="0" smtClean="0"/>
              <a:t>Parent colony</a:t>
            </a:r>
            <a:endParaRPr lang="en-NZ" sz="1600" dirty="0"/>
          </a:p>
        </p:txBody>
      </p:sp>
      <p:sp>
        <p:nvSpPr>
          <p:cNvPr id="4" name="Cube 3"/>
          <p:cNvSpPr/>
          <p:nvPr/>
        </p:nvSpPr>
        <p:spPr>
          <a:xfrm>
            <a:off x="1011524" y="257289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9192" y="278093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9192" y="3356994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r 7"/>
          <p:cNvSpPr/>
          <p:nvPr/>
        </p:nvSpPr>
        <p:spPr>
          <a:xfrm>
            <a:off x="3311280" y="270892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0" name="Flowchart: Or 9"/>
          <p:cNvSpPr/>
          <p:nvPr/>
        </p:nvSpPr>
        <p:spPr>
          <a:xfrm>
            <a:off x="3311280" y="328498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1" name="TextBox 10"/>
          <p:cNvSpPr txBox="1"/>
          <p:nvPr/>
        </p:nvSpPr>
        <p:spPr>
          <a:xfrm>
            <a:off x="2699792" y="627322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Individual female</a:t>
            </a:r>
            <a:endParaRPr lang="en-NZ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71320" y="249289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71320" y="2780928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71320" y="335699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1320" y="335699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Or 20"/>
          <p:cNvSpPr/>
          <p:nvPr/>
        </p:nvSpPr>
        <p:spPr>
          <a:xfrm>
            <a:off x="4427984" y="234888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7" name="Flowchart: Or 26"/>
          <p:cNvSpPr/>
          <p:nvPr/>
        </p:nvSpPr>
        <p:spPr>
          <a:xfrm>
            <a:off x="4427984" y="3284984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9" name="Flowchart: Or 28"/>
          <p:cNvSpPr/>
          <p:nvPr/>
        </p:nvSpPr>
        <p:spPr>
          <a:xfrm>
            <a:off x="4427984" y="371703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44" name="TextBox 43"/>
          <p:cNvSpPr txBox="1"/>
          <p:nvPr/>
        </p:nvSpPr>
        <p:spPr>
          <a:xfrm>
            <a:off x="3923928" y="6027003"/>
            <a:ext cx="12961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1600" dirty="0" smtClean="0"/>
              <a:t>F1</a:t>
            </a:r>
          </a:p>
          <a:p>
            <a:pPr algn="ctr"/>
            <a:r>
              <a:rPr lang="en-NZ" sz="1600" dirty="0" smtClean="0"/>
              <a:t>Individual egg to adult</a:t>
            </a:r>
            <a:endParaRPr lang="en-NZ" sz="1600" dirty="0"/>
          </a:p>
        </p:txBody>
      </p:sp>
      <p:sp>
        <p:nvSpPr>
          <p:cNvPr id="242" name="Flowchart: Or 241"/>
          <p:cNvSpPr/>
          <p:nvPr/>
        </p:nvSpPr>
        <p:spPr>
          <a:xfrm>
            <a:off x="3311280" y="2996952"/>
            <a:ext cx="180600" cy="180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 dirty="0">
              <a:solidFill>
                <a:srgbClr val="FF0000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2519192" y="306896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835696" y="476672"/>
            <a:ext cx="462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i="1" dirty="0"/>
          </a:p>
        </p:txBody>
      </p:sp>
      <p:sp>
        <p:nvSpPr>
          <p:cNvPr id="61" name="Flowchart: Or 60"/>
          <p:cNvSpPr/>
          <p:nvPr/>
        </p:nvSpPr>
        <p:spPr>
          <a:xfrm>
            <a:off x="4427984" y="278092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0425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99" y="6181725"/>
            <a:ext cx="1547813" cy="676275"/>
          </a:xfrm>
        </p:spPr>
        <p:txBody>
          <a:bodyPr>
            <a:noAutofit/>
          </a:bodyPr>
          <a:lstStyle/>
          <a:p>
            <a:r>
              <a:rPr lang="en-NZ" sz="1600" dirty="0" smtClean="0"/>
              <a:t>Parent colony</a:t>
            </a:r>
            <a:endParaRPr lang="en-NZ" sz="1600" dirty="0"/>
          </a:p>
        </p:txBody>
      </p:sp>
      <p:sp>
        <p:nvSpPr>
          <p:cNvPr id="4" name="Cube 3"/>
          <p:cNvSpPr/>
          <p:nvPr/>
        </p:nvSpPr>
        <p:spPr>
          <a:xfrm>
            <a:off x="1011524" y="257289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9192" y="278093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9192" y="3356994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r 7"/>
          <p:cNvSpPr/>
          <p:nvPr/>
        </p:nvSpPr>
        <p:spPr>
          <a:xfrm>
            <a:off x="3311280" y="270892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0" name="Flowchart: Or 9"/>
          <p:cNvSpPr/>
          <p:nvPr/>
        </p:nvSpPr>
        <p:spPr>
          <a:xfrm>
            <a:off x="3311280" y="328498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1" name="TextBox 10"/>
          <p:cNvSpPr txBox="1"/>
          <p:nvPr/>
        </p:nvSpPr>
        <p:spPr>
          <a:xfrm>
            <a:off x="2699792" y="627322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Individual female</a:t>
            </a:r>
            <a:endParaRPr lang="en-NZ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71320" y="249289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71320" y="2780928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71320" y="335699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1320" y="335699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Or 20"/>
          <p:cNvSpPr/>
          <p:nvPr/>
        </p:nvSpPr>
        <p:spPr>
          <a:xfrm>
            <a:off x="4463408" y="234888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3" name="Flowchart: Or 22"/>
          <p:cNvSpPr/>
          <p:nvPr/>
        </p:nvSpPr>
        <p:spPr>
          <a:xfrm>
            <a:off x="4463408" y="2780928"/>
            <a:ext cx="180600" cy="180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7" name="Flowchart: Or 26"/>
          <p:cNvSpPr/>
          <p:nvPr/>
        </p:nvSpPr>
        <p:spPr>
          <a:xfrm>
            <a:off x="4463408" y="3284984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9" name="Flowchart: Or 28"/>
          <p:cNvSpPr/>
          <p:nvPr/>
        </p:nvSpPr>
        <p:spPr>
          <a:xfrm>
            <a:off x="4463408" y="371703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44" name="TextBox 43"/>
          <p:cNvSpPr txBox="1"/>
          <p:nvPr/>
        </p:nvSpPr>
        <p:spPr>
          <a:xfrm>
            <a:off x="3923928" y="6027003"/>
            <a:ext cx="12961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1600" dirty="0" smtClean="0"/>
              <a:t>F1</a:t>
            </a:r>
          </a:p>
          <a:p>
            <a:pPr algn="ctr"/>
            <a:r>
              <a:rPr lang="en-NZ" sz="1600" dirty="0" smtClean="0"/>
              <a:t>Individual egg to adult</a:t>
            </a:r>
            <a:endParaRPr lang="en-NZ" sz="1600" dirty="0"/>
          </a:p>
        </p:txBody>
      </p:sp>
      <p:sp>
        <p:nvSpPr>
          <p:cNvPr id="242" name="Flowchart: Or 241"/>
          <p:cNvSpPr/>
          <p:nvPr/>
        </p:nvSpPr>
        <p:spPr>
          <a:xfrm>
            <a:off x="3311280" y="2996952"/>
            <a:ext cx="180600" cy="180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 dirty="0">
              <a:solidFill>
                <a:srgbClr val="FF0000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2519192" y="306896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835696" y="476672"/>
            <a:ext cx="462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i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0425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99" y="6181725"/>
            <a:ext cx="1547813" cy="676275"/>
          </a:xfrm>
        </p:spPr>
        <p:txBody>
          <a:bodyPr>
            <a:noAutofit/>
          </a:bodyPr>
          <a:lstStyle/>
          <a:p>
            <a:r>
              <a:rPr lang="en-NZ" sz="1600" dirty="0" smtClean="0"/>
              <a:t>Parent colony</a:t>
            </a:r>
            <a:endParaRPr lang="en-NZ" sz="1600" dirty="0"/>
          </a:p>
        </p:txBody>
      </p:sp>
      <p:sp>
        <p:nvSpPr>
          <p:cNvPr id="4" name="Cube 3"/>
          <p:cNvSpPr/>
          <p:nvPr/>
        </p:nvSpPr>
        <p:spPr>
          <a:xfrm>
            <a:off x="1011524" y="257289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9192" y="278093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9192" y="3356994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r 7"/>
          <p:cNvSpPr/>
          <p:nvPr/>
        </p:nvSpPr>
        <p:spPr>
          <a:xfrm>
            <a:off x="3311280" y="270892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0" name="Flowchart: Or 9"/>
          <p:cNvSpPr/>
          <p:nvPr/>
        </p:nvSpPr>
        <p:spPr>
          <a:xfrm>
            <a:off x="3311280" y="328498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1" name="TextBox 10"/>
          <p:cNvSpPr txBox="1"/>
          <p:nvPr/>
        </p:nvSpPr>
        <p:spPr>
          <a:xfrm>
            <a:off x="2699792" y="627322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Individual female</a:t>
            </a:r>
            <a:endParaRPr lang="en-NZ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71320" y="249289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71320" y="2780928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71320" y="335699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1320" y="335699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Or 20"/>
          <p:cNvSpPr/>
          <p:nvPr/>
        </p:nvSpPr>
        <p:spPr>
          <a:xfrm>
            <a:off x="4463408" y="234888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3" name="Flowchart: Or 22"/>
          <p:cNvSpPr/>
          <p:nvPr/>
        </p:nvSpPr>
        <p:spPr>
          <a:xfrm>
            <a:off x="4463408" y="2780928"/>
            <a:ext cx="180600" cy="180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7" name="Flowchart: Or 26"/>
          <p:cNvSpPr/>
          <p:nvPr/>
        </p:nvSpPr>
        <p:spPr>
          <a:xfrm>
            <a:off x="4463408" y="3284984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9" name="Flowchart: Or 28"/>
          <p:cNvSpPr/>
          <p:nvPr/>
        </p:nvSpPr>
        <p:spPr>
          <a:xfrm>
            <a:off x="4463408" y="371703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44" name="TextBox 43"/>
          <p:cNvSpPr txBox="1"/>
          <p:nvPr/>
        </p:nvSpPr>
        <p:spPr>
          <a:xfrm>
            <a:off x="3923928" y="6027003"/>
            <a:ext cx="12961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1600" dirty="0" smtClean="0"/>
              <a:t>F1</a:t>
            </a:r>
          </a:p>
          <a:p>
            <a:pPr algn="ctr"/>
            <a:r>
              <a:rPr lang="en-NZ" sz="1600" dirty="0" smtClean="0"/>
              <a:t>Individual egg to adult</a:t>
            </a:r>
            <a:endParaRPr lang="en-NZ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823448" y="184482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23448" y="2204866"/>
            <a:ext cx="720080" cy="144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Or 53"/>
          <p:cNvSpPr/>
          <p:nvPr/>
        </p:nvSpPr>
        <p:spPr>
          <a:xfrm>
            <a:off x="5580112" y="206084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56" name="Flowchart: Or 55"/>
          <p:cNvSpPr/>
          <p:nvPr/>
        </p:nvSpPr>
        <p:spPr>
          <a:xfrm>
            <a:off x="5580112" y="170080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751440" y="321297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751440" y="3356992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51440" y="3789040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751440" y="3789040"/>
            <a:ext cx="720080" cy="144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Or 71"/>
          <p:cNvSpPr/>
          <p:nvPr/>
        </p:nvSpPr>
        <p:spPr>
          <a:xfrm>
            <a:off x="5580112" y="310554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78" name="Flowchart: Or 77"/>
          <p:cNvSpPr/>
          <p:nvPr/>
        </p:nvSpPr>
        <p:spPr>
          <a:xfrm>
            <a:off x="5580112" y="386104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80" name="Flowchart: Or 79"/>
          <p:cNvSpPr/>
          <p:nvPr/>
        </p:nvSpPr>
        <p:spPr>
          <a:xfrm>
            <a:off x="5580112" y="422108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42" name="Flowchart: Or 241"/>
          <p:cNvSpPr/>
          <p:nvPr/>
        </p:nvSpPr>
        <p:spPr>
          <a:xfrm>
            <a:off x="3311280" y="2996952"/>
            <a:ext cx="180600" cy="180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 dirty="0">
              <a:solidFill>
                <a:srgbClr val="FF0000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2519192" y="306896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5220072" y="6027003"/>
            <a:ext cx="136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600" dirty="0" smtClean="0"/>
              <a:t>F2</a:t>
            </a:r>
          </a:p>
          <a:p>
            <a:pPr algn="ctr"/>
            <a:r>
              <a:rPr lang="en-NZ" sz="1600" dirty="0" smtClean="0"/>
              <a:t>Individual egg to adult</a:t>
            </a:r>
            <a:endParaRPr lang="en-NZ" sz="1600" dirty="0"/>
          </a:p>
        </p:txBody>
      </p:sp>
      <p:sp>
        <p:nvSpPr>
          <p:cNvPr id="60" name="Rectangle 59"/>
          <p:cNvSpPr/>
          <p:nvPr/>
        </p:nvSpPr>
        <p:spPr>
          <a:xfrm>
            <a:off x="1835696" y="476672"/>
            <a:ext cx="462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i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0425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lowchart: Or 34"/>
          <p:cNvSpPr/>
          <p:nvPr/>
        </p:nvSpPr>
        <p:spPr>
          <a:xfrm>
            <a:off x="5580112" y="350100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6148" name="Picture 2" descr="G:\1-MYFILES\Meetings\2010-2011\Biosecurity Bonanza\Talk\Tradescantia Wesley Bay W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1899" y="6181725"/>
            <a:ext cx="1547813" cy="676275"/>
          </a:xfrm>
        </p:spPr>
        <p:txBody>
          <a:bodyPr>
            <a:noAutofit/>
          </a:bodyPr>
          <a:lstStyle/>
          <a:p>
            <a:r>
              <a:rPr lang="en-NZ" sz="1600" dirty="0" smtClean="0"/>
              <a:t>Parent colony</a:t>
            </a:r>
            <a:endParaRPr lang="en-NZ" sz="1600" dirty="0"/>
          </a:p>
        </p:txBody>
      </p:sp>
      <p:sp>
        <p:nvSpPr>
          <p:cNvPr id="4" name="Cube 3"/>
          <p:cNvSpPr/>
          <p:nvPr/>
        </p:nvSpPr>
        <p:spPr>
          <a:xfrm>
            <a:off x="1011524" y="257289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9192" y="278093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9192" y="3356994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r 7"/>
          <p:cNvSpPr/>
          <p:nvPr/>
        </p:nvSpPr>
        <p:spPr>
          <a:xfrm>
            <a:off x="3311280" y="270892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0" name="Flowchart: Or 9"/>
          <p:cNvSpPr/>
          <p:nvPr/>
        </p:nvSpPr>
        <p:spPr>
          <a:xfrm>
            <a:off x="3311280" y="328498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1" name="TextBox 10"/>
          <p:cNvSpPr txBox="1"/>
          <p:nvPr/>
        </p:nvSpPr>
        <p:spPr>
          <a:xfrm>
            <a:off x="2699792" y="627322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/>
              <a:t>Individual female</a:t>
            </a:r>
            <a:endParaRPr lang="en-NZ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71320" y="249289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71320" y="2780928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71320" y="335699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1320" y="335699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Or 20"/>
          <p:cNvSpPr/>
          <p:nvPr/>
        </p:nvSpPr>
        <p:spPr>
          <a:xfrm>
            <a:off x="4463408" y="234888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3" name="Flowchart: Or 22"/>
          <p:cNvSpPr/>
          <p:nvPr/>
        </p:nvSpPr>
        <p:spPr>
          <a:xfrm>
            <a:off x="4463408" y="2780928"/>
            <a:ext cx="180600" cy="180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7" name="Flowchart: Or 26"/>
          <p:cNvSpPr/>
          <p:nvPr/>
        </p:nvSpPr>
        <p:spPr>
          <a:xfrm>
            <a:off x="4463408" y="3284984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9" name="Flowchart: Or 28"/>
          <p:cNvSpPr/>
          <p:nvPr/>
        </p:nvSpPr>
        <p:spPr>
          <a:xfrm>
            <a:off x="4463408" y="371703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44" name="TextBox 43"/>
          <p:cNvSpPr txBox="1"/>
          <p:nvPr/>
        </p:nvSpPr>
        <p:spPr>
          <a:xfrm>
            <a:off x="3923928" y="6027003"/>
            <a:ext cx="1368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1600" dirty="0" smtClean="0"/>
              <a:t>F1</a:t>
            </a:r>
          </a:p>
          <a:p>
            <a:pPr algn="ctr"/>
            <a:r>
              <a:rPr lang="en-NZ" sz="1600" dirty="0" smtClean="0"/>
              <a:t>Individual egg to adult</a:t>
            </a:r>
            <a:endParaRPr lang="en-NZ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823448" y="184482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23448" y="2204866"/>
            <a:ext cx="720080" cy="144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Or 53"/>
          <p:cNvSpPr/>
          <p:nvPr/>
        </p:nvSpPr>
        <p:spPr>
          <a:xfrm>
            <a:off x="5580112" y="206084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56" name="Flowchart: Or 55"/>
          <p:cNvSpPr/>
          <p:nvPr/>
        </p:nvSpPr>
        <p:spPr>
          <a:xfrm>
            <a:off x="5580112" y="170080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751440" y="321297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751440" y="3356992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51440" y="3789040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751440" y="3789040"/>
            <a:ext cx="720080" cy="144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Or 71"/>
          <p:cNvSpPr/>
          <p:nvPr/>
        </p:nvSpPr>
        <p:spPr>
          <a:xfrm>
            <a:off x="5580112" y="310554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78" name="Flowchart: Or 77"/>
          <p:cNvSpPr/>
          <p:nvPr/>
        </p:nvSpPr>
        <p:spPr>
          <a:xfrm>
            <a:off x="5580112" y="386104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80" name="Flowchart: Or 79"/>
          <p:cNvSpPr/>
          <p:nvPr/>
        </p:nvSpPr>
        <p:spPr>
          <a:xfrm>
            <a:off x="5580112" y="422108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5903568" y="1052736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5795556" y="800708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903568" y="1772816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903568" y="1412776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Or 89"/>
          <p:cNvSpPr/>
          <p:nvPr/>
        </p:nvSpPr>
        <p:spPr>
          <a:xfrm>
            <a:off x="6839672" y="90872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2" name="Flowchart: Or 91"/>
          <p:cNvSpPr/>
          <p:nvPr/>
        </p:nvSpPr>
        <p:spPr>
          <a:xfrm>
            <a:off x="6839672" y="126876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96" name="Flowchart: Or 95"/>
          <p:cNvSpPr/>
          <p:nvPr/>
        </p:nvSpPr>
        <p:spPr>
          <a:xfrm>
            <a:off x="6839672" y="162880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903568" y="321297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903568" y="3212976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Or 112"/>
          <p:cNvSpPr/>
          <p:nvPr/>
        </p:nvSpPr>
        <p:spPr>
          <a:xfrm>
            <a:off x="6839672" y="335699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14" name="Flowchart: Or 113"/>
          <p:cNvSpPr/>
          <p:nvPr/>
        </p:nvSpPr>
        <p:spPr>
          <a:xfrm>
            <a:off x="6839672" y="371703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16" name="Flowchart: Or 115"/>
          <p:cNvSpPr/>
          <p:nvPr/>
        </p:nvSpPr>
        <p:spPr>
          <a:xfrm>
            <a:off x="6839672" y="407707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5903568" y="3645024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903568" y="364502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6200000" flipH="1">
            <a:off x="5615536" y="4653136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5795556" y="4185084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6200000" flipH="1">
            <a:off x="5795556" y="447311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903569" y="4077070"/>
            <a:ext cx="792087" cy="720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lowchart: Or 125"/>
          <p:cNvSpPr/>
          <p:nvPr/>
        </p:nvSpPr>
        <p:spPr>
          <a:xfrm>
            <a:off x="6839672" y="443711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28" name="Flowchart: Or 127"/>
          <p:cNvSpPr/>
          <p:nvPr/>
        </p:nvSpPr>
        <p:spPr>
          <a:xfrm>
            <a:off x="6839672" y="5085184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29" name="Flowchart: Or 128"/>
          <p:cNvSpPr/>
          <p:nvPr/>
        </p:nvSpPr>
        <p:spPr>
          <a:xfrm>
            <a:off x="6839672" y="540864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31" name="Flowchart: Or 130"/>
          <p:cNvSpPr/>
          <p:nvPr/>
        </p:nvSpPr>
        <p:spPr>
          <a:xfrm>
            <a:off x="6839672" y="573325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32" name="Flowchart: Or 131"/>
          <p:cNvSpPr/>
          <p:nvPr/>
        </p:nvSpPr>
        <p:spPr>
          <a:xfrm>
            <a:off x="6839672" y="54868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34" name="Flowchart: Or 133"/>
          <p:cNvSpPr/>
          <p:nvPr/>
        </p:nvSpPr>
        <p:spPr>
          <a:xfrm>
            <a:off x="6839672" y="4797152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42" name="Flowchart: Or 241"/>
          <p:cNvSpPr/>
          <p:nvPr/>
        </p:nvSpPr>
        <p:spPr>
          <a:xfrm>
            <a:off x="3311280" y="2996952"/>
            <a:ext cx="180600" cy="180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 dirty="0">
              <a:solidFill>
                <a:srgbClr val="FF0000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2519192" y="3068960"/>
            <a:ext cx="6480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5220072" y="6027003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600" dirty="0" smtClean="0"/>
              <a:t>F2</a:t>
            </a:r>
          </a:p>
          <a:p>
            <a:pPr algn="ctr"/>
            <a:r>
              <a:rPr lang="en-NZ" sz="1600" dirty="0" smtClean="0"/>
              <a:t>Individual egg to adult</a:t>
            </a:r>
            <a:endParaRPr lang="en-NZ" sz="1600" dirty="0"/>
          </a:p>
        </p:txBody>
      </p:sp>
      <p:sp>
        <p:nvSpPr>
          <p:cNvPr id="245" name="Rectangle 244"/>
          <p:cNvSpPr/>
          <p:nvPr/>
        </p:nvSpPr>
        <p:spPr>
          <a:xfrm>
            <a:off x="6372200" y="6027003"/>
            <a:ext cx="136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600" dirty="0" smtClean="0"/>
              <a:t>F3</a:t>
            </a:r>
          </a:p>
          <a:p>
            <a:pPr algn="ctr"/>
            <a:r>
              <a:rPr lang="en-NZ" sz="1600" dirty="0" smtClean="0"/>
              <a:t>Individual egg to adult</a:t>
            </a:r>
            <a:endParaRPr lang="en-NZ" sz="1600" dirty="0"/>
          </a:p>
        </p:txBody>
      </p:sp>
      <p:sp>
        <p:nvSpPr>
          <p:cNvPr id="60" name="Rectangle 59"/>
          <p:cNvSpPr/>
          <p:nvPr/>
        </p:nvSpPr>
        <p:spPr>
          <a:xfrm>
            <a:off x="1835696" y="476672"/>
            <a:ext cx="462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i="1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30425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Flowchart: Or 60"/>
          <p:cNvSpPr/>
          <p:nvPr/>
        </p:nvSpPr>
        <p:spPr>
          <a:xfrm>
            <a:off x="5580112" y="350100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1612"/>
          </a:xfrm>
        </p:spPr>
        <p:txBody>
          <a:bodyPr>
            <a:no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dirty="0">
              <a:latin typeface="+mn-lt"/>
            </a:endParaRPr>
          </a:p>
        </p:txBody>
      </p:sp>
      <p:pic>
        <p:nvPicPr>
          <p:cNvPr id="5" name="Picture 2" descr="G:\Bicontrol bonanza 2011\Picture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1522413" cy="1439862"/>
          </a:xfrm>
          <a:prstGeom prst="rect">
            <a:avLst/>
          </a:prstGeom>
          <a:noFill/>
        </p:spPr>
      </p:pic>
      <p:pic>
        <p:nvPicPr>
          <p:cNvPr id="1026" name="Picture 2" descr="G:\Bicontrol bonanza 2011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160" y="5301208"/>
            <a:ext cx="1584176" cy="1440235"/>
          </a:xfrm>
          <a:prstGeom prst="rect">
            <a:avLst/>
          </a:prstGeom>
          <a:noFill/>
        </p:spPr>
      </p:pic>
      <p:pic>
        <p:nvPicPr>
          <p:cNvPr id="6" name="Picture 2" descr="G:\Bicontrol bonanza 2011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160" y="2276872"/>
            <a:ext cx="1584176" cy="1440235"/>
          </a:xfrm>
          <a:prstGeom prst="rect">
            <a:avLst/>
          </a:prstGeom>
          <a:noFill/>
        </p:spPr>
      </p:pic>
      <p:pic>
        <p:nvPicPr>
          <p:cNvPr id="7" name="Picture 2" descr="G:\Bicontrol bonanza 2011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160" y="764704"/>
            <a:ext cx="1584176" cy="1440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1612"/>
          </a:xfrm>
        </p:spPr>
        <p:txBody>
          <a:bodyPr>
            <a:noAutofit/>
          </a:bodyPr>
          <a:lstStyle/>
          <a:p>
            <a:r>
              <a:rPr lang="en-NZ" sz="2800" dirty="0" smtClean="0"/>
              <a:t>Line rearing </a:t>
            </a:r>
            <a:r>
              <a:rPr lang="en-NZ" sz="2800" i="1" dirty="0" err="1" smtClean="0"/>
              <a:t>Neolema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ogloblini</a:t>
            </a:r>
            <a:endParaRPr lang="en-NZ" sz="2800" dirty="0">
              <a:latin typeface="+mn-lt"/>
            </a:endParaRPr>
          </a:p>
        </p:txBody>
      </p:sp>
      <p:pic>
        <p:nvPicPr>
          <p:cNvPr id="5" name="Picture 2" descr="G:\Bicontrol bonanza 2011\Picture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1522413" cy="1439862"/>
          </a:xfrm>
          <a:prstGeom prst="rect">
            <a:avLst/>
          </a:prstGeom>
          <a:noFill/>
        </p:spPr>
      </p:pic>
      <p:pic>
        <p:nvPicPr>
          <p:cNvPr id="1026" name="Picture 2" descr="G:\Bicontrol bonanza 2011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160" y="5301208"/>
            <a:ext cx="1584176" cy="1440235"/>
          </a:xfrm>
          <a:prstGeom prst="rect">
            <a:avLst/>
          </a:prstGeom>
          <a:noFill/>
        </p:spPr>
      </p:pic>
      <p:pic>
        <p:nvPicPr>
          <p:cNvPr id="6" name="Picture 2" descr="G:\Bicontrol bonanza 2011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160" y="2276872"/>
            <a:ext cx="1584176" cy="1440235"/>
          </a:xfrm>
          <a:prstGeom prst="rect">
            <a:avLst/>
          </a:prstGeom>
          <a:noFill/>
        </p:spPr>
      </p:pic>
      <p:pic>
        <p:nvPicPr>
          <p:cNvPr id="7" name="Picture 2" descr="G:\Bicontrol bonanza 2011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160" y="764704"/>
            <a:ext cx="1584176" cy="144023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887344" y="4150668"/>
            <a:ext cx="1368152" cy="574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Or 14"/>
          <p:cNvSpPr/>
          <p:nvPr/>
        </p:nvSpPr>
        <p:spPr>
          <a:xfrm>
            <a:off x="5327504" y="321297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18" name="Flowchart: Or 17"/>
          <p:cNvSpPr/>
          <p:nvPr/>
        </p:nvSpPr>
        <p:spPr>
          <a:xfrm>
            <a:off x="5327504" y="4005064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0" name="Flowchart: Or 19"/>
          <p:cNvSpPr/>
          <p:nvPr/>
        </p:nvSpPr>
        <p:spPr>
          <a:xfrm>
            <a:off x="5327504" y="458112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1" name="Flowchart: Or 20"/>
          <p:cNvSpPr/>
          <p:nvPr/>
        </p:nvSpPr>
        <p:spPr>
          <a:xfrm>
            <a:off x="5327504" y="486916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6" name="Flowchart: Or 25"/>
          <p:cNvSpPr/>
          <p:nvPr/>
        </p:nvSpPr>
        <p:spPr>
          <a:xfrm>
            <a:off x="5327504" y="213285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7" name="Flowchart: Or 26"/>
          <p:cNvSpPr/>
          <p:nvPr/>
        </p:nvSpPr>
        <p:spPr>
          <a:xfrm>
            <a:off x="5327504" y="242088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9" name="Flowchart: Or 28"/>
          <p:cNvSpPr/>
          <p:nvPr/>
        </p:nvSpPr>
        <p:spPr>
          <a:xfrm>
            <a:off x="5327504" y="1268760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31" name="Flowchart: Or 30"/>
          <p:cNvSpPr/>
          <p:nvPr/>
        </p:nvSpPr>
        <p:spPr>
          <a:xfrm>
            <a:off x="5327504" y="627273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32" name="Flowchart: Or 31"/>
          <p:cNvSpPr/>
          <p:nvPr/>
        </p:nvSpPr>
        <p:spPr>
          <a:xfrm>
            <a:off x="5327504" y="656076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33" name="Flowchart: Or 32"/>
          <p:cNvSpPr/>
          <p:nvPr/>
        </p:nvSpPr>
        <p:spPr>
          <a:xfrm>
            <a:off x="5327504" y="5661248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887344" y="6382916"/>
            <a:ext cx="1368152" cy="214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3239272" y="2564904"/>
            <a:ext cx="266429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3779332" y="1016732"/>
            <a:ext cx="158417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87344" y="1052736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87344" y="764704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887344" y="2204864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1979132" y="2744924"/>
            <a:ext cx="518457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3779332" y="1520788"/>
            <a:ext cx="158417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87344" y="2564904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887344" y="5014764"/>
            <a:ext cx="1368152" cy="574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887344" y="573325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3671320" y="2492896"/>
            <a:ext cx="180020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887344" y="6669360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887344" y="4653136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887344" y="3356992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Or 59"/>
          <p:cNvSpPr/>
          <p:nvPr/>
        </p:nvSpPr>
        <p:spPr>
          <a:xfrm>
            <a:off x="5327504" y="692696"/>
            <a:ext cx="180600" cy="180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cxnSp>
        <p:nvCxnSpPr>
          <p:cNvPr id="62" name="Straight Arrow Connector 61"/>
          <p:cNvCxnSpPr/>
          <p:nvPr/>
        </p:nvCxnSpPr>
        <p:spPr>
          <a:xfrm rot="16200000" flipH="1">
            <a:off x="2987244" y="4329100"/>
            <a:ext cx="316835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3707324" y="1736812"/>
            <a:ext cx="172819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3743328" y="2564904"/>
            <a:ext cx="165618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3707324" y="3392996"/>
            <a:ext cx="172819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3707324" y="4041068"/>
            <a:ext cx="172819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H="1">
            <a:off x="3707324" y="4761148"/>
            <a:ext cx="172819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36296" y="3140968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released</a:t>
            </a:r>
            <a:endParaRPr lang="en-NZ" sz="2400" dirty="0"/>
          </a:p>
        </p:txBody>
      </p:sp>
      <p:sp>
        <p:nvSpPr>
          <p:cNvPr id="43" name="Right Arrow 42"/>
          <p:cNvSpPr/>
          <p:nvPr/>
        </p:nvSpPr>
        <p:spPr>
          <a:xfrm>
            <a:off x="6228184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5/50/Korea_Traffic_Safety_Sign_-_Regulate_-_230_No_Walk.svg/456px-Korea_Traffic_Safety_Sign_-_Regulate_-_230_No_Wal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4343400" cy="4343400"/>
          </a:xfrm>
          <a:prstGeom prst="rect">
            <a:avLst/>
          </a:prstGeom>
          <a:noFill/>
        </p:spPr>
      </p:pic>
      <p:pic>
        <p:nvPicPr>
          <p:cNvPr id="6" name="Picture 2" descr="S:\InvWeeds\Digital Images\Tradescantia\Gregarines\Neolema ogloblini\Num8 9.2.09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2812312" cy="2736304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Parallelogram 11"/>
          <p:cNvSpPr/>
          <p:nvPr/>
        </p:nvSpPr>
        <p:spPr>
          <a:xfrm flipH="1">
            <a:off x="5220072" y="3284984"/>
            <a:ext cx="2520280" cy="2304256"/>
          </a:xfrm>
          <a:prstGeom prst="parallelogram">
            <a:avLst>
              <a:gd name="adj" fmla="val 9249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3568" y="332656"/>
            <a:ext cx="7504113" cy="6207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Elimination of gregarines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1340768"/>
            <a:ext cx="6552728" cy="2016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Removing gregarines from the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 ogloblini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culture proved difficult  delaying release for 2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we succeeded with 3 successive generations disease free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24581" name="Picture 2" descr="G:\1-MYFILES\Meetings\2010-2011\Biosecurity Bonanza\Talk\SDC1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25605" name="Picture 2" descr="G:\1-MYFILES\Meetings\2010-2011\Biosecurity Bonanza\Talk\SDC10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63113" cy="724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i="1" dirty="0" smtClean="0"/>
              <a:t>Neolema ogloblini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484313"/>
            <a:ext cx="7848600" cy="4525962"/>
          </a:xfrm>
        </p:spPr>
        <p:txBody>
          <a:bodyPr/>
          <a:lstStyle/>
          <a:p>
            <a:endParaRPr lang="en-NZ" dirty="0" smtClean="0"/>
          </a:p>
          <a:p>
            <a:endParaRPr lang="en-NZ" dirty="0" smtClean="0"/>
          </a:p>
          <a:p>
            <a:pPr algn="ctr">
              <a:buFontTx/>
              <a:buNone/>
            </a:pPr>
            <a:r>
              <a:rPr lang="en-NZ" sz="4000" dirty="0" smtClean="0"/>
              <a:t>2,400 adults released at 8 sites around the North Island </a:t>
            </a:r>
          </a:p>
          <a:p>
            <a:pPr>
              <a:buFontTx/>
              <a:buNone/>
            </a:pPr>
            <a:endParaRPr lang="en-NZ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27653" name="Picture 2" descr="G:\1-MYFILES\Meetings\2010-2011\Biosecurity Bonanza\Talk\Talk\SDC10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9713" y="-4492625"/>
            <a:ext cx="20450176" cy="153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28677" name="Picture 7" descr="C:\Piccies2\New Folder\Tradescantia\Neolema ogloblini larvae\ogloblini larval feeding fron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0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29701" name="Picture 2" descr="G:\1-MYFILES\Meetings\2010-2011\Biosecurity Bonanza\Talk\Talk\SDC1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-674688"/>
            <a:ext cx="11329988" cy="84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7172" name="Picture 2" descr="G:\1-MYFILES\Meetings\2010-2011\Biosecurity Bonanza\Talk\Other\tr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60350"/>
            <a:ext cx="97536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N:\Digital Images\Tradescantia\Trad-LO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68580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79388" y="1557338"/>
            <a:ext cx="9288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.......but it can also earn valuable overseas 	dollars!</a:t>
            </a:r>
          </a:p>
        </p:txBody>
      </p:sp>
      <p:pic>
        <p:nvPicPr>
          <p:cNvPr id="7175" name="Picture 5" descr="N:\Digital Images\Tradescantia\Trad-LO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30725" name="Picture 2" descr="N:\Digital Images\Tradescantia\Potential agents smaller files\Lema spp\Noelema lar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10242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31749" name="Picture 2" descr="N:\Digital Images\Tradescantia\Potential agents smaller files\Lema spp\Neolema ogloblini pupal 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-747713"/>
            <a:ext cx="7272338" cy="906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8147050" cy="4525963"/>
          </a:xfrm>
        </p:spPr>
        <p:txBody>
          <a:bodyPr/>
          <a:lstStyle/>
          <a:p>
            <a:r>
              <a:rPr lang="en-NZ" sz="4000" dirty="0" smtClean="0"/>
              <a:t>A generation in about 8 weeks in warm temperatures</a:t>
            </a:r>
          </a:p>
          <a:p>
            <a:endParaRPr lang="en-NZ" sz="4000" dirty="0" smtClean="0"/>
          </a:p>
          <a:p>
            <a:r>
              <a:rPr lang="en-NZ" sz="4000" dirty="0" smtClean="0"/>
              <a:t>Should get through 3 generations per year</a:t>
            </a:r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251520" y="1844824"/>
            <a:ext cx="8229600" cy="1143000"/>
          </a:xfrm>
        </p:spPr>
        <p:txBody>
          <a:bodyPr/>
          <a:lstStyle/>
          <a:p>
            <a:r>
              <a:rPr lang="en-NZ" sz="3600" b="1" dirty="0" smtClean="0"/>
              <a:t>Future of other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algn="l"/>
            <a:r>
              <a:rPr lang="en-NZ" sz="2400" dirty="0" smtClean="0"/>
              <a:t>Auckland Council has recently applied to ERMA for  permission to release two further tradescantia beetles</a:t>
            </a:r>
            <a:br>
              <a:rPr lang="en-NZ" sz="2400" dirty="0" smtClean="0"/>
            </a:br>
            <a:r>
              <a:rPr lang="en-NZ" sz="900" dirty="0" smtClean="0"/>
              <a:t/>
            </a:r>
            <a:br>
              <a:rPr lang="en-NZ" sz="900" dirty="0" smtClean="0"/>
            </a:br>
            <a:r>
              <a:rPr lang="en-NZ" sz="2400" dirty="0" smtClean="0"/>
              <a:t>We hope to have a decision by November</a:t>
            </a:r>
          </a:p>
        </p:txBody>
      </p:sp>
      <p:pic>
        <p:nvPicPr>
          <p:cNvPr id="36867" name="Picture 2" descr="N:\Digital Images\Tradescantia\Potential agents smaller files\Lema spp\Lema basicosta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475"/>
            <a:ext cx="4140200" cy="3508375"/>
          </a:xfrm>
          <a:noFill/>
        </p:spPr>
      </p:pic>
      <p:pic>
        <p:nvPicPr>
          <p:cNvPr id="36868" name="Picture 3" descr="N:\Digital Images\Tradescantia\Potential agents smaller files\Lema spp\Neolema abbrevi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276475"/>
            <a:ext cx="5181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6"/>
          <p:cNvSpPr>
            <a:spLocks noChangeArrowheads="1"/>
          </p:cNvSpPr>
          <p:nvPr/>
        </p:nvSpPr>
        <p:spPr bwMode="auto">
          <a:xfrm>
            <a:off x="5148263" y="594995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b="1" i="1" dirty="0">
                <a:solidFill>
                  <a:srgbClr val="000000"/>
                </a:solidFill>
              </a:rPr>
              <a:t>Neolema abbreviata</a:t>
            </a:r>
          </a:p>
          <a:p>
            <a:pPr algn="ctr"/>
            <a:r>
              <a:rPr lang="en-NZ" b="1" dirty="0">
                <a:solidFill>
                  <a:srgbClr val="000000"/>
                </a:solidFill>
              </a:rPr>
              <a:t>(tip feeder) </a:t>
            </a:r>
          </a:p>
        </p:txBody>
      </p:sp>
      <p:sp>
        <p:nvSpPr>
          <p:cNvPr id="36870" name="Rectangle 31"/>
          <p:cNvSpPr>
            <a:spLocks noChangeArrowheads="1"/>
          </p:cNvSpPr>
          <p:nvPr/>
        </p:nvSpPr>
        <p:spPr bwMode="auto">
          <a:xfrm>
            <a:off x="468313" y="5949950"/>
            <a:ext cx="2735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b="1" i="1" dirty="0">
                <a:solidFill>
                  <a:srgbClr val="000000"/>
                </a:solidFill>
              </a:rPr>
              <a:t>Lema basicostata</a:t>
            </a:r>
          </a:p>
          <a:p>
            <a:pPr algn="ctr"/>
            <a:r>
              <a:rPr lang="en-NZ" b="1" dirty="0">
                <a:solidFill>
                  <a:srgbClr val="000000"/>
                </a:solidFill>
              </a:rPr>
              <a:t>(stem borer)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487045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4248150" cy="261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763688" y="332656"/>
            <a:ext cx="54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sz="2800" b="1" dirty="0" smtClean="0">
                <a:latin typeface="+mj-lt"/>
              </a:rPr>
              <a:t>yellow leaf spot fungus </a:t>
            </a:r>
            <a:r>
              <a:rPr lang="en-NZ" sz="2800" b="1" i="1" dirty="0" smtClean="0">
                <a:latin typeface="+mj-lt"/>
              </a:rPr>
              <a:t>Kordyana</a:t>
            </a:r>
            <a:r>
              <a:rPr lang="en-NZ" sz="2800" b="1" dirty="0" smtClean="0">
                <a:latin typeface="+mj-lt"/>
              </a:rPr>
              <a:t> </a:t>
            </a:r>
            <a:r>
              <a:rPr lang="en-NZ" sz="2800" b="1" i="1" dirty="0">
                <a:latin typeface="+mj-lt"/>
              </a:rPr>
              <a:t>tradescantae</a:t>
            </a:r>
            <a:endParaRPr lang="en-US" sz="2800" b="1" dirty="0">
              <a:latin typeface="+mj-lt"/>
            </a:endParaRPr>
          </a:p>
        </p:txBody>
      </p:sp>
      <p:pic>
        <p:nvPicPr>
          <p:cNvPr id="37893" name="Picture 3" descr="S:\InvWeeds\Digital Images\Tradescantia\Potential agents smaller files\Kordyana\Kordyana and chrysomelid damage at SF do Pau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773238"/>
            <a:ext cx="3341688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300192" cy="936526"/>
          </a:xfrm>
        </p:spPr>
        <p:txBody>
          <a:bodyPr/>
          <a:lstStyle/>
          <a:p>
            <a:r>
              <a:rPr lang="en-NZ" sz="2800" b="1" dirty="0" smtClean="0">
                <a:solidFill>
                  <a:schemeClr val="tx1"/>
                </a:solidFill>
              </a:rPr>
              <a:t>yellow leaf spot fungus</a:t>
            </a:r>
            <a:endParaRPr lang="en-NZ" sz="2800" dirty="0" smtClean="0">
              <a:solidFill>
                <a:schemeClr val="tx1"/>
              </a:solidFill>
            </a:endParaRP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340768"/>
            <a:ext cx="8218488" cy="3129608"/>
          </a:xfrm>
        </p:spPr>
        <p:txBody>
          <a:bodyPr/>
          <a:lstStyle/>
          <a:p>
            <a:pPr>
              <a:buFontTx/>
              <a:buNone/>
            </a:pPr>
            <a:r>
              <a:rPr lang="en-NZ" b="1" dirty="0" smtClean="0">
                <a:solidFill>
                  <a:srgbClr val="FF0000"/>
                </a:solidFill>
              </a:rPr>
              <a:t>   </a:t>
            </a:r>
            <a:r>
              <a:rPr lang="en-NZ" sz="2400" dirty="0" smtClean="0"/>
              <a:t>Our collaborators in Brazil have finished host-range testing </a:t>
            </a:r>
            <a:r>
              <a:rPr lang="en-NZ" sz="2400" i="1" dirty="0" smtClean="0"/>
              <a:t>Kordyana</a:t>
            </a:r>
            <a:r>
              <a:rPr lang="en-NZ" sz="2400" dirty="0" smtClean="0"/>
              <a:t> confirming it to be specific to </a:t>
            </a:r>
            <a:r>
              <a:rPr lang="en-NZ" sz="2400" i="1" dirty="0" smtClean="0"/>
              <a:t>T. fluminensis.</a:t>
            </a:r>
          </a:p>
          <a:p>
            <a:pPr>
              <a:buFontTx/>
              <a:buNone/>
            </a:pPr>
            <a:endParaRPr lang="en-NZ" sz="2400" i="1" dirty="0" smtClean="0"/>
          </a:p>
          <a:p>
            <a:pPr>
              <a:buFontTx/>
              <a:buNone/>
            </a:pPr>
            <a:r>
              <a:rPr lang="en-NZ" sz="2400" dirty="0" smtClean="0"/>
              <a:t>	Further work needed on developing a viable inoculum to ship to New Zealand.</a:t>
            </a:r>
          </a:p>
          <a:p>
            <a:pPr>
              <a:buFontTx/>
              <a:buNone/>
            </a:pPr>
            <a:endParaRPr lang="en-NZ" sz="2400" dirty="0" smtClean="0"/>
          </a:p>
          <a:p>
            <a:pPr>
              <a:buFontTx/>
              <a:buNone/>
            </a:pPr>
            <a:r>
              <a:rPr lang="en-NZ" sz="2400" dirty="0" smtClean="0"/>
              <a:t>	Application to ERMA for release this year. </a:t>
            </a:r>
          </a:p>
        </p:txBody>
      </p:sp>
      <p:sp>
        <p:nvSpPr>
          <p:cNvPr id="38916" name="Content Placeholder 3"/>
          <p:cNvSpPr>
            <a:spLocks noGrp="1"/>
          </p:cNvSpPr>
          <p:nvPr>
            <p:ph sz="half" idx="2"/>
          </p:nvPr>
        </p:nvSpPr>
        <p:spPr>
          <a:xfrm>
            <a:off x="8172450" y="5805488"/>
            <a:ext cx="514350" cy="320675"/>
          </a:xfrm>
        </p:spPr>
        <p:txBody>
          <a:bodyPr/>
          <a:lstStyle/>
          <a:p>
            <a:endParaRPr lang="en-NZ" dirty="0" smtClean="0"/>
          </a:p>
          <a:p>
            <a:endParaRPr lang="en-NZ" dirty="0" smtClean="0"/>
          </a:p>
        </p:txBody>
      </p:sp>
      <p:pic>
        <p:nvPicPr>
          <p:cNvPr id="38917" name="Picture 2" descr="S:\InvWeeds\Digital Images\Tradescantia\Potential agents smaller files\Kordyana\Kordyana damaged leaf at SF do Pa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869160"/>
            <a:ext cx="2907556" cy="15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323528" y="2492896"/>
            <a:ext cx="8229600" cy="1143000"/>
          </a:xfrm>
        </p:spPr>
        <p:txBody>
          <a:bodyPr/>
          <a:lstStyle/>
          <a:p>
            <a:r>
              <a:rPr lang="en-NZ" dirty="0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8195" name="Picture 4" descr="C:\1- Myfiles\Weeds\Tradescantia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331913" y="-1279525"/>
            <a:ext cx="10848976" cy="8137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dirty="0" smtClean="0"/>
              <a:t>          </a:t>
            </a:r>
          </a:p>
          <a:p>
            <a:pPr>
              <a:buFontTx/>
              <a:buNone/>
            </a:pPr>
            <a:endParaRPr lang="en-NZ" dirty="0" smtClean="0"/>
          </a:p>
          <a:p>
            <a:pPr algn="ctr">
              <a:buFontTx/>
              <a:buNone/>
            </a:pPr>
            <a:r>
              <a:rPr lang="en-NZ" sz="4800" b="1" dirty="0" smtClean="0">
                <a:solidFill>
                  <a:srgbClr val="FF0000"/>
                </a:solidFill>
              </a:rPr>
              <a:t>      Photo of Miserable-looking Plant</a:t>
            </a:r>
          </a:p>
          <a:p>
            <a:pPr algn="ctr">
              <a:buFontTx/>
              <a:buNone/>
            </a:pPr>
            <a:r>
              <a:rPr lang="en-NZ" sz="4800" b="1" dirty="0" smtClean="0">
                <a:solidFill>
                  <a:srgbClr val="FF0000"/>
                </a:solidFill>
              </a:rPr>
              <a:t>Photo from South America</a:t>
            </a:r>
          </a:p>
        </p:txBody>
      </p:sp>
      <p:pic>
        <p:nvPicPr>
          <p:cNvPr id="9220" name="Picture 4" descr="D:\Piccies\Brazil  Chile 2010\2010_01_18\IMG_3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-2692400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Piccies\Brazil  Chile 2010\2010_01_18\IMG_3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5400"/>
            <a:ext cx="856652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D:\Piccies\Brazil  Chile 2010\2010_01_19\IMG_3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12976" y="2420938"/>
            <a:ext cx="9144248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D:\Piccies\Brazil  Chile 2010\2010_01_19\IMG_3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581650" y="-3195638"/>
            <a:ext cx="10514013" cy="788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D:\Piccies\Brazil  Chile 2010\2010_01_21\IMG_3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-4924425"/>
            <a:ext cx="14424025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50825" y="4724400"/>
            <a:ext cx="808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Beetle damaged Tradescantia in Brazil</a:t>
            </a:r>
          </a:p>
        </p:txBody>
      </p:sp>
      <p:pic>
        <p:nvPicPr>
          <p:cNvPr id="9226" name="Picture 10" descr="S:\InvWeeds\Digital Images\Tradescantia\Potential agents smaller files\Buckibrotica\Buckibrotica damaged trad - uni farm 2003 smaller fi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603375"/>
            <a:ext cx="5861373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Piccies\Brazil  Chile 2010\2010_01_27\IMG_3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-531813"/>
            <a:ext cx="10631488" cy="797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D:\Piccies\Brazil  Chile 2010\2010_01_28\IMG_3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3588" y="-892175"/>
            <a:ext cx="9661526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D:\Piccies\Brazil  Chile 2010\2010_01_28\IMG_3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3933825"/>
            <a:ext cx="525621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1476375" y="2636838"/>
            <a:ext cx="6697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3600" dirty="0">
                <a:solidFill>
                  <a:schemeClr val="bg1"/>
                </a:solidFill>
              </a:rPr>
              <a:t>Surveys for potential biocontrol agents began in Brazil in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633571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250825" y="620713"/>
            <a:ext cx="82089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3200" dirty="0"/>
              <a:t>Tradescantia grows best on the slopes of the Brazilian Highlands plateau at altitudes between 600 – 900 m</a:t>
            </a:r>
          </a:p>
        </p:txBody>
      </p:sp>
      <p:pic>
        <p:nvPicPr>
          <p:cNvPr id="285702" name="Picture 6" descr="ras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8463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8788" y="0"/>
            <a:ext cx="50434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 smtClean="0"/>
          </a:p>
        </p:txBody>
      </p:sp>
      <p:pic>
        <p:nvPicPr>
          <p:cNvPr id="12291" name="Picture 4" descr="S:\InvWeeds\Digital Images\Tradescantia\Potential agents smaller files\Idioglossa\leaves damaged by Idioglossa in 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5153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S:\InvWeeds\Digital Images\Tradescantia\Potential agents smaller files\Idioglossa\Idioglossa adult on 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3833813"/>
            <a:ext cx="27241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S:\InvWeeds\Digital Images\Tradescantia\Potential agents smaller files\sawfly\older sawfly larva and damaged 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93204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S:\InvWeeds\Digital Images\Tradescantia\Potential agents smaller files\thrips\thrips damage site2 day3 2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862" y="-171400"/>
            <a:ext cx="249713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S:\InvWeeds\Digital Images\Tradescantia\Potential agents smaller files\Kordyana\Kordyana damaged leaf at SF do Paulo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51920" y="0"/>
            <a:ext cx="2952750" cy="3212976"/>
          </a:xfrm>
          <a:noFill/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8102600" y="3789040"/>
            <a:ext cx="104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Thrips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5436096" y="5949280"/>
            <a:ext cx="1090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/>
              <a:t>Sawfly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5148064" y="2492896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yellow leaf spot fungus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1187450" y="6092825"/>
            <a:ext cx="2547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Leaf mining moth</a:t>
            </a: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0" y="0"/>
            <a:ext cx="78123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3600" dirty="0">
                <a:solidFill>
                  <a:schemeClr val="bg1"/>
                </a:solidFill>
              </a:rPr>
              <a:t>Surveys identified a rich natural enemy biota including herbivorous insects and plant pathogens</a:t>
            </a:r>
            <a:r>
              <a:rPr lang="en-NZ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_Lscpe">
  <a:themeElements>
    <a:clrScheme name="basic_Lsc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sic_Lsc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c_Lsc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Lsc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Lsc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Lsc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Lsc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Lsc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Lsc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Lsc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Lsc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Lsc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Lsc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Lsc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45D9F093213E3D498A9C4579DB564B8300BDA1E59EC485374D8EACC895C61E0BBC" ma:contentTypeVersion="80" ma:contentTypeDescription="Standard company document" ma:contentTypeScope="" ma:versionID="a203e4e8f192cf5e347f046d14cbea7c">
  <xsd:schema xmlns:xsd="http://www.w3.org/2001/XMLSchema" xmlns:p="http://schemas.microsoft.com/office/2006/metadata/properties" xmlns:ns2="79338817-504b-4fbf-9884-42ec1ddd79b5" xmlns:ns3="f6c850aa-1778-4d3a-a144-4c7a46708228" xmlns:ns4="ac7b80e8-7076-485e-90db-11bc203aa038" xmlns:ns5="a15f2643-d7ac-4cff-8b8b-94d521370fc3" xmlns:ns6="029a8486-6bb3-4d67-971b-9be76ae38a2f" xmlns:ns7="28c51807-f676-4dea-8938-016236cf08bb" targetNamespace="http://schemas.microsoft.com/office/2006/metadata/properties" ma:root="true" ma:fieldsID="668dfba1ffa6980acde9c74ab8dc8a97" ns2:_="" ns3:_="" ns4:_="" ns5:_="" ns6:_="" ns7:_="">
    <xsd:import namespace="79338817-504b-4fbf-9884-42ec1ddd79b5"/>
    <xsd:import namespace="f6c850aa-1778-4d3a-a144-4c7a46708228"/>
    <xsd:import namespace="ac7b80e8-7076-485e-90db-11bc203aa038"/>
    <xsd:import namespace="a15f2643-d7ac-4cff-8b8b-94d521370fc3"/>
    <xsd:import namespace="029a8486-6bb3-4d67-971b-9be76ae38a2f"/>
    <xsd:import namespace="28c51807-f676-4dea-8938-016236cf08bb"/>
    <xsd:element name="properties">
      <xsd:complexType>
        <xsd:sequence>
          <xsd:element name="documentManagement">
            <xsd:complexType>
              <xsd:all>
                <xsd:element ref="ns2:Record_Type"/>
                <xsd:element ref="ns3:Document_x0020_Type" minOccurs="0"/>
                <xsd:element ref="ns4:Area" minOccurs="0"/>
                <xsd:element ref="ns5:Tags" minOccurs="0"/>
                <xsd:element ref="ns6:Landcare_x0020_Reference" minOccurs="0"/>
                <xsd:element ref="ns4:Financial_x0020_Year" minOccurs="0"/>
                <xsd:element ref="ns7:Review_x0020_Date1" minOccurs="0"/>
                <xsd:element ref="ns4:Live" minOccurs="0"/>
                <xsd:element ref="ns6:Activity"/>
                <xsd:element ref="ns6:Func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9338817-504b-4fbf-9884-42ec1ddd79b5" elementFormDefault="qualified">
    <xsd:import namespace="http://schemas.microsoft.com/office/2006/documentManagement/types"/>
    <xsd:element name="Record_Type" ma:index="9" ma:displayName="Record Type" ma:default="Normal" ma:format="Dropdown" ma:internalName="RecordType" ma:readOnly="false">
      <xsd:simpleType>
        <xsd:restriction base="dms:Choice">
          <xsd:enumeration value="Normal"/>
          <xsd:enumeration value="Housekeeping"/>
          <xsd:enumeration value="Long Term"/>
          <xsd:enumeration value="Superseded"/>
          <xsd:enumeration value="Email"/>
        </xsd:restriction>
      </xsd:simpleType>
    </xsd:element>
  </xsd:schema>
  <xsd:schema xmlns:xsd="http://www.w3.org/2001/XMLSchema" xmlns:dms="http://schemas.microsoft.com/office/2006/documentManagement/types" targetNamespace="f6c850aa-1778-4d3a-a144-4c7a46708228" elementFormDefault="qualified">
    <xsd:import namespace="http://schemas.microsoft.com/office/2006/documentManagement/types"/>
    <xsd:element name="Document_x0020_Type" ma:index="10" nillable="true" ma:displayName="Document Type" ma:default="Document" ma:format="Dropdown" ma:internalName="Document_x0020_Type">
      <xsd:simpleType>
        <xsd:restriction base="dms:Choice">
          <xsd:enumeration value="Agenda"/>
          <xsd:enumeration value="Correspondence"/>
          <xsd:enumeration value="Data"/>
          <xsd:enumeration value="Document"/>
          <xsd:enumeration value="Instructions"/>
          <xsd:enumeration value="Labels"/>
          <xsd:enumeration value="Manual"/>
          <xsd:enumeration value="Minutes"/>
          <xsd:enumeration value="News"/>
          <xsd:enumeration value="Policy"/>
          <xsd:enumeration value="Presentation"/>
          <xsd:enumeration value="Procedure"/>
          <xsd:enumeration value="Proposal"/>
          <xsd:enumeration value="Report"/>
          <xsd:enumeration value="Template"/>
          <xsd:enumeration value="Photo"/>
        </xsd:restriction>
      </xsd:simpleType>
    </xsd:element>
  </xsd:schema>
  <xsd:schema xmlns:xsd="http://www.w3.org/2001/XMLSchema" xmlns:dms="http://schemas.microsoft.com/office/2006/documentManagement/types" targetNamespace="ac7b80e8-7076-485e-90db-11bc203aa038" elementFormDefault="qualified">
    <xsd:import namespace="http://schemas.microsoft.com/office/2006/documentManagement/types"/>
    <xsd:element name="Area" ma:index="11" nillable="true" ma:displayName="Area" ma:list="{47987436-AA42-472D-B7C2-C3CC71D54E5B}" ma:internalName="Are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inancial_x0020_Year" ma:index="14" nillable="true" ma:displayName="Financial Year" ma:format="Dropdown" ma:internalName="Financial_x0020_Year">
      <xsd:simpleType>
        <xsd:restriction base="dms:Choice">
          <xsd:enumeration value="0506"/>
          <xsd:enumeration value="0607"/>
          <xsd:enumeration value="0708"/>
          <xsd:enumeration value="0809"/>
          <xsd:enumeration value="0910"/>
          <xsd:enumeration value="1011"/>
          <xsd:enumeration value="1112"/>
        </xsd:restriction>
      </xsd:simpleType>
    </xsd:element>
    <xsd:element name="Live" ma:index="16" nillable="true" ma:displayName="Live" ma:default="1" ma:internalName="Liv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a15f2643-d7ac-4cff-8b8b-94d521370fc3" elementFormDefault="qualified">
    <xsd:import namespace="http://schemas.microsoft.com/office/2006/documentManagement/types"/>
    <xsd:element name="Tags" ma:index="12" nillable="true" ma:displayName="Tags" ma:list="{9EE417A2-B70C-4C6C-917C-CE4258FFCAB5}" ma:internalName="Tag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029a8486-6bb3-4d67-971b-9be76ae38a2f" elementFormDefault="qualified">
    <xsd:import namespace="http://schemas.microsoft.com/office/2006/documentManagement/types"/>
    <xsd:element name="Landcare_x0020_Reference" ma:index="13" nillable="true" ma:displayName="Reference" ma:default="" ma:internalName="Landcare_x0020_Reference">
      <xsd:simpleType>
        <xsd:restriction base="dms:Text">
          <xsd:maxLength value="255"/>
        </xsd:restriction>
      </xsd:simpleType>
    </xsd:element>
    <xsd:element name="Activity" ma:index="17" ma:displayName="Activity" ma:default="Projects" ma:format="RadioButtons" ma:hidden="true" ma:internalName="Activity" ma:readOnly="false">
      <xsd:simpleType>
        <xsd:restriction base="dms:Choice">
          <xsd:enumeration value="Projects"/>
        </xsd:restriction>
      </xsd:simpleType>
    </xsd:element>
    <xsd:element name="Function" ma:index="18" ma:displayName="Function" ma:default="Delivering Products and Services" ma:format="RadioButtons" ma:hidden="true" ma:internalName="Function" ma:readOnly="false">
      <xsd:simpleType>
        <xsd:restriction base="dms:Choice">
          <xsd:enumeration value="Delivering Products and Services"/>
        </xsd:restriction>
      </xsd:simpleType>
    </xsd:element>
  </xsd:schema>
  <xsd:schema xmlns:xsd="http://www.w3.org/2001/XMLSchema" xmlns:dms="http://schemas.microsoft.com/office/2006/documentManagement/types" targetNamespace="28c51807-f676-4dea-8938-016236cf08bb" elementFormDefault="qualified">
    <xsd:import namespace="http://schemas.microsoft.com/office/2006/documentManagement/types"/>
    <xsd:element name="Review_x0020_Date1" ma:index="15" nillable="true" ma:displayName="Review Date" ma:format="DateOnly" ma:internalName="Review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ive xmlns="ac7b80e8-7076-485e-90db-11bc203aa038">true</Live>
    <Area xmlns="ac7b80e8-7076-485e-90db-11bc203aa038"/>
    <Record_Type xmlns="79338817-504b-4fbf-9884-42ec1ddd79b5">Normal</Record_Type>
    <Document_x0020_Type xmlns="f6c850aa-1778-4d3a-a144-4c7a46708228">Presentation</Document_x0020_Type>
    <Landcare_x0020_Reference xmlns="029a8486-6bb3-4d67-971b-9be76ae38a2f" xsi:nil="true"/>
    <Financial_x0020_Year xmlns="ac7b80e8-7076-485e-90db-11bc203aa038" xsi:nil="true"/>
    <Tags xmlns="a15f2643-d7ac-4cff-8b8b-94d521370fc3">
      <Value>7</Value>
      <Value>1</Value>
    </Tags>
    <Activity xmlns="029a8486-6bb3-4d67-971b-9be76ae38a2f">Projects</Activity>
    <Function xmlns="029a8486-6bb3-4d67-971b-9be76ae38a2f">Delivering Products and Services</Function>
    <Review_x0020_Date1 xmlns="28c51807-f676-4dea-8938-016236cf08b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9080E7-3A67-40FB-A40A-5A3D4E05D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029a8486-6bb3-4d67-971b-9be76ae38a2f"/>
    <ds:schemaRef ds:uri="28c51807-f676-4dea-8938-016236cf08b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C75C892-5D6F-45D5-998A-CB297B526C5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029a8486-6bb3-4d67-971b-9be76ae38a2f"/>
    <ds:schemaRef ds:uri="28c51807-f676-4dea-8938-016236cf08bb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B01CAC1-ED67-4D9B-A6CA-0D12131A03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basic_Lscpe</Template>
  <TotalTime>7664</TotalTime>
  <Words>614</Words>
  <Application>Microsoft Office PowerPoint</Application>
  <PresentationFormat>Overhead</PresentationFormat>
  <Paragraphs>211</Paragraphs>
  <Slides>47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basic_Lscpe</vt:lpstr>
      <vt:lpstr>Slide 1</vt:lpstr>
      <vt:lpstr>Tradescantia  (Tradescantia fluminensis)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.</vt:lpstr>
      <vt:lpstr>Slide 12</vt:lpstr>
      <vt:lpstr>Gregarines discovered</vt:lpstr>
      <vt:lpstr>General life cycle of gregarines</vt:lpstr>
      <vt:lpstr>Removal of gregarines from  N. ogloblini populations</vt:lpstr>
      <vt:lpstr>Slide 16</vt:lpstr>
      <vt:lpstr>Slide 17</vt:lpstr>
      <vt:lpstr>Removal of gregarines from  N. ogloblini populations</vt:lpstr>
      <vt:lpstr>Removal of gregarines from  N. ogloblini populations</vt:lpstr>
      <vt:lpstr>Removal of gregarines from  N. ogloblini populations</vt:lpstr>
      <vt:lpstr>HEPA filtered rearing box</vt:lpstr>
      <vt:lpstr>Slide 22</vt:lpstr>
      <vt:lpstr>Slide 23</vt:lpstr>
      <vt:lpstr>Parent colony</vt:lpstr>
      <vt:lpstr>Parent colony</vt:lpstr>
      <vt:lpstr>Parent colony</vt:lpstr>
      <vt:lpstr>Parent colony</vt:lpstr>
      <vt:lpstr>Parent colony</vt:lpstr>
      <vt:lpstr>Parent colony</vt:lpstr>
      <vt:lpstr>Parent colony</vt:lpstr>
      <vt:lpstr>Line rearing Neolema ogloblini</vt:lpstr>
      <vt:lpstr>Line rearing Neolema ogloblini</vt:lpstr>
      <vt:lpstr>Slide 33</vt:lpstr>
      <vt:lpstr>Slide 34</vt:lpstr>
      <vt:lpstr>Slide 35</vt:lpstr>
      <vt:lpstr>Neolema ogloblini</vt:lpstr>
      <vt:lpstr>Slide 37</vt:lpstr>
      <vt:lpstr>Slide 38</vt:lpstr>
      <vt:lpstr>Slide 39</vt:lpstr>
      <vt:lpstr>Slide 40</vt:lpstr>
      <vt:lpstr>Slide 41</vt:lpstr>
      <vt:lpstr>Slide 42</vt:lpstr>
      <vt:lpstr>Future of other agents</vt:lpstr>
      <vt:lpstr>Auckland Council has recently applied to ERMA for  permission to release two further tradescantia beetles  We hope to have a decision by November</vt:lpstr>
      <vt:lpstr>Slide 45</vt:lpstr>
      <vt:lpstr>yellow leaf spot fungus</vt:lpstr>
      <vt:lpstr>END</vt:lpstr>
    </vt:vector>
  </TitlesOfParts>
  <Company>Landcare Research NZ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release of the first Tradescantia agent</dc:title>
  <dc:creator>lrlkaw</dc:creator>
  <dc:description>Room 1 - 15:10 Lindsay Smith and Chris Winks</dc:description>
  <cp:lastModifiedBy>Kerry Barton</cp:lastModifiedBy>
  <cp:revision>566</cp:revision>
  <cp:lastPrinted>2000-12-07T23:25:31Z</cp:lastPrinted>
  <dcterms:created xsi:type="dcterms:W3CDTF">2000-11-30T02:06:44Z</dcterms:created>
  <dcterms:modified xsi:type="dcterms:W3CDTF">2011-06-23T01:39:58Z</dcterms:modified>
  <cp:contentType>Standard Document</cp:contentType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0x01010045D9F093213E3D498A9C4579DB564B8300BDA1E59EC485374D8EACC895C61E0BBC</vt:lpwstr>
  </property>
  <property fmtid="{D5CDD505-2E9C-101B-9397-08002B2CF9AE}" pid="3" name="NXPowerLiteLastOptimized">
    <vt:lpwstr>4216143</vt:lpwstr>
  </property>
  <property fmtid="{D5CDD505-2E9C-101B-9397-08002B2CF9AE}" pid="4" name="NXPowerLiteVersion">
    <vt:lpwstr>D3.7.2</vt:lpwstr>
  </property>
  <property fmtid="{D5CDD505-2E9C-101B-9397-08002B2CF9AE}" pid="5" name="Order">
    <vt:r8>10100</vt:r8>
  </property>
  <property fmtid="{D5CDD505-2E9C-101B-9397-08002B2CF9AE}" pid="6" name="_MarkAsFinal">
    <vt:bool>true</vt:bool>
  </property>
</Properties>
</file>