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9" r:id="rId6"/>
    <p:sldId id="257" r:id="rId7"/>
    <p:sldId id="270" r:id="rId8"/>
    <p:sldId id="271" r:id="rId9"/>
    <p:sldId id="262" r:id="rId10"/>
    <p:sldId id="259" r:id="rId11"/>
    <p:sldId id="265" r:id="rId12"/>
    <p:sldId id="261" r:id="rId13"/>
    <p:sldId id="266" r:id="rId14"/>
    <p:sldId id="263" r:id="rId15"/>
    <p:sldId id="273" r:id="rId16"/>
    <p:sldId id="272" r:id="rId17"/>
    <p:sldId id="267" r:id="rId18"/>
    <p:sldId id="274" r:id="rId19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3964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9701" autoAdjust="0"/>
  </p:normalViewPr>
  <p:slideViewPr>
    <p:cSldViewPr>
      <p:cViewPr varScale="1">
        <p:scale>
          <a:sx n="95" d="100"/>
          <a:sy n="95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84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4BE8-2D26-4F77-B5B0-559AAE12B31B}" type="datetimeFigureOut">
              <a:rPr lang="en-NZ" smtClean="0"/>
              <a:pPr/>
              <a:t>23/06/2011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DAF0-EDD5-4F8E-8E69-BF4D281FF7D4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DAAD5-2D2C-4396-BD88-2B411E2EEF47}" type="datetimeFigureOut">
              <a:rPr lang="en-NZ" smtClean="0"/>
              <a:pPr/>
              <a:t>23/06/2011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F695C-C239-43AB-B486-4F3B1F12A866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- Recommend possum RTC &lt;1% and rat tracking tunnel index &lt;5% for kokako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This is where LCR comes in: monitoring the benefits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kaka, kiwi, robin, </a:t>
            </a:r>
            <a:r>
              <a:rPr lang="en-N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kakariki</a:t>
            </a: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kereru, as well as </a:t>
            </a:r>
            <a:r>
              <a:rPr lang="en-N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kakabeak</a:t>
            </a: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mistletoe and herbal remedy plants of cultural significance</a:t>
            </a:r>
          </a:p>
          <a:p>
            <a:pPr>
              <a:buFontTx/>
              <a:buChar char="-"/>
            </a:pP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main threat to the birds is most likely predation by ferrets, cats, dogs, stoats and rats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- Overall</a:t>
            </a:r>
            <a:r>
              <a:rPr lang="en-NZ" baseline="0" dirty="0" smtClean="0"/>
              <a:t> aim to assess the feasibility and effectiveness of controlling predators to protect biodiversity over a wide area in Hawke’s Bay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- </a:t>
            </a: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 recently ranked areas of biodiversity value in</a:t>
            </a:r>
            <a:r>
              <a:rPr lang="en-N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Hawke’s Bay.  Five high priority sites were identified within the conservancy including the </a:t>
            </a:r>
            <a:r>
              <a:rPr lang="en-N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Maungaharuru</a:t>
            </a: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</a:t>
            </a:r>
            <a:endParaRPr lang="en-NZ" dirty="0" smtClean="0"/>
          </a:p>
          <a:p>
            <a:r>
              <a:rPr lang="en-NZ" dirty="0" smtClean="0"/>
              <a:t>- Also</a:t>
            </a:r>
            <a:r>
              <a:rPr lang="en-NZ" baseline="0" dirty="0" smtClean="0"/>
              <a:t> has a strong community group focused on environmental issues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kaka, kiwi, robin, </a:t>
            </a:r>
            <a:r>
              <a:rPr lang="en-N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kakariki</a:t>
            </a: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kokako, as well as </a:t>
            </a:r>
            <a:r>
              <a:rPr lang="en-N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kakabeak</a:t>
            </a: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mistletoe and herbal remedy plants of cultural significance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main threat to the birds is most likely predation by ferrets, cats, dogs, stoats and rats</a:t>
            </a:r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 - project area ~8000 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 smtClean="0"/>
              <a:t>- 25% public</a:t>
            </a:r>
            <a:r>
              <a:rPr lang="en-NZ" baseline="0" dirty="0" smtClean="0"/>
              <a:t> conservation estate, surrounded by a mixture of privately owned pasture and scrubland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- Potential to use possum bait stations for predator</a:t>
            </a:r>
            <a:r>
              <a:rPr lang="en-NZ" baseline="0" dirty="0" smtClean="0"/>
              <a:t> baits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dirty="0" smtClean="0"/>
              <a:t>and can be used by volunteers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NZ" baseline="0" dirty="0" smtClean="0"/>
              <a:t> trapping will hopefully start by summer 2011/12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F695C-C239-43AB-B486-4F3B1F12A866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1262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127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655C1A1D-733B-4CBD-AE33-356F037953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6" name="Picture 14" descr="Logo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960812" cy="966787"/>
          </a:xfrm>
          <a:prstGeom prst="rect">
            <a:avLst/>
          </a:prstGeom>
          <a:noFill/>
        </p:spPr>
      </p:pic>
      <p:pic>
        <p:nvPicPr>
          <p:cNvPr id="3093" name="Picture 21" descr="sa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266D-BA99-4FC1-A0B3-AC9B10D3A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A627-1A42-4FFB-9D53-B0718B36E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4BAA2-C34E-4831-B336-4C868050A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948ED-7EA8-43A2-BB29-8F7B74AFB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36412-5DB5-4B0E-9E43-1846BF9B6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2C267-0982-4FDA-B0D4-C0E74BB5F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1C8C-4301-4DAC-85A6-4974907EF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6B23B-E8E3-4D22-860A-EC6A771CF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528E-563C-407B-A92D-62AB65691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54855-60F3-4C5E-A6F4-8691CC640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3BDB18-BB93-44B6-99D0-39B28049764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1" descr="stri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96338" y="0"/>
            <a:ext cx="347662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2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7126288" cy="1758057"/>
          </a:xfrm>
        </p:spPr>
        <p:txBody>
          <a:bodyPr/>
          <a:lstStyle/>
          <a:p>
            <a:r>
              <a:rPr lang="en-NZ" sz="4000" dirty="0" smtClean="0"/>
              <a:t>Wide Scale Predator Control: The Hawke’s Bay Project</a:t>
            </a:r>
            <a:br>
              <a:rPr lang="en-NZ" sz="4000" dirty="0" smtClean="0"/>
            </a:br>
            <a:r>
              <a:rPr lang="en-NZ" sz="2000" dirty="0" smtClean="0"/>
              <a:t>Al Glen &amp; Wendy Ruscoe</a:t>
            </a:r>
            <a:endParaRPr lang="en-NZ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4536504" cy="2880320"/>
          </a:xfrm>
        </p:spPr>
        <p:txBody>
          <a:bodyPr/>
          <a:lstStyle/>
          <a:p>
            <a:pPr algn="l"/>
            <a:r>
              <a:rPr lang="en-NZ" sz="2400" dirty="0" smtClean="0"/>
              <a:t>Landcare Research </a:t>
            </a:r>
          </a:p>
          <a:p>
            <a:pPr algn="l"/>
            <a:r>
              <a:rPr lang="en-NZ" sz="2400" dirty="0" smtClean="0"/>
              <a:t>Hawkes Bay Regional Council</a:t>
            </a:r>
          </a:p>
          <a:p>
            <a:pPr algn="l"/>
            <a:r>
              <a:rPr lang="en-NZ" sz="2400" dirty="0" smtClean="0"/>
              <a:t>Department of Conservation</a:t>
            </a:r>
          </a:p>
          <a:p>
            <a:pPr algn="l"/>
            <a:r>
              <a:rPr lang="en-NZ" sz="2400" dirty="0" err="1" smtClean="0"/>
              <a:t>EcoEd</a:t>
            </a:r>
            <a:r>
              <a:rPr lang="en-AU" sz="2400" dirty="0" smtClean="0"/>
              <a:t> </a:t>
            </a:r>
          </a:p>
          <a:p>
            <a:pPr algn="l"/>
            <a:r>
              <a:rPr lang="en-AU" sz="2400" dirty="0" smtClean="0"/>
              <a:t>Volunteer / Iwi groups</a:t>
            </a:r>
          </a:p>
          <a:p>
            <a:pPr algn="l"/>
            <a:r>
              <a:rPr lang="en-AU" sz="2400" dirty="0" smtClean="0"/>
              <a:t>Robertson Foundation</a:t>
            </a:r>
          </a:p>
          <a:p>
            <a:pPr algn="l"/>
            <a:endParaRPr lang="en-AU" sz="2400" dirty="0" smtClean="0"/>
          </a:p>
          <a:p>
            <a:pPr algn="l"/>
            <a:endParaRPr lang="en-AU" sz="2400" dirty="0" smtClean="0"/>
          </a:p>
        </p:txBody>
      </p:sp>
      <p:sp>
        <p:nvSpPr>
          <p:cNvPr id="5" name="Donut 4"/>
          <p:cNvSpPr/>
          <p:nvPr/>
        </p:nvSpPr>
        <p:spPr>
          <a:xfrm flipV="1">
            <a:off x="8388424" y="2780928"/>
            <a:ext cx="216024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 flipV="1">
            <a:off x="8172400" y="2564904"/>
            <a:ext cx="648072" cy="64807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7" name="Picture 10" descr="North Island kākā, Little Barrier Island. Photo: Dick Veitch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2124075" cy="318135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0" y="6093296"/>
            <a:ext cx="4644008" cy="864096"/>
            <a:chOff x="0" y="6108094"/>
            <a:chExt cx="4572000" cy="74990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6108094"/>
              <a:ext cx="864096" cy="685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9672" y="6108094"/>
              <a:ext cx="605158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108094"/>
              <a:ext cx="755577" cy="728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5736" y="6108094"/>
              <a:ext cx="899592" cy="69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59832" y="6108094"/>
              <a:ext cx="576064" cy="749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 descr="http://www.whakaangi.co.nz/images/pics/lowres/dog_dig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896" y="6108094"/>
              <a:ext cx="936104" cy="7032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ouahi Bait stations.jpg"/>
          <p:cNvPicPr/>
          <p:nvPr/>
        </p:nvPicPr>
        <p:blipFill>
          <a:blip r:embed="rId3" cstate="print"/>
          <a:srcRect r="8"/>
          <a:stretch>
            <a:fillRect/>
          </a:stretch>
        </p:blipFill>
        <p:spPr>
          <a:xfrm>
            <a:off x="0" y="692696"/>
            <a:ext cx="6660232" cy="616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18864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Bait stations for ground control of possums (AHB)</a:t>
            </a:r>
            <a:endParaRPr lang="en-NZ" dirty="0" smtClean="0"/>
          </a:p>
        </p:txBody>
      </p:sp>
      <p:pic>
        <p:nvPicPr>
          <p:cNvPr id="4" name="Picture 3" descr="Possum in bria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347102"/>
            <a:ext cx="3347864" cy="251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Predator control options</a:t>
            </a:r>
            <a:endParaRPr lang="en-NZ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17632" cy="558924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NZ" sz="2800" dirty="0" smtClean="0"/>
              <a:t>Traps:</a:t>
            </a:r>
          </a:p>
          <a:p>
            <a:pPr>
              <a:spcBef>
                <a:spcPts val="0"/>
              </a:spcBef>
            </a:pPr>
            <a:r>
              <a:rPr lang="en-NZ" sz="2800" dirty="0" smtClean="0"/>
              <a:t>DOC200s for stoats and rats in forest scrub areas </a:t>
            </a:r>
          </a:p>
          <a:p>
            <a:pPr>
              <a:spcBef>
                <a:spcPts val="0"/>
              </a:spcBef>
            </a:pPr>
            <a:r>
              <a:rPr lang="en-NZ" sz="2800" dirty="0" smtClean="0"/>
              <a:t>DOC250, </a:t>
            </a:r>
            <a:r>
              <a:rPr lang="en-NZ" sz="2800" dirty="0" err="1" smtClean="0"/>
              <a:t>Belisle</a:t>
            </a:r>
            <a:r>
              <a:rPr lang="en-NZ" sz="2800" dirty="0" smtClean="0"/>
              <a:t> cat traps and chimney tunnels for ferrets and cats in wider landscape  </a:t>
            </a:r>
          </a:p>
          <a:p>
            <a:pPr>
              <a:spcBef>
                <a:spcPts val="0"/>
              </a:spcBef>
            </a:pPr>
            <a:r>
              <a:rPr lang="en-NZ" sz="2800" dirty="0" smtClean="0"/>
              <a:t>Leg-hold traps?</a:t>
            </a:r>
          </a:p>
          <a:p>
            <a:pPr>
              <a:spcBef>
                <a:spcPts val="0"/>
              </a:spcBef>
            </a:pPr>
            <a:r>
              <a:rPr lang="en-NZ" sz="2800" dirty="0" smtClean="0"/>
              <a:t>Self-setting traps?  </a:t>
            </a:r>
          </a:p>
          <a:p>
            <a:pPr>
              <a:spcBef>
                <a:spcPts val="0"/>
              </a:spcBef>
            </a:pPr>
            <a:endParaRPr lang="en-NZ" sz="2800" dirty="0" smtClean="0"/>
          </a:p>
          <a:p>
            <a:pPr>
              <a:spcBef>
                <a:spcPts val="0"/>
              </a:spcBef>
              <a:buNone/>
            </a:pPr>
            <a:r>
              <a:rPr lang="en-NZ" sz="2800" dirty="0" smtClean="0"/>
              <a:t>Baits </a:t>
            </a:r>
          </a:p>
          <a:p>
            <a:pPr>
              <a:spcBef>
                <a:spcPts val="0"/>
              </a:spcBef>
            </a:pPr>
            <a:r>
              <a:rPr lang="en-NZ" sz="2800" dirty="0" smtClean="0"/>
              <a:t>Diphacinone in AHB bait stations for rats</a:t>
            </a:r>
          </a:p>
          <a:p>
            <a:pPr>
              <a:spcBef>
                <a:spcPts val="0"/>
              </a:spcBef>
            </a:pPr>
            <a:r>
              <a:rPr lang="en-NZ" sz="2800" dirty="0" smtClean="0"/>
              <a:t>PAPP for stoats (cats) – use in DOC220/250 and chimney tunnels.  Restricted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NZ" dirty="0" smtClean="0"/>
              <a:t>Management Plan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7800"/>
          </a:xfrm>
        </p:spPr>
        <p:txBody>
          <a:bodyPr/>
          <a:lstStyle/>
          <a:p>
            <a:r>
              <a:rPr lang="en-NZ" dirty="0" smtClean="0"/>
              <a:t>Most efficient tools and strategies</a:t>
            </a:r>
          </a:p>
          <a:p>
            <a:r>
              <a:rPr lang="en-NZ" dirty="0" smtClean="0"/>
              <a:t>Target densities for pests (kokako example)</a:t>
            </a:r>
          </a:p>
          <a:p>
            <a:r>
              <a:rPr lang="en-NZ" dirty="0" smtClean="0"/>
              <a:t>Monitoring effectiveness </a:t>
            </a:r>
            <a:r>
              <a:rPr lang="en-NZ" sz="2800" dirty="0" smtClean="0"/>
              <a:t>(historical data)</a:t>
            </a:r>
          </a:p>
          <a:p>
            <a:pPr lvl="3"/>
            <a:r>
              <a:rPr lang="en-NZ" dirty="0" smtClean="0"/>
              <a:t> Pest monitoring (i.e. rabbit counts by HBRC, DOC)</a:t>
            </a:r>
          </a:p>
          <a:p>
            <a:pPr lvl="3"/>
            <a:r>
              <a:rPr lang="en-NZ" dirty="0" smtClean="0"/>
              <a:t> Bird monitoring in DOC areas</a:t>
            </a:r>
          </a:p>
          <a:p>
            <a:pPr lvl="3"/>
            <a:r>
              <a:rPr lang="en-NZ" dirty="0" smtClean="0"/>
              <a:t> Pest and native biota monitoring (Landcare Research)</a:t>
            </a:r>
          </a:p>
          <a:p>
            <a:r>
              <a:rPr lang="en-NZ" dirty="0" smtClean="0"/>
              <a:t>Community participation</a:t>
            </a:r>
          </a:p>
          <a:p>
            <a:r>
              <a:rPr lang="en-NZ" dirty="0" smtClean="0"/>
              <a:t>Addressing community concerns</a:t>
            </a:r>
          </a:p>
          <a:p>
            <a:pPr lvl="2"/>
            <a:r>
              <a:rPr lang="en-NZ" dirty="0" smtClean="0"/>
              <a:t>Rabbit response to predator control</a:t>
            </a:r>
          </a:p>
          <a:p>
            <a:endParaRPr lang="en-NZ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3568" y="188640"/>
            <a:ext cx="7488832" cy="6669360"/>
            <a:chOff x="1259632" y="188640"/>
            <a:chExt cx="7488832" cy="6669360"/>
          </a:xfrm>
        </p:grpSpPr>
        <p:grpSp>
          <p:nvGrpSpPr>
            <p:cNvPr id="7" name="Group 6"/>
            <p:cNvGrpSpPr/>
            <p:nvPr/>
          </p:nvGrpSpPr>
          <p:grpSpPr>
            <a:xfrm>
              <a:off x="1259632" y="188640"/>
              <a:ext cx="5184576" cy="6669360"/>
              <a:chOff x="3851920" y="909532"/>
              <a:chExt cx="4464496" cy="5948468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51920" y="909532"/>
                <a:ext cx="4464496" cy="59484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940152" y="1052736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dirty="0" smtClean="0"/>
                  <a:t>Innes et al. 1999</a:t>
                </a:r>
                <a:endParaRPr lang="en-NZ" dirty="0"/>
              </a:p>
            </p:txBody>
          </p:sp>
        </p:grpSp>
        <p:pic>
          <p:nvPicPr>
            <p:cNvPr id="8" name="Picture 7" descr="Possum in briar 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6396203" y="476672"/>
              <a:ext cx="2352261" cy="2060848"/>
            </a:xfrm>
            <a:prstGeom prst="rect">
              <a:avLst/>
            </a:prstGeom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869160"/>
              <a:ext cx="2520279" cy="193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0192" y="2559082"/>
              <a:ext cx="2448272" cy="225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PC area.jpg"/>
          <p:cNvPicPr/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467592" y="-1144064"/>
            <a:ext cx="6208817" cy="849694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63888" y="2636912"/>
            <a:ext cx="2448272" cy="1944216"/>
          </a:xfrm>
          <a:prstGeom prst="ellipse">
            <a:avLst/>
          </a:prstGeom>
          <a:noFill/>
          <a:ln w="57150">
            <a:solidFill>
              <a:srgbClr val="0039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003964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15616" y="2564904"/>
            <a:ext cx="2160240" cy="259228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3851920" y="764704"/>
            <a:ext cx="1944216" cy="144016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3923928" y="31409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003964"/>
                </a:solidFill>
              </a:rPr>
              <a:t>Predator + Rabbit  Control</a:t>
            </a:r>
            <a:endParaRPr lang="en-NZ" dirty="0">
              <a:solidFill>
                <a:srgbClr val="00396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FFC000"/>
                </a:solidFill>
              </a:rPr>
              <a:t>Predator Control</a:t>
            </a:r>
            <a:endParaRPr lang="en-NZ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1967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rgbClr val="7030A0"/>
                </a:solidFill>
              </a:rPr>
              <a:t>No Control</a:t>
            </a:r>
            <a:endParaRPr lang="en-NZ" dirty="0">
              <a:solidFill>
                <a:srgbClr val="7030A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04471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provides an opportunity to test whether doing both predator and rabbit control imparts additional benefit to biodiversity.  Historical data</a:t>
            </a:r>
            <a:r>
              <a:rPr kumimoji="0" lang="en-NZ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(BACI)</a:t>
            </a:r>
            <a:endParaRPr kumimoji="0" lang="en-N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1303517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en-N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Indicator species: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NZ" sz="2400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relevant to your monitoring questions</a:t>
            </a:r>
            <a:r>
              <a:rPr kumimoji="0" lang="en-NZ" sz="24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NZ" sz="2400" b="0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NZ" sz="2400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likely to show change within a useful timeframe</a:t>
            </a:r>
            <a:endParaRPr kumimoji="0" lang="en-NZ" sz="2400" b="0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NZ" sz="2400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can be measured easily and precisely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lang="en-NZ" sz="2400" i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/>
              <a:t>Tracking tunnels  - mustelids and rodents</a:t>
            </a:r>
          </a:p>
          <a:p>
            <a:pPr lvl="0"/>
            <a:r>
              <a:rPr lang="en-NZ" sz="2400" dirty="0" smtClean="0"/>
              <a:t>Chew cards – possums and rats</a:t>
            </a:r>
          </a:p>
          <a:p>
            <a:r>
              <a:rPr lang="en-NZ" sz="2400" dirty="0" smtClean="0">
                <a:latin typeface="Arial" pitchFamily="34" charset="0"/>
                <a:cs typeface="Arial" pitchFamily="34" charset="0"/>
              </a:rPr>
              <a:t>Bird counts – calls, radio-tracking, recording devices?</a:t>
            </a:r>
          </a:p>
          <a:p>
            <a:r>
              <a:rPr lang="en-NZ" sz="2400" dirty="0" smtClean="0">
                <a:latin typeface="Arial" pitchFamily="34" charset="0"/>
                <a:cs typeface="Arial" pitchFamily="34" charset="0"/>
              </a:rPr>
              <a:t>Cameras</a:t>
            </a:r>
          </a:p>
          <a:p>
            <a:pPr lvl="0"/>
            <a:r>
              <a:rPr lang="en-NZ" sz="2400" dirty="0" smtClean="0"/>
              <a:t>Weta houses and tracking tunnels</a:t>
            </a:r>
          </a:p>
          <a:p>
            <a:pPr lvl="0"/>
            <a:r>
              <a:rPr lang="en-NZ" sz="2400" dirty="0" smtClean="0"/>
              <a:t>Pitfall traps</a:t>
            </a:r>
          </a:p>
          <a:p>
            <a:pPr lvl="0"/>
            <a:r>
              <a:rPr lang="en-NZ" sz="2400" dirty="0" smtClean="0"/>
              <a:t>Artificial covers – invertebrates and lizards</a:t>
            </a:r>
          </a:p>
          <a:p>
            <a:pPr lvl="0"/>
            <a:r>
              <a:rPr lang="en-NZ" sz="2400" dirty="0" err="1" smtClean="0"/>
              <a:t>Seedfall</a:t>
            </a:r>
            <a:r>
              <a:rPr lang="en-NZ" sz="2400" dirty="0" smtClean="0"/>
              <a:t> traps</a:t>
            </a:r>
            <a:endParaRPr lang="en-NZ" sz="2000" dirty="0" smtClean="0"/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endParaRPr kumimoji="0" lang="en-N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Monitoring the benefits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911028" cy="224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41438"/>
            <a:ext cx="2520280" cy="23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16945"/>
            <a:ext cx="2160240" cy="21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81832"/>
            <a:ext cx="2736304" cy="224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708920"/>
            <a:ext cx="184914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636912"/>
            <a:ext cx="3334536" cy="179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North Island kākā, Little Barrier Island. Photo: Dick Veitch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32656"/>
            <a:ext cx="2124075" cy="3181350"/>
          </a:xfrm>
          <a:prstGeom prst="rect">
            <a:avLst/>
          </a:prstGeom>
          <a:noFill/>
        </p:spPr>
      </p:pic>
      <p:pic>
        <p:nvPicPr>
          <p:cNvPr id="6156" name="Picture 12" descr="http://www.massey.ac.nz/~dhbrunto/pictures/people/LOC_kakarik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077072"/>
            <a:ext cx="1872208" cy="249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lvl="0"/>
            <a:r>
              <a:rPr lang="en-NZ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328592"/>
          </a:xfrm>
        </p:spPr>
        <p:txBody>
          <a:bodyPr/>
          <a:lstStyle/>
          <a:p>
            <a:pPr lvl="0"/>
            <a:r>
              <a:rPr lang="en-NZ" dirty="0" smtClean="0"/>
              <a:t>Identify critical habitat / regionally important sites</a:t>
            </a:r>
          </a:p>
          <a:p>
            <a:pPr lvl="0"/>
            <a:r>
              <a:rPr lang="en-NZ" dirty="0" smtClean="0"/>
              <a:t>Prioritise native species that will benefit from predator control</a:t>
            </a:r>
          </a:p>
          <a:p>
            <a:pPr lvl="0"/>
            <a:r>
              <a:rPr lang="en-NZ" dirty="0" smtClean="0"/>
              <a:t>Assess predator control options with deliverable outcomes </a:t>
            </a:r>
          </a:p>
          <a:p>
            <a:pPr lvl="0"/>
            <a:r>
              <a:rPr lang="en-NZ" dirty="0" smtClean="0"/>
              <a:t>Develop a Project Strategy</a:t>
            </a:r>
          </a:p>
          <a:p>
            <a:pPr lvl="0"/>
            <a:r>
              <a:rPr lang="en-NZ" dirty="0" smtClean="0"/>
              <a:t>Support the local community to set and achieve biodiversity protection goals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/>
          <a:lstStyle/>
          <a:p>
            <a:r>
              <a:rPr lang="en-US" sz="2800" dirty="0" smtClean="0"/>
              <a:t>Regionally important site:  Maungaharuru Area</a:t>
            </a:r>
            <a:endParaRPr lang="en-US" sz="2800" dirty="0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366605" cy="535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1600" y="83671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Hawkes Bay Conservation Action Plan, DOCDM-479758</a:t>
            </a:r>
            <a:endParaRPr lang="en-NZ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868144" y="4005064"/>
            <a:ext cx="3275856" cy="2852936"/>
            <a:chOff x="0" y="0"/>
            <a:chExt cx="6847" cy="614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6847" cy="6142"/>
            </a:xfrm>
            <a:prstGeom prst="rect">
              <a:avLst/>
            </a:prstGeom>
            <a:noFill/>
          </p:spPr>
        </p:pic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245" y="2256"/>
              <a:ext cx="870" cy="6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2911028" cy="224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41438"/>
            <a:ext cx="2520280" cy="23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16945"/>
            <a:ext cx="2160240" cy="21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81832"/>
            <a:ext cx="2736304" cy="224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708920"/>
            <a:ext cx="184914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212976"/>
            <a:ext cx="2448272" cy="131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North Island kākā, Little Barrier Island. Photo: Dick Veitch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32656"/>
            <a:ext cx="2124075" cy="3181350"/>
          </a:xfrm>
          <a:prstGeom prst="rect">
            <a:avLst/>
          </a:prstGeom>
          <a:noFill/>
        </p:spPr>
      </p:pic>
      <p:pic>
        <p:nvPicPr>
          <p:cNvPr id="6156" name="Picture 12" descr="http://www.massey.ac.nz/~dhbrunto/pictures/people/LOC_kakarik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4077072"/>
            <a:ext cx="1872208" cy="249792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2708920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Regionally important iconic species 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646040" cy="210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2656"/>
            <a:ext cx="2162547" cy="24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26955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340768"/>
            <a:ext cx="1862733" cy="143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573016"/>
            <a:ext cx="2113781" cy="275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27089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Threats: Predatory animals</a:t>
            </a:r>
            <a:endParaRPr lang="en-NZ" dirty="0"/>
          </a:p>
        </p:txBody>
      </p:sp>
      <p:pic>
        <p:nvPicPr>
          <p:cNvPr id="7176" name="Picture 8" descr="http://www.whakaangi.co.nz/images/pics/lowres/dog_d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861048"/>
            <a:ext cx="2664296" cy="200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79" y="908720"/>
            <a:ext cx="8694706" cy="55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31840" y="18864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dirty="0" smtClean="0"/>
              <a:t>Kiwi kills</a:t>
            </a:r>
            <a:endParaRPr lang="en-N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99" y="1556792"/>
            <a:ext cx="818270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Ferret catch locations between 1996 and January 2011</a:t>
            </a:r>
            <a:endParaRPr lang="en-NZ" dirty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11560" y="5949280"/>
            <a:ext cx="800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Ferret catches	1-2	</a:t>
            </a:r>
            <a:r>
              <a:rPr kumimoji="0" lang="en-NZ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</a:t>
            </a:r>
            <a:r>
              <a:rPr kumimoji="0" lang="en-N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3-4	                     5-7	              8+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N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411760" y="6021288"/>
            <a:ext cx="4183062" cy="342900"/>
            <a:chOff x="3492" y="11157"/>
            <a:chExt cx="6588" cy="540"/>
          </a:xfrm>
        </p:grpSpPr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9540" y="11157"/>
              <a:ext cx="540" cy="5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7500" y="11254"/>
              <a:ext cx="346" cy="34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3492" y="11373"/>
              <a:ext cx="108" cy="10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5580" y="11337"/>
              <a:ext cx="180" cy="18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779912" y="3429000"/>
            <a:ext cx="342874" cy="342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5652120" y="3068960"/>
            <a:ext cx="342874" cy="351284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547664" y="2132856"/>
            <a:ext cx="342874" cy="342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1691680" y="2132856"/>
            <a:ext cx="342874" cy="342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6444208" y="4437112"/>
            <a:ext cx="219693" cy="21971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2195736" y="2060848"/>
            <a:ext cx="219693" cy="21971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627784" y="2060848"/>
            <a:ext cx="219693" cy="21971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2051720" y="2132856"/>
            <a:ext cx="219693" cy="21971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067944" y="1916832"/>
            <a:ext cx="219693" cy="21971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2339752" y="1916832"/>
            <a:ext cx="342874" cy="342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3923928" y="2708920"/>
            <a:ext cx="114291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3419872" y="2924944"/>
            <a:ext cx="114291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5724128" y="5013176"/>
            <a:ext cx="114291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4283968" y="3501008"/>
            <a:ext cx="114291" cy="1143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899592" y="40466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 smtClean="0"/>
              <a:t>Boundary Stream Mainland Island Predator Trapping</a:t>
            </a:r>
          </a:p>
          <a:p>
            <a:r>
              <a:rPr lang="en-NZ" sz="2000" dirty="0" err="1" smtClean="0"/>
              <a:t>Kahori</a:t>
            </a:r>
            <a:r>
              <a:rPr lang="en-NZ" sz="2000" dirty="0" smtClean="0"/>
              <a:t> Nakagawa, DOC</a:t>
            </a:r>
            <a:endParaRPr lang="en-N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SPC area.jp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49896" y="-1089247"/>
            <a:ext cx="6768753" cy="9468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Proposed Project Area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379815" cy="63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_landscap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ive xmlns="ac7b80e8-7076-485e-90db-11bc203aa038">true</Live>
    <Area xmlns="ac7b80e8-7076-485e-90db-11bc203aa038"/>
    <Record_Type xmlns="79338817-504b-4fbf-9884-42ec1ddd79b5">Normal</Record_Type>
    <Document_x0020_Type xmlns="f6c850aa-1778-4d3a-a144-4c7a46708228">Presentation</Document_x0020_Type>
    <Landcare_x0020_Reference xmlns="029a8486-6bb3-4d67-971b-9be76ae38a2f" xsi:nil="true"/>
    <Financial_x0020_Year xmlns="ac7b80e8-7076-485e-90db-11bc203aa038" xsi:nil="true"/>
    <Tags xmlns="a15f2643-d7ac-4cff-8b8b-94d521370fc3">
      <Value>7</Value>
      <Value>1</Value>
      <Value>4</Value>
    </Tags>
    <Activity xmlns="029a8486-6bb3-4d67-971b-9be76ae38a2f">Projects</Activity>
    <Function xmlns="029a8486-6bb3-4d67-971b-9be76ae38a2f">Delivering Products and Services</Function>
    <Review_x0020_Date1 xmlns="28c51807-f676-4dea-8938-016236cf08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45D9F093213E3D498A9C4579DB564B8300BDA1E59EC485374D8EACC895C61E0BBC" ma:contentTypeVersion="80" ma:contentTypeDescription="Standard company document" ma:contentTypeScope="" ma:versionID="a203e4e8f192cf5e347f046d14cbea7c">
  <xsd:schema xmlns:xsd="http://www.w3.org/2001/XMLSchema" xmlns:p="http://schemas.microsoft.com/office/2006/metadata/properties" xmlns:ns2="79338817-504b-4fbf-9884-42ec1ddd79b5" xmlns:ns3="f6c850aa-1778-4d3a-a144-4c7a46708228" xmlns:ns4="ac7b80e8-7076-485e-90db-11bc203aa038" xmlns:ns5="a15f2643-d7ac-4cff-8b8b-94d521370fc3" xmlns:ns6="029a8486-6bb3-4d67-971b-9be76ae38a2f" xmlns:ns7="28c51807-f676-4dea-8938-016236cf08bb" targetNamespace="http://schemas.microsoft.com/office/2006/metadata/properties" ma:root="true" ma:fieldsID="668dfba1ffa6980acde9c74ab8dc8a97" ns2:_="" ns3:_="" ns4:_="" ns5:_="" ns6:_="" ns7:_="">
    <xsd:import namespace="79338817-504b-4fbf-9884-42ec1ddd79b5"/>
    <xsd:import namespace="f6c850aa-1778-4d3a-a144-4c7a46708228"/>
    <xsd:import namespace="ac7b80e8-7076-485e-90db-11bc203aa038"/>
    <xsd:import namespace="a15f2643-d7ac-4cff-8b8b-94d521370fc3"/>
    <xsd:import namespace="029a8486-6bb3-4d67-971b-9be76ae38a2f"/>
    <xsd:import namespace="28c51807-f676-4dea-8938-016236cf08bb"/>
    <xsd:element name="properties">
      <xsd:complexType>
        <xsd:sequence>
          <xsd:element name="documentManagement">
            <xsd:complexType>
              <xsd:all>
                <xsd:element ref="ns2:Record_Type"/>
                <xsd:element ref="ns3:Document_x0020_Type" minOccurs="0"/>
                <xsd:element ref="ns4:Area" minOccurs="0"/>
                <xsd:element ref="ns5:Tags" minOccurs="0"/>
                <xsd:element ref="ns6:Landcare_x0020_Reference" minOccurs="0"/>
                <xsd:element ref="ns4:Financial_x0020_Year" minOccurs="0"/>
                <xsd:element ref="ns7:Review_x0020_Date1" minOccurs="0"/>
                <xsd:element ref="ns4:Live" minOccurs="0"/>
                <xsd:element ref="ns6:Activity"/>
                <xsd:element ref="ns6:Func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9338817-504b-4fbf-9884-42ec1ddd79b5" elementFormDefault="qualified">
    <xsd:import namespace="http://schemas.microsoft.com/office/2006/documentManagement/types"/>
    <xsd:element name="Record_Type" ma:index="9" ma:displayName="Record Type" ma:default="Normal" ma:format="Dropdown" ma:internalName="RecordType" ma:readOnly="false">
      <xsd:simpleType>
        <xsd:restriction base="dms:Choice">
          <xsd:enumeration value="Normal"/>
          <xsd:enumeration value="Housekeeping"/>
          <xsd:enumeration value="Long Term"/>
          <xsd:enumeration value="Superseded"/>
          <xsd:enumeration value="Email"/>
        </xsd:restriction>
      </xsd:simpleType>
    </xsd:element>
  </xsd:schema>
  <xsd:schema xmlns:xsd="http://www.w3.org/2001/XMLSchema" xmlns:dms="http://schemas.microsoft.com/office/2006/documentManagement/types" targetNamespace="f6c850aa-1778-4d3a-a144-4c7a46708228" elementFormDefault="qualified">
    <xsd:import namespace="http://schemas.microsoft.com/office/2006/documentManagement/types"/>
    <xsd:element name="Document_x0020_Type" ma:index="10" nillable="true" ma:displayName="Document Type" ma:default="Document" ma:format="Dropdown" ma:internalName="Document_x0020_Type">
      <xsd:simpleType>
        <xsd:restriction base="dms:Choice">
          <xsd:enumeration value="Agenda"/>
          <xsd:enumeration value="Correspondence"/>
          <xsd:enumeration value="Data"/>
          <xsd:enumeration value="Document"/>
          <xsd:enumeration value="Instructions"/>
          <xsd:enumeration value="Labels"/>
          <xsd:enumeration value="Manual"/>
          <xsd:enumeration value="Minutes"/>
          <xsd:enumeration value="News"/>
          <xsd:enumeration value="Policy"/>
          <xsd:enumeration value="Presentation"/>
          <xsd:enumeration value="Procedure"/>
          <xsd:enumeration value="Proposal"/>
          <xsd:enumeration value="Report"/>
          <xsd:enumeration value="Template"/>
          <xsd:enumeration value="Photo"/>
        </xsd:restriction>
      </xsd:simpleType>
    </xsd:element>
  </xsd:schema>
  <xsd:schema xmlns:xsd="http://www.w3.org/2001/XMLSchema" xmlns:dms="http://schemas.microsoft.com/office/2006/documentManagement/types" targetNamespace="ac7b80e8-7076-485e-90db-11bc203aa038" elementFormDefault="qualified">
    <xsd:import namespace="http://schemas.microsoft.com/office/2006/documentManagement/types"/>
    <xsd:element name="Area" ma:index="11" nillable="true" ma:displayName="Area" ma:list="{47987436-AA42-472D-B7C2-C3CC71D54E5B}" ma:internalName="Are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inancial_x0020_Year" ma:index="14" nillable="true" ma:displayName="Financial Year" ma:format="Dropdown" ma:internalName="Financial_x0020_Year">
      <xsd:simpleType>
        <xsd:restriction base="dms:Choice">
          <xsd:enumeration value="0506"/>
          <xsd:enumeration value="0607"/>
          <xsd:enumeration value="0708"/>
          <xsd:enumeration value="0809"/>
          <xsd:enumeration value="0910"/>
          <xsd:enumeration value="1011"/>
          <xsd:enumeration value="1112"/>
        </xsd:restriction>
      </xsd:simpleType>
    </xsd:element>
    <xsd:element name="Live" ma:index="16" nillable="true" ma:displayName="Live" ma:default="1" ma:internalName="Liv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a15f2643-d7ac-4cff-8b8b-94d521370fc3" elementFormDefault="qualified">
    <xsd:import namespace="http://schemas.microsoft.com/office/2006/documentManagement/types"/>
    <xsd:element name="Tags" ma:index="12" nillable="true" ma:displayName="Tags" ma:list="{9EE417A2-B70C-4C6C-917C-CE4258FFCAB5}" ma:internalName="Tag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029a8486-6bb3-4d67-971b-9be76ae38a2f" elementFormDefault="qualified">
    <xsd:import namespace="http://schemas.microsoft.com/office/2006/documentManagement/types"/>
    <xsd:element name="Landcare_x0020_Reference" ma:index="13" nillable="true" ma:displayName="Reference" ma:default="" ma:internalName="Landcare_x0020_Reference">
      <xsd:simpleType>
        <xsd:restriction base="dms:Text">
          <xsd:maxLength value="255"/>
        </xsd:restriction>
      </xsd:simpleType>
    </xsd:element>
    <xsd:element name="Activity" ma:index="17" ma:displayName="Activity" ma:default="Projects" ma:format="RadioButtons" ma:hidden="true" ma:internalName="Activity" ma:readOnly="false">
      <xsd:simpleType>
        <xsd:restriction base="dms:Choice">
          <xsd:enumeration value="Projects"/>
        </xsd:restriction>
      </xsd:simpleType>
    </xsd:element>
    <xsd:element name="Function" ma:index="18" ma:displayName="Function" ma:default="Delivering Products and Services" ma:format="RadioButtons" ma:hidden="true" ma:internalName="Function" ma:readOnly="false">
      <xsd:simpleType>
        <xsd:restriction base="dms:Choice">
          <xsd:enumeration value="Delivering Products and Services"/>
        </xsd:restriction>
      </xsd:simpleType>
    </xsd:element>
  </xsd:schema>
  <xsd:schema xmlns:xsd="http://www.w3.org/2001/XMLSchema" xmlns:dms="http://schemas.microsoft.com/office/2006/documentManagement/types" targetNamespace="28c51807-f676-4dea-8938-016236cf08bb" elementFormDefault="qualified">
    <xsd:import namespace="http://schemas.microsoft.com/office/2006/documentManagement/types"/>
    <xsd:element name="Review_x0020_Date1" ma:index="15" nillable="true" ma:displayName="Review Date" ma:format="DateOnly" ma:internalName="Review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ED5B88C-F97D-4D99-8955-FF43B8B33A8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029a8486-6bb3-4d67-971b-9be76ae38a2f"/>
    <ds:schemaRef ds:uri="28c51807-f676-4dea-8938-016236cf08bb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93D6ACF-A589-4467-A953-B5147C31E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ADD4E-C7A4-4D91-9AF5-D1FD3B797D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38817-504b-4fbf-9884-42ec1ddd79b5"/>
    <ds:schemaRef ds:uri="f6c850aa-1778-4d3a-a144-4c7a46708228"/>
    <ds:schemaRef ds:uri="ac7b80e8-7076-485e-90db-11bc203aa038"/>
    <ds:schemaRef ds:uri="a15f2643-d7ac-4cff-8b8b-94d521370fc3"/>
    <ds:schemaRef ds:uri="029a8486-6bb3-4d67-971b-9be76ae38a2f"/>
    <ds:schemaRef ds:uri="28c51807-f676-4dea-8938-016236cf08b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sat_landscape</Template>
  <TotalTime>1232</TotalTime>
  <Words>572</Words>
  <Application>Microsoft Office PowerPoint</Application>
  <PresentationFormat>On-screen Show (4:3)</PresentationFormat>
  <Paragraphs>90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sat_landscape</vt:lpstr>
      <vt:lpstr>Wide Scale Predator Control: The Hawke’s Bay Project Al Glen &amp; Wendy Ruscoe</vt:lpstr>
      <vt:lpstr>Objectives</vt:lpstr>
      <vt:lpstr>Regionally important site:  Maungaharuru Area</vt:lpstr>
      <vt:lpstr>Slide 4</vt:lpstr>
      <vt:lpstr>Slide 5</vt:lpstr>
      <vt:lpstr>Slide 6</vt:lpstr>
      <vt:lpstr>Slide 7</vt:lpstr>
      <vt:lpstr>Slide 8</vt:lpstr>
      <vt:lpstr>Slide 9</vt:lpstr>
      <vt:lpstr>Slide 10</vt:lpstr>
      <vt:lpstr>Predator control options</vt:lpstr>
      <vt:lpstr>Management Plan</vt:lpstr>
      <vt:lpstr>Slide 13</vt:lpstr>
      <vt:lpstr>Slide 14</vt:lpstr>
      <vt:lpstr>Slide 15</vt:lpstr>
    </vt:vector>
  </TitlesOfParts>
  <Company>Landcare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 Scale Predator Control</dc:title>
  <dc:creator>Your User Name</dc:creator>
  <dc:description>Room 2 - 13:50 Al Glen and Wendy Ruscoe</dc:description>
  <cp:lastModifiedBy>Kerry Barton</cp:lastModifiedBy>
  <cp:revision>102</cp:revision>
  <dcterms:created xsi:type="dcterms:W3CDTF">2011-04-12T04:28:08Z</dcterms:created>
  <dcterms:modified xsi:type="dcterms:W3CDTF">2011-06-23T01:19:11Z</dcterms:modified>
  <cp:contentType>Standard Document</cp:contentType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0x01010045D9F093213E3D498A9C4579DB564B8300BDA1E59EC485374D8EACC895C61E0BBC</vt:lpwstr>
  </property>
  <property fmtid="{D5CDD505-2E9C-101B-9397-08002B2CF9AE}" pid="3" name="NXPowerLiteLastOptimized">
    <vt:lpwstr>1127236</vt:lpwstr>
  </property>
  <property fmtid="{D5CDD505-2E9C-101B-9397-08002B2CF9AE}" pid="4" name="NXPowerLiteVersion">
    <vt:lpwstr>D3.7.2</vt:lpwstr>
  </property>
  <property fmtid="{D5CDD505-2E9C-101B-9397-08002B2CF9AE}" pid="5" name="_MarkAsFinal">
    <vt:bool>true</vt:bool>
  </property>
</Properties>
</file>