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64" r:id="rId5"/>
    <p:sldId id="259" r:id="rId6"/>
    <p:sldId id="266" r:id="rId7"/>
    <p:sldId id="283" r:id="rId8"/>
    <p:sldId id="295" r:id="rId9"/>
    <p:sldId id="303" r:id="rId10"/>
    <p:sldId id="284" r:id="rId11"/>
    <p:sldId id="285" r:id="rId12"/>
    <p:sldId id="297" r:id="rId13"/>
    <p:sldId id="299" r:id="rId14"/>
    <p:sldId id="300" r:id="rId15"/>
    <p:sldId id="301" r:id="rId16"/>
    <p:sldId id="302" r:id="rId17"/>
    <p:sldId id="296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5" autoAdjust="0"/>
    <p:restoredTop sz="94750" autoAdjust="0"/>
  </p:normalViewPr>
  <p:slideViewPr>
    <p:cSldViewPr>
      <p:cViewPr>
        <p:scale>
          <a:sx n="50" d="100"/>
          <a:sy n="50" d="100"/>
        </p:scale>
        <p:origin x="-1722" y="-11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4C912-A2F5-42A7-9772-5C628003E245}" type="datetimeFigureOut">
              <a:rPr lang="en-NZ" smtClean="0"/>
              <a:pPr/>
              <a:t>23/06/2011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77E0B-C1A2-4C33-90A2-05D7C6C24E2E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7AFC64-F036-4744-B437-4FD933478E2D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solidFill>
                <a:srgbClr val="FFCC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77E0B-C1A2-4C33-90A2-05D7C6C24E2E}" type="slidenum">
              <a:rPr lang="en-NZ" smtClean="0"/>
              <a:pPr/>
              <a:t>2</a:t>
            </a:fld>
            <a:endParaRPr lang="en-N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NZ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E20463-4895-4992-A09A-15F2C3C632D1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7419F6-B649-4BBD-9390-AC42B1BC4059}" type="slidenum">
              <a:rPr lang="en-US"/>
              <a:pPr/>
              <a:t>10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F885D-AD95-43CE-84E8-41A5052C842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1338" y="2130425"/>
            <a:ext cx="7126287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3789363"/>
            <a:ext cx="7127875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1403350" cy="476250"/>
          </a:xfrm>
        </p:spPr>
        <p:txBody>
          <a:bodyPr/>
          <a:lstStyle>
            <a:lvl1pPr>
              <a:defRPr/>
            </a:lvl1pPr>
          </a:lstStyle>
          <a:p>
            <a:fld id="{A5CDDBE2-3D66-4276-8139-E3D1AAB4D0CE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086" name="Picture 14" descr="Logo rgb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388" y="188913"/>
            <a:ext cx="3960812" cy="966787"/>
          </a:xfrm>
          <a:prstGeom prst="rect">
            <a:avLst/>
          </a:prstGeom>
          <a:noFill/>
        </p:spPr>
      </p:pic>
      <p:pic>
        <p:nvPicPr>
          <p:cNvPr id="3098" name="Picture 26" descr="fern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16875" y="0"/>
            <a:ext cx="1127125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49D4D-6ABB-4852-9329-20601FC3C2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C8023-2842-4B3F-851D-7A4817B43B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D75BC1-C011-4F74-A043-FA495FE594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44BA2-BB9F-4CC7-B635-800DA6B958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5C2FEA-EE05-4CF8-9ED4-E7A175ABEA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718783-9B97-499E-AB2F-3B90A5341B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2BC443-A98E-4125-B4F6-136FAA4CEA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84B392-7E10-4335-9494-1647F5E901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66BBA-D597-4194-AEEA-036C2059B9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83107-6A90-4F60-9D1F-6CCF01AD26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3B3E607-AA46-4AC0-A846-5C8A06D7CA4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5" name="Picture 11" descr="strip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8796338" y="0"/>
            <a:ext cx="347662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NZ" smtClean="0"/>
          </a:p>
        </p:txBody>
      </p:sp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3348038" y="6086475"/>
            <a:ext cx="5832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1">
              <a:solidFill>
                <a:srgbClr val="FFCC00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857250" y="1928813"/>
            <a:ext cx="72929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kern="0" dirty="0">
                <a:solidFill>
                  <a:srgbClr val="003300"/>
                </a:solidFill>
                <a:latin typeface="+mj-lt"/>
                <a:ea typeface="+mj-ea"/>
                <a:cs typeface="Arial" charset="0"/>
              </a:rPr>
              <a:t>Overview and Status of </a:t>
            </a:r>
            <a:r>
              <a:rPr lang="en-US" sz="3600" kern="0" dirty="0" smtClean="0">
                <a:solidFill>
                  <a:srgbClr val="003300"/>
                </a:solidFill>
                <a:latin typeface="+mj-lt"/>
                <a:ea typeface="+mj-ea"/>
                <a:cs typeface="Arial" charset="0"/>
              </a:rPr>
              <a:t>the Beating </a:t>
            </a:r>
            <a:r>
              <a:rPr lang="en-US" sz="3600" kern="0" dirty="0">
                <a:solidFill>
                  <a:srgbClr val="003300"/>
                </a:solidFill>
                <a:latin typeface="+mj-lt"/>
                <a:ea typeface="+mj-ea"/>
                <a:cs typeface="Arial" charset="0"/>
              </a:rPr>
              <a:t>Weeds </a:t>
            </a:r>
            <a:r>
              <a:rPr lang="en-US" sz="3600" kern="0" dirty="0" smtClean="0">
                <a:solidFill>
                  <a:srgbClr val="003300"/>
                </a:solidFill>
                <a:latin typeface="+mj-lt"/>
                <a:ea typeface="+mj-ea"/>
                <a:cs typeface="Arial" charset="0"/>
              </a:rPr>
              <a:t>Project</a:t>
            </a:r>
            <a:endParaRPr lang="en-US" sz="3600" kern="0" dirty="0">
              <a:solidFill>
                <a:srgbClr val="0033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79538" y="3125794"/>
            <a:ext cx="6192837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>
                <a:solidFill>
                  <a:srgbClr val="003300"/>
                </a:solidFill>
                <a:cs typeface="Arial" charset="0"/>
              </a:rPr>
              <a:t>Simon Fowler, </a:t>
            </a:r>
            <a:r>
              <a:rPr lang="en-US" sz="2800" dirty="0" err="1">
                <a:solidFill>
                  <a:srgbClr val="003300"/>
                </a:solidFill>
                <a:cs typeface="Arial" charset="0"/>
              </a:rPr>
              <a:t>Landcare</a:t>
            </a:r>
            <a:r>
              <a:rPr lang="en-US" sz="2800" dirty="0">
                <a:solidFill>
                  <a:srgbClr val="003300"/>
                </a:solidFill>
                <a:cs typeface="Arial" charset="0"/>
              </a:rPr>
              <a:t> Research</a:t>
            </a:r>
            <a:endParaRPr lang="en-US" sz="2800" dirty="0">
              <a:solidFill>
                <a:srgbClr val="003300"/>
              </a:solidFill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858016" y="4094163"/>
            <a:ext cx="1454150" cy="2497137"/>
            <a:chOff x="7545202" y="4217999"/>
            <a:chExt cx="1454150" cy="2497149"/>
          </a:xfrm>
        </p:grpSpPr>
        <p:pic>
          <p:nvPicPr>
            <p:cNvPr id="8206" name="Picture 6" descr="LCRcolr.tif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8072462" y="4217999"/>
              <a:ext cx="884238" cy="925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7" name="Picture 12" descr="agrlogo-2lang-land-rgb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8143900" y="5286388"/>
              <a:ext cx="844550" cy="862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8" name="Picture 5" descr="scion_logo_cmyk.tif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7545202" y="6283348"/>
              <a:ext cx="1454150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11663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NZ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1406" y="428628"/>
            <a:ext cx="5286412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lvl="0" indent="-342900">
              <a:spcBef>
                <a:spcPct val="20000"/>
              </a:spcBef>
            </a:pPr>
            <a:endParaRPr lang="en-GB" sz="3200" kern="0" noProof="0" dirty="0" smtClean="0">
              <a:latin typeface="+mn-lt"/>
            </a:endParaRP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GB" sz="2800" kern="0" dirty="0" smtClean="0">
                <a:latin typeface="+mn-lt"/>
              </a:rPr>
              <a:t>Are broom galls caused, in part, by a pathogen?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GB" sz="2800" kern="0" noProof="0" dirty="0" smtClean="0">
                <a:latin typeface="+mn-lt"/>
              </a:rPr>
              <a:t>Could explain occasional small galls prior to the introduction of the gall mite:</a:t>
            </a:r>
          </a:p>
          <a:p>
            <a:pPr marL="342900" lvl="0" indent="-342900">
              <a:spcBef>
                <a:spcPct val="20000"/>
              </a:spcBef>
            </a:pPr>
            <a:endParaRPr kumimoji="0" lang="en-GB" sz="2800" b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071538" y="4038600"/>
            <a:ext cx="1911786" cy="2819400"/>
            <a:chOff x="1071538" y="4038600"/>
            <a:chExt cx="1911786" cy="28194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28688" y="4038600"/>
              <a:ext cx="1854636" cy="281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1071538" y="4143380"/>
              <a:ext cx="5715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 smtClean="0"/>
                <a:t>No gall</a:t>
              </a:r>
              <a:endParaRPr lang="en-NZ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000364" y="3364711"/>
            <a:ext cx="2290778" cy="3493289"/>
            <a:chOff x="3000364" y="3364711"/>
            <a:chExt cx="2290778" cy="3493289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05126" y="3364711"/>
              <a:ext cx="2286016" cy="3493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3000364" y="3571876"/>
              <a:ext cx="100013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 smtClean="0"/>
                <a:t>Gall without </a:t>
              </a:r>
            </a:p>
            <a:p>
              <a:r>
                <a:rPr lang="en-NZ" dirty="0" smtClean="0"/>
                <a:t>mites</a:t>
              </a:r>
              <a:endParaRPr lang="en-NZ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305430" y="1357274"/>
            <a:ext cx="3481471" cy="5500726"/>
            <a:chOff x="5305430" y="1357274"/>
            <a:chExt cx="3481471" cy="5500726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05430" y="1357274"/>
              <a:ext cx="3481471" cy="5500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7643834" y="5000636"/>
              <a:ext cx="75514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dirty="0" smtClean="0"/>
                <a:t>Gall</a:t>
              </a:r>
            </a:p>
            <a:p>
              <a:r>
                <a:rPr lang="en-NZ" dirty="0" smtClean="0"/>
                <a:t>with </a:t>
              </a:r>
            </a:p>
            <a:p>
              <a:r>
                <a:rPr lang="en-NZ" dirty="0" smtClean="0"/>
                <a:t>mites</a:t>
              </a:r>
              <a:endParaRPr lang="en-NZ" dirty="0"/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715404" cy="785818"/>
          </a:xfrm>
        </p:spPr>
        <p:txBody>
          <a:bodyPr/>
          <a:lstStyle/>
          <a:p>
            <a:r>
              <a:rPr lang="en-NZ" sz="3600" dirty="0" smtClean="0"/>
              <a:t>Galls/pathogens – who’s doing what? </a:t>
            </a:r>
            <a:endParaRPr lang="en-NZ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229600" cy="1143000"/>
          </a:xfrm>
        </p:spPr>
        <p:txBody>
          <a:bodyPr/>
          <a:lstStyle/>
          <a:p>
            <a:r>
              <a:rPr lang="en-NZ" sz="3600" dirty="0" smtClean="0"/>
              <a:t>Current research – what’s in broom galls in NZ?</a:t>
            </a:r>
            <a:endParaRPr lang="en-NZ" sz="36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5720" y="1428736"/>
            <a:ext cx="5572164" cy="130241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2800" dirty="0" smtClean="0"/>
              <a:t>Complex of native predatory and fungus feeding mites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6215074" y="1066782"/>
            <a:ext cx="2594554" cy="1911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DSC_7962.jpg"/>
          <p:cNvPicPr>
            <a:picLocks noChangeAspect="1"/>
          </p:cNvPicPr>
          <p:nvPr/>
        </p:nvPicPr>
        <p:blipFill>
          <a:blip r:embed="rId3" cstate="print"/>
          <a:srcRect r="182"/>
          <a:stretch>
            <a:fillRect/>
          </a:stretch>
        </p:blipFill>
        <p:spPr>
          <a:xfrm>
            <a:off x="6215074" y="4851397"/>
            <a:ext cx="2571768" cy="2006603"/>
          </a:xfrm>
          <a:prstGeom prst="rect">
            <a:avLst/>
          </a:prstGeom>
        </p:spPr>
      </p:pic>
      <p:pic>
        <p:nvPicPr>
          <p:cNvPr id="8" name="Picture 7" descr="M228k_f.jpg"/>
          <p:cNvPicPr>
            <a:picLocks noChangeAspect="1"/>
          </p:cNvPicPr>
          <p:nvPr/>
        </p:nvPicPr>
        <p:blipFill>
          <a:blip r:embed="rId4" cstate="print"/>
          <a:srcRect r="217"/>
          <a:stretch>
            <a:fillRect/>
          </a:stretch>
        </p:blipFill>
        <p:spPr bwMode="auto">
          <a:xfrm>
            <a:off x="6215074" y="2973655"/>
            <a:ext cx="2571768" cy="188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85720" y="4786322"/>
            <a:ext cx="614366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Bacteria: a species 98% similar to </a:t>
            </a:r>
            <a:r>
              <a:rPr kumimoji="0" lang="en-US" sz="30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Pantoea</a:t>
            </a:r>
            <a:r>
              <a:rPr kumimoji="0" lang="en-US" sz="3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0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agglomerans</a:t>
            </a:r>
            <a:r>
              <a:rPr kumimoji="0" lang="en-US" sz="3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(a known gall-forming species) was very common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85720" y="3357562"/>
            <a:ext cx="514353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GB" sz="2800" kern="0" dirty="0" smtClean="0">
                <a:latin typeface="+mn-lt"/>
              </a:rPr>
              <a:t>Fu</a:t>
            </a:r>
            <a:r>
              <a:rPr kumimoji="0" lang="en-GB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ngi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4 genera </a:t>
            </a: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120110325.000527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86082"/>
            <a:ext cx="3347353" cy="292893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79512" y="4462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Current research – what’s on the broom mites?</a:t>
            </a:r>
            <a:endParaRPr kumimoji="0" lang="en-NZ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85720" y="1428736"/>
            <a:ext cx="8286808" cy="85725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2800" dirty="0" smtClean="0"/>
              <a:t>Microbes are present on the mites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69356" y="3519488"/>
            <a:ext cx="288000" cy="28575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1857356" y="2143116"/>
            <a:ext cx="6215106" cy="4214842"/>
            <a:chOff x="1857356" y="2143116"/>
            <a:chExt cx="6215106" cy="4214842"/>
          </a:xfrm>
        </p:grpSpPr>
        <p:pic>
          <p:nvPicPr>
            <p:cNvPr id="8" name="Picture 7" descr="1120110325.000528.tif"/>
            <p:cNvPicPr>
              <a:picLocks noChangeAspect="1"/>
            </p:cNvPicPr>
            <p:nvPr/>
          </p:nvPicPr>
          <p:blipFill>
            <a:blip r:embed="rId3" cstate="print"/>
            <a:srcRect l="35365" t="5366" r="19782" b="36473"/>
            <a:stretch>
              <a:fillRect/>
            </a:stretch>
          </p:blipFill>
          <p:spPr>
            <a:xfrm>
              <a:off x="4357686" y="2143116"/>
              <a:ext cx="3714776" cy="4214818"/>
            </a:xfrm>
            <a:prstGeom prst="rect">
              <a:avLst/>
            </a:prstGeom>
          </p:spPr>
        </p:pic>
        <p:grpSp>
          <p:nvGrpSpPr>
            <p:cNvPr id="22" name="Group 21"/>
            <p:cNvGrpSpPr/>
            <p:nvPr/>
          </p:nvGrpSpPr>
          <p:grpSpPr>
            <a:xfrm>
              <a:off x="1857356" y="2150431"/>
              <a:ext cx="2500330" cy="4207527"/>
              <a:chOff x="1857356" y="2150431"/>
              <a:chExt cx="2500330" cy="4207527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rot="16200000" flipH="1">
                <a:off x="1821637" y="3821909"/>
                <a:ext cx="2571768" cy="2500330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1857356" y="2150431"/>
                <a:ext cx="2500330" cy="1357322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776864" cy="1143000"/>
          </a:xfrm>
        </p:spPr>
        <p:txBody>
          <a:bodyPr/>
          <a:lstStyle/>
          <a:p>
            <a:r>
              <a:rPr lang="en-NZ" sz="3600" dirty="0" smtClean="0"/>
              <a:t>New multi-disciplinary project</a:t>
            </a:r>
            <a:endParaRPr lang="en-NZ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19592"/>
            <a:ext cx="8668072" cy="461772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Novel  combination of </a:t>
            </a:r>
            <a:r>
              <a:rPr lang="en-GB" sz="2800" dirty="0" err="1" smtClean="0"/>
              <a:t>acarologists</a:t>
            </a:r>
            <a:r>
              <a:rPr lang="en-GB" sz="2800" dirty="0" smtClean="0"/>
              <a:t>,  entomologists, pathologists and ecologists: LCR and international expertise</a:t>
            </a:r>
          </a:p>
          <a:p>
            <a:r>
              <a:rPr lang="en-GB" sz="2800" dirty="0" smtClean="0"/>
              <a:t>Should see more of this under new funding structures – less protective ‘silo’ approach</a:t>
            </a:r>
          </a:p>
          <a:p>
            <a:r>
              <a:rPr lang="en-GB" sz="2800" dirty="0" smtClean="0"/>
              <a:t>Fascinating science – relevance to </a:t>
            </a:r>
            <a:r>
              <a:rPr lang="en-GB" sz="2800" dirty="0" err="1" smtClean="0"/>
              <a:t>biocontrol</a:t>
            </a:r>
            <a:r>
              <a:rPr lang="en-GB" sz="2800" dirty="0" smtClean="0"/>
              <a:t>?</a:t>
            </a:r>
          </a:p>
          <a:p>
            <a:r>
              <a:rPr lang="en-GB" sz="2800" dirty="0" smtClean="0"/>
              <a:t>Important to understand how our agents work</a:t>
            </a:r>
          </a:p>
          <a:p>
            <a:r>
              <a:rPr lang="en-GB" sz="2800" dirty="0" smtClean="0"/>
              <a:t>Assess/evaluate risks of non-target effects</a:t>
            </a:r>
          </a:p>
          <a:p>
            <a:r>
              <a:rPr lang="en-GB" sz="2800" dirty="0" smtClean="0"/>
              <a:t>Future targets – e.g. gall mite on old man’s beard</a:t>
            </a:r>
          </a:p>
          <a:p>
            <a:endParaRPr lang="en-GB" sz="2800" dirty="0" smtClean="0"/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60648"/>
            <a:ext cx="8001056" cy="706090"/>
          </a:xfrm>
        </p:spPr>
        <p:txBody>
          <a:bodyPr/>
          <a:lstStyle/>
          <a:p>
            <a:r>
              <a:rPr lang="en-NZ" sz="3600" dirty="0" smtClean="0"/>
              <a:t>How do we transfer information?</a:t>
            </a:r>
            <a:endParaRPr lang="en-NZ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142984"/>
            <a:ext cx="5184576" cy="1080120"/>
          </a:xfrm>
        </p:spPr>
        <p:txBody>
          <a:bodyPr/>
          <a:lstStyle/>
          <a:p>
            <a:r>
              <a:rPr lang="en-NZ" sz="2400" dirty="0" smtClean="0"/>
              <a:t>Newsletter: What’s New in Biological Control of weeds</a:t>
            </a:r>
          </a:p>
          <a:p>
            <a:pPr>
              <a:buNone/>
            </a:pPr>
            <a:r>
              <a:rPr lang="en-NZ" sz="2400" dirty="0" smtClean="0"/>
              <a:t> </a:t>
            </a:r>
          </a:p>
          <a:p>
            <a:endParaRPr lang="en-NZ" dirty="0"/>
          </a:p>
        </p:txBody>
      </p:sp>
      <p:pic>
        <p:nvPicPr>
          <p:cNvPr id="5" name="Picture 4" descr="Whats New frontp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928670"/>
            <a:ext cx="2448272" cy="3428523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214414" y="2143116"/>
            <a:ext cx="381642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NZ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Workshops</a:t>
            </a:r>
            <a:r>
              <a:rPr kumimoji="0" lang="en-NZ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e.g. “</a:t>
            </a:r>
            <a:r>
              <a:rPr kumimoji="0" lang="en-NZ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Biosecurity</a:t>
            </a:r>
            <a:r>
              <a:rPr kumimoji="0" lang="en-NZ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Bonanza”</a:t>
            </a:r>
            <a:endParaRPr kumimoji="0" lang="en-NZ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NZ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697512" y="3424440"/>
            <a:ext cx="21602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NZ" sz="2400" kern="0" dirty="0" smtClean="0">
                <a:latin typeface="+mn-lt"/>
              </a:rPr>
              <a:t>Website</a:t>
            </a:r>
            <a:r>
              <a:rPr lang="en-NZ" kern="0" dirty="0" smtClean="0">
                <a:latin typeface="+mn-lt"/>
              </a:rPr>
              <a:t>  </a:t>
            </a:r>
            <a:endParaRPr kumimoji="0" lang="en-NZ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NZ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Biosecurity bonanz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1857364"/>
            <a:ext cx="3076774" cy="2041823"/>
          </a:xfrm>
          <a:prstGeom prst="rect">
            <a:avLst/>
          </a:prstGeom>
        </p:spPr>
      </p:pic>
      <p:pic>
        <p:nvPicPr>
          <p:cNvPr id="9" name="Picture 8" descr="Weeds boo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6446" y="2714620"/>
            <a:ext cx="2699792" cy="3665714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0" y="5877272"/>
            <a:ext cx="640032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NZ" kern="0" dirty="0" smtClean="0">
                <a:latin typeface="+mn-lt"/>
              </a:rPr>
              <a:t>http://www.landcareresearch.co.nz/research/biocons/weeds/  </a:t>
            </a:r>
            <a:endParaRPr kumimoji="0" lang="en-NZ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NZ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000364" y="4572008"/>
            <a:ext cx="21602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NZ" sz="2400" kern="0" dirty="0" smtClean="0">
                <a:latin typeface="+mn-lt"/>
              </a:rPr>
              <a:t>Workshop issue</a:t>
            </a:r>
            <a:r>
              <a:rPr lang="en-NZ" kern="0" dirty="0" smtClean="0">
                <a:latin typeface="+mn-lt"/>
              </a:rPr>
              <a:t>  </a:t>
            </a:r>
            <a:endParaRPr kumimoji="0" lang="en-NZ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NZ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11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428604"/>
            <a:ext cx="7705725" cy="840156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Beating </a:t>
            </a:r>
            <a:r>
              <a:rPr lang="en-US" sz="3600" dirty="0">
                <a:solidFill>
                  <a:schemeClr val="tx1"/>
                </a:solidFill>
              </a:rPr>
              <a:t>Weeds Project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340768"/>
            <a:ext cx="8280400" cy="5017190"/>
          </a:xfrm>
        </p:spPr>
        <p:txBody>
          <a:bodyPr/>
          <a:lstStyle/>
          <a:p>
            <a:pPr marL="514350" indent="-514350"/>
            <a:r>
              <a:rPr lang="en-AU" sz="2800" dirty="0"/>
              <a:t>Improved management </a:t>
            </a:r>
            <a:r>
              <a:rPr lang="en-AU" sz="2800" dirty="0" smtClean="0"/>
              <a:t>of, in particular, environmental </a:t>
            </a:r>
            <a:r>
              <a:rPr lang="en-AU" sz="2800" dirty="0"/>
              <a:t>weeds </a:t>
            </a:r>
            <a:r>
              <a:rPr lang="en-AU" sz="2800" dirty="0" smtClean="0"/>
              <a:t> $1.78m/yr (inc GST)</a:t>
            </a:r>
            <a:endParaRPr lang="en-AU" sz="2800" dirty="0"/>
          </a:p>
          <a:p>
            <a:pPr marL="514350" indent="-514350"/>
            <a:r>
              <a:rPr lang="en-AU" sz="2800" dirty="0" err="1" smtClean="0"/>
              <a:t>AgR</a:t>
            </a:r>
            <a:r>
              <a:rPr lang="en-AU" sz="2800" dirty="0" smtClean="0"/>
              <a:t> </a:t>
            </a:r>
            <a:r>
              <a:rPr lang="en-AU" sz="2800" dirty="0"/>
              <a:t>major </a:t>
            </a:r>
            <a:r>
              <a:rPr lang="en-AU" sz="2800" dirty="0" smtClean="0"/>
              <a:t>collaborator ($0.68m/y); smaller contracts </a:t>
            </a:r>
            <a:r>
              <a:rPr lang="en-AU" sz="2800" dirty="0"/>
              <a:t>to </a:t>
            </a:r>
            <a:r>
              <a:rPr lang="en-AU" sz="2800" dirty="0" smtClean="0"/>
              <a:t>SCION/</a:t>
            </a:r>
            <a:r>
              <a:rPr lang="en-AU" sz="2800" dirty="0" err="1" smtClean="0"/>
              <a:t>Uni’s</a:t>
            </a:r>
            <a:endParaRPr lang="en-AU" sz="2800" dirty="0" smtClean="0"/>
          </a:p>
          <a:p>
            <a:pPr marL="514350" indent="-514350"/>
            <a:r>
              <a:rPr lang="en-AU" sz="2800" dirty="0" smtClean="0"/>
              <a:t>Integrated research with end-users esp. DOC</a:t>
            </a:r>
          </a:p>
          <a:p>
            <a:pPr marL="514350" indent="-514350"/>
            <a:r>
              <a:rPr lang="en-AU" sz="2800" dirty="0" smtClean="0"/>
              <a:t>Aligned with Undermining Weeds (</a:t>
            </a:r>
            <a:r>
              <a:rPr lang="en-AU" sz="2800" dirty="0" err="1" smtClean="0"/>
              <a:t>AgR</a:t>
            </a:r>
            <a:r>
              <a:rPr lang="en-AU" sz="2800" dirty="0" smtClean="0"/>
              <a:t>)</a:t>
            </a:r>
            <a:endParaRPr lang="en-NZ" sz="2800" dirty="0"/>
          </a:p>
          <a:p>
            <a:pPr marL="514350" indent="-514350"/>
            <a:r>
              <a:rPr lang="en-NZ" sz="2800" dirty="0"/>
              <a:t>Complements operational research </a:t>
            </a:r>
            <a:r>
              <a:rPr lang="en-NZ" sz="2800" dirty="0" smtClean="0"/>
              <a:t>funded </a:t>
            </a:r>
            <a:r>
              <a:rPr lang="en-NZ" sz="2800" dirty="0"/>
              <a:t>by </a:t>
            </a:r>
            <a:r>
              <a:rPr lang="en-NZ" sz="2800" dirty="0" smtClean="0"/>
              <a:t>Regional Councils, DOC, MAF, NZ Army etc (much through “Biocontrol Collective”)</a:t>
            </a:r>
          </a:p>
          <a:p>
            <a:pPr marL="514350" indent="-514350"/>
            <a:endParaRPr lang="en-A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7705725" cy="1000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tx1"/>
                </a:solidFill>
              </a:rPr>
              <a:t>Beating Weeds – objectives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24744"/>
            <a:ext cx="8321675" cy="5590381"/>
          </a:xfrm>
        </p:spPr>
        <p:txBody>
          <a:bodyPr/>
          <a:lstStyle/>
          <a:p>
            <a:pPr marL="514350" indent="-514350"/>
            <a:r>
              <a:rPr lang="en-AU" sz="2800" b="1" dirty="0" smtClean="0"/>
              <a:t>1. Prioritisation</a:t>
            </a:r>
            <a:r>
              <a:rPr lang="en-AU" sz="2800" dirty="0" smtClean="0"/>
              <a:t>: </a:t>
            </a:r>
            <a:r>
              <a:rPr lang="en-AU" sz="2800" i="1" dirty="0" smtClean="0"/>
              <a:t>weed prioritisation models; predicting good biocontrol targets; national weeds distribution database </a:t>
            </a:r>
          </a:p>
          <a:p>
            <a:pPr marL="514350" indent="-514350" eaLnBrk="1" hangingPunct="1"/>
            <a:endParaRPr lang="en-AU" sz="2800" i="1" dirty="0" smtClean="0"/>
          </a:p>
          <a:p>
            <a:pPr marL="514350" indent="-514350" eaLnBrk="1" hangingPunct="1"/>
            <a:r>
              <a:rPr lang="en-AU" sz="2800" b="1" dirty="0" smtClean="0"/>
              <a:t>2. Improved tools</a:t>
            </a:r>
            <a:r>
              <a:rPr lang="en-AU" sz="2800" dirty="0" smtClean="0"/>
              <a:t>: </a:t>
            </a:r>
            <a:r>
              <a:rPr lang="en-AU" sz="2800" i="1" dirty="0" smtClean="0"/>
              <a:t>cost effectiveness, efficacy and non-target impacts of biological and chemical weed control</a:t>
            </a:r>
          </a:p>
          <a:p>
            <a:pPr marL="514350" indent="-514350" eaLnBrk="1" hangingPunct="1"/>
            <a:endParaRPr lang="en-AU" sz="2800" dirty="0" smtClean="0"/>
          </a:p>
          <a:p>
            <a:pPr marL="514350" indent="-514350" eaLnBrk="1" hangingPunct="1"/>
            <a:r>
              <a:rPr lang="en-AU" sz="2800" b="1" dirty="0" smtClean="0"/>
              <a:t>3. Biodiversity and ecosystem benefits</a:t>
            </a:r>
            <a:r>
              <a:rPr lang="en-AU" sz="2800" dirty="0" smtClean="0"/>
              <a:t>: </a:t>
            </a:r>
            <a:r>
              <a:rPr lang="en-AU" sz="2800" i="1" dirty="0" smtClean="0"/>
              <a:t>optimising med/long term gains from environmental weed control</a:t>
            </a:r>
          </a:p>
          <a:p>
            <a:pPr marL="514350" indent="-514350" eaLnBrk="1" hangingPunct="1">
              <a:buNone/>
            </a:pPr>
            <a:endParaRPr lang="en-A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landcareresearch.co.nz/education/weeds/images/alligato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109648"/>
            <a:ext cx="3168352" cy="20603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NZ" dirty="0" smtClean="0"/>
              <a:t>Highlights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85860"/>
            <a:ext cx="4043362" cy="2000264"/>
          </a:xfrm>
        </p:spPr>
        <p:txBody>
          <a:bodyPr/>
          <a:lstStyle/>
          <a:p>
            <a:r>
              <a:rPr lang="en-AU" sz="2800" i="1" dirty="0" smtClean="0"/>
              <a:t>Predicting good biocontrol targets – </a:t>
            </a:r>
            <a:r>
              <a:rPr lang="en-NZ" sz="2800" dirty="0" smtClean="0"/>
              <a:t>Quentin (aquatic weeds/workshop)</a:t>
            </a:r>
          </a:p>
          <a:p>
            <a:pPr>
              <a:buNone/>
            </a:pPr>
            <a:endParaRPr lang="en-NZ" sz="28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571744"/>
            <a:ext cx="2736433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Heather Beetle Adult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67226" y="4291016"/>
            <a:ext cx="2224088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85720" y="3143248"/>
            <a:ext cx="404336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NZ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Non-target impacts </a:t>
            </a:r>
            <a:r>
              <a:rPr kumimoji="0" lang="en-NZ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Ronny (St John’s </a:t>
            </a:r>
            <a:r>
              <a:rPr kumimoji="0" lang="en-NZ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wort</a:t>
            </a:r>
            <a:r>
              <a:rPr kumimoji="0" lang="en-NZ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85720" y="4643446"/>
            <a:ext cx="4043362" cy="152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NZ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Biodiversity benefits of </a:t>
            </a:r>
            <a:r>
              <a:rPr kumimoji="0" lang="en-NZ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biocontrol</a:t>
            </a:r>
            <a:r>
              <a:rPr kumimoji="0" lang="en-NZ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NZ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Paul (heather beetle)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/>
          <a:lstStyle/>
          <a:p>
            <a:r>
              <a:rPr lang="en-NZ" dirty="0" smtClean="0"/>
              <a:t>Two highlights in more detail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2214554"/>
            <a:ext cx="7572428" cy="4071966"/>
          </a:xfrm>
        </p:spPr>
        <p:txBody>
          <a:bodyPr/>
          <a:lstStyle/>
          <a:p>
            <a:r>
              <a:rPr lang="en-NZ" dirty="0" smtClean="0"/>
              <a:t>Improving herbicide use against wilding trees</a:t>
            </a:r>
          </a:p>
          <a:p>
            <a:r>
              <a:rPr lang="en-NZ" dirty="0" smtClean="0"/>
              <a:t>Broom gall mite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/>
          <a:lstStyle/>
          <a:p>
            <a:r>
              <a:rPr lang="en-NZ" dirty="0" smtClean="0"/>
              <a:t>Improving herbicide use on wilding trees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2214554"/>
            <a:ext cx="7572428" cy="4071966"/>
          </a:xfrm>
        </p:spPr>
        <p:txBody>
          <a:bodyPr/>
          <a:lstStyle/>
          <a:p>
            <a:r>
              <a:rPr lang="en-NZ" dirty="0" smtClean="0"/>
              <a:t>One of the most important invasive weed issues in NZ</a:t>
            </a:r>
          </a:p>
          <a:p>
            <a:r>
              <a:rPr lang="en-NZ" dirty="0" err="1" smtClean="0"/>
              <a:t>Biocontrol</a:t>
            </a:r>
            <a:r>
              <a:rPr lang="en-NZ" dirty="0" smtClean="0"/>
              <a:t> not currently an option</a:t>
            </a:r>
          </a:p>
          <a:p>
            <a:r>
              <a:rPr lang="en-NZ" dirty="0" smtClean="0"/>
              <a:t>More cost-effective options for dense infestations and managing outliers in difficult terrain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Better wilding control</a:t>
            </a:r>
            <a:endParaRPr lang="en-N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2" y="0"/>
            <a:ext cx="9264013" cy="6733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71604" y="4327762"/>
            <a:ext cx="7715272" cy="1815882"/>
          </a:xfrm>
          <a:prstGeom prst="rect">
            <a:avLst/>
          </a:prstGeom>
          <a:solidFill>
            <a:schemeClr val="bg1">
              <a:lumMod val="65000"/>
              <a:alpha val="5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Z" sz="2800" dirty="0" smtClean="0">
                <a:solidFill>
                  <a:srgbClr val="FFFF00"/>
                </a:solidFill>
              </a:rPr>
              <a:t>Highly effective - optimal herbicide mix good for all woody species</a:t>
            </a:r>
          </a:p>
          <a:p>
            <a:r>
              <a:rPr lang="en-NZ" sz="2800" dirty="0" smtClean="0">
                <a:solidFill>
                  <a:srgbClr val="FFFF00"/>
                </a:solidFill>
              </a:rPr>
              <a:t>Minimises non-target damage</a:t>
            </a:r>
          </a:p>
          <a:p>
            <a:r>
              <a:rPr lang="en-NZ" sz="2800" dirty="0" smtClean="0">
                <a:solidFill>
                  <a:srgbClr val="FFFF00"/>
                </a:solidFill>
              </a:rPr>
              <a:t>Cheaper/faster/less risky than skid-hopping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32" y="6357958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Scion + Department of Conservation</a:t>
            </a:r>
            <a:endParaRPr lang="en-NZ" dirty="0"/>
          </a:p>
        </p:txBody>
      </p:sp>
      <p:sp>
        <p:nvSpPr>
          <p:cNvPr id="8" name="TextBox 7"/>
          <p:cNvSpPr txBox="1"/>
          <p:nvPr/>
        </p:nvSpPr>
        <p:spPr>
          <a:xfrm>
            <a:off x="5143472" y="-25437"/>
            <a:ext cx="4000560" cy="523220"/>
          </a:xfrm>
          <a:prstGeom prst="rect">
            <a:avLst/>
          </a:prstGeom>
          <a:solidFill>
            <a:schemeClr val="bg1">
              <a:lumMod val="65000"/>
              <a:alpha val="5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Z" sz="2800" dirty="0" smtClean="0">
                <a:solidFill>
                  <a:srgbClr val="FFFF00"/>
                </a:solidFill>
              </a:rPr>
              <a:t>Spot treatment of bark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7175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86380" y="3000372"/>
            <a:ext cx="4427537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42844" y="2857496"/>
            <a:ext cx="421484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dirty="0" smtClean="0"/>
          </a:p>
          <a:p>
            <a:r>
              <a:rPr lang="en-NZ" sz="2800" dirty="0" smtClean="0">
                <a:solidFill>
                  <a:srgbClr val="FFFF00"/>
                </a:solidFill>
              </a:rPr>
              <a:t>&gt;95% kill in the preliminary trial  -  more reps/more sites planned</a:t>
            </a:r>
          </a:p>
          <a:p>
            <a:endParaRPr lang="en-NZ" sz="2800" dirty="0" smtClean="0">
              <a:solidFill>
                <a:srgbClr val="FFFF00"/>
              </a:solidFill>
            </a:endParaRPr>
          </a:p>
          <a:p>
            <a:r>
              <a:rPr lang="en-NZ" sz="2800" dirty="0" smtClean="0">
                <a:solidFill>
                  <a:srgbClr val="FFFF00"/>
                </a:solidFill>
              </a:rPr>
              <a:t>Trialling herbicide mixes to reach 100% kill</a:t>
            </a:r>
            <a:endParaRPr lang="en-NZ" sz="2800" dirty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>
                <a:solidFill>
                  <a:srgbClr val="FFFF00"/>
                </a:solidFill>
              </a:rPr>
              <a:t>Large scale wilding control</a:t>
            </a:r>
            <a:endParaRPr lang="en-NZ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1071546"/>
            <a:ext cx="2286016" cy="361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715404" cy="785818"/>
          </a:xfrm>
        </p:spPr>
        <p:txBody>
          <a:bodyPr/>
          <a:lstStyle/>
          <a:p>
            <a:r>
              <a:rPr lang="en-NZ" sz="3600" dirty="0" smtClean="0"/>
              <a:t>Broom gall mite – what’s going on? </a:t>
            </a:r>
            <a:endParaRPr lang="en-NZ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000108"/>
            <a:ext cx="5857916" cy="1785974"/>
          </a:xfrm>
        </p:spPr>
        <p:txBody>
          <a:bodyPr/>
          <a:lstStyle/>
          <a:p>
            <a:pPr lvl="0"/>
            <a:r>
              <a:rPr lang="en-GB" sz="2800" dirty="0" smtClean="0"/>
              <a:t>Broom gall mite </a:t>
            </a:r>
            <a:r>
              <a:rPr lang="en-GB" sz="2800" i="1" dirty="0" err="1" smtClean="0"/>
              <a:t>Aceria</a:t>
            </a:r>
            <a:r>
              <a:rPr lang="en-GB" sz="2800" i="1" dirty="0" smtClean="0"/>
              <a:t> </a:t>
            </a:r>
            <a:r>
              <a:rPr lang="en-GB" sz="2800" i="1" dirty="0" err="1" smtClean="0"/>
              <a:t>genistae</a:t>
            </a:r>
            <a:r>
              <a:rPr lang="en-GB" sz="2800" i="1" dirty="0" smtClean="0"/>
              <a:t> </a:t>
            </a:r>
            <a:r>
              <a:rPr lang="en-GB" sz="2800" dirty="0" smtClean="0"/>
              <a:t>introduced in 2008 - inoculated plants already dying</a:t>
            </a:r>
          </a:p>
          <a:p>
            <a:pPr lvl="0">
              <a:buNone/>
            </a:pPr>
            <a:endParaRPr lang="en-GB" sz="2800" dirty="0" smtClean="0"/>
          </a:p>
          <a:p>
            <a:endParaRPr lang="en-NZ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71472" y="4786322"/>
            <a:ext cx="792961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Recent research on mango mite suggests that a plant pathogen causes the galling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GB" sz="2800" kern="0" dirty="0" smtClean="0">
                <a:latin typeface="+mn-lt"/>
              </a:rPr>
              <a:t>M</a:t>
            </a:r>
            <a:r>
              <a:rPr kumimoji="0" lang="en-GB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ite</a:t>
            </a:r>
            <a:r>
              <a:rPr lang="en-GB" sz="2800" kern="0" dirty="0" smtClean="0">
                <a:latin typeface="+mn-lt"/>
              </a:rPr>
              <a:t> 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vectors the pathogen – together causing rapid plant death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NZ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792383" y="1006441"/>
            <a:ext cx="220191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theme/theme1.xml><?xml version="1.0" encoding="utf-8"?>
<a:theme xmlns:a="http://schemas.openxmlformats.org/drawingml/2006/main" name="fern_landscp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Live xmlns="ac7b80e8-7076-485e-90db-11bc203aa038">true</Live>
    <Area xmlns="ac7b80e8-7076-485e-90db-11bc203aa038"/>
    <Record_Type xmlns="79338817-504b-4fbf-9884-42ec1ddd79b5">Normal</Record_Type>
    <Document_x0020_Type xmlns="f6c850aa-1778-4d3a-a144-4c7a46708228">Presentation</Document_x0020_Type>
    <Landcare_x0020_Reference xmlns="029a8486-6bb3-4d67-971b-9be76ae38a2f" xsi:nil="true"/>
    <Financial_x0020_Year xmlns="ac7b80e8-7076-485e-90db-11bc203aa038" xsi:nil="true"/>
    <Tags xmlns="a15f2643-d7ac-4cff-8b8b-94d521370fc3">
      <Value>7</Value>
      <Value>1</Value>
    </Tags>
    <Activity xmlns="029a8486-6bb3-4d67-971b-9be76ae38a2f">Projects</Activity>
    <Function xmlns="029a8486-6bb3-4d67-971b-9be76ae38a2f">Delivering Products and Services</Function>
    <Review_x0020_Date1 xmlns="28c51807-f676-4dea-8938-016236cf08b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Standard Document" ma:contentTypeID="0x01010045D9F093213E3D498A9C4579DB564B8300BDA1E59EC485374D8EACC895C61E0BBC" ma:contentTypeVersion="80" ma:contentTypeDescription="Standard company document" ma:contentTypeScope="" ma:versionID="a203e4e8f192cf5e347f046d14cbea7c">
  <xsd:schema xmlns:xsd="http://www.w3.org/2001/XMLSchema" xmlns:p="http://schemas.microsoft.com/office/2006/metadata/properties" xmlns:ns2="79338817-504b-4fbf-9884-42ec1ddd79b5" xmlns:ns3="f6c850aa-1778-4d3a-a144-4c7a46708228" xmlns:ns4="ac7b80e8-7076-485e-90db-11bc203aa038" xmlns:ns5="a15f2643-d7ac-4cff-8b8b-94d521370fc3" xmlns:ns6="029a8486-6bb3-4d67-971b-9be76ae38a2f" xmlns:ns7="28c51807-f676-4dea-8938-016236cf08bb" targetNamespace="http://schemas.microsoft.com/office/2006/metadata/properties" ma:root="true" ma:fieldsID="668dfba1ffa6980acde9c74ab8dc8a97" ns2:_="" ns3:_="" ns4:_="" ns5:_="" ns6:_="" ns7:_="">
    <xsd:import namespace="79338817-504b-4fbf-9884-42ec1ddd79b5"/>
    <xsd:import namespace="f6c850aa-1778-4d3a-a144-4c7a46708228"/>
    <xsd:import namespace="ac7b80e8-7076-485e-90db-11bc203aa038"/>
    <xsd:import namespace="a15f2643-d7ac-4cff-8b8b-94d521370fc3"/>
    <xsd:import namespace="029a8486-6bb3-4d67-971b-9be76ae38a2f"/>
    <xsd:import namespace="28c51807-f676-4dea-8938-016236cf08bb"/>
    <xsd:element name="properties">
      <xsd:complexType>
        <xsd:sequence>
          <xsd:element name="documentManagement">
            <xsd:complexType>
              <xsd:all>
                <xsd:element ref="ns2:Record_Type"/>
                <xsd:element ref="ns3:Document_x0020_Type" minOccurs="0"/>
                <xsd:element ref="ns4:Area" minOccurs="0"/>
                <xsd:element ref="ns5:Tags" minOccurs="0"/>
                <xsd:element ref="ns6:Landcare_x0020_Reference" minOccurs="0"/>
                <xsd:element ref="ns4:Financial_x0020_Year" minOccurs="0"/>
                <xsd:element ref="ns7:Review_x0020_Date1" minOccurs="0"/>
                <xsd:element ref="ns4:Live" minOccurs="0"/>
                <xsd:element ref="ns6:Activity"/>
                <xsd:element ref="ns6:Function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79338817-504b-4fbf-9884-42ec1ddd79b5" elementFormDefault="qualified">
    <xsd:import namespace="http://schemas.microsoft.com/office/2006/documentManagement/types"/>
    <xsd:element name="Record_Type" ma:index="9" ma:displayName="Record Type" ma:default="Normal" ma:format="Dropdown" ma:internalName="RecordType" ma:readOnly="false">
      <xsd:simpleType>
        <xsd:restriction base="dms:Choice">
          <xsd:enumeration value="Normal"/>
          <xsd:enumeration value="Housekeeping"/>
          <xsd:enumeration value="Long Term"/>
          <xsd:enumeration value="Superseded"/>
          <xsd:enumeration value="Email"/>
        </xsd:restriction>
      </xsd:simpleType>
    </xsd:element>
  </xsd:schema>
  <xsd:schema xmlns:xsd="http://www.w3.org/2001/XMLSchema" xmlns:dms="http://schemas.microsoft.com/office/2006/documentManagement/types" targetNamespace="f6c850aa-1778-4d3a-a144-4c7a46708228" elementFormDefault="qualified">
    <xsd:import namespace="http://schemas.microsoft.com/office/2006/documentManagement/types"/>
    <xsd:element name="Document_x0020_Type" ma:index="10" nillable="true" ma:displayName="Document Type" ma:default="Document" ma:format="Dropdown" ma:internalName="Document_x0020_Type">
      <xsd:simpleType>
        <xsd:restriction base="dms:Choice">
          <xsd:enumeration value="Agenda"/>
          <xsd:enumeration value="Correspondence"/>
          <xsd:enumeration value="Data"/>
          <xsd:enumeration value="Document"/>
          <xsd:enumeration value="Instructions"/>
          <xsd:enumeration value="Labels"/>
          <xsd:enumeration value="Manual"/>
          <xsd:enumeration value="Minutes"/>
          <xsd:enumeration value="News"/>
          <xsd:enumeration value="Policy"/>
          <xsd:enumeration value="Presentation"/>
          <xsd:enumeration value="Procedure"/>
          <xsd:enumeration value="Proposal"/>
          <xsd:enumeration value="Report"/>
          <xsd:enumeration value="Template"/>
          <xsd:enumeration value="Photo"/>
        </xsd:restriction>
      </xsd:simpleType>
    </xsd:element>
  </xsd:schema>
  <xsd:schema xmlns:xsd="http://www.w3.org/2001/XMLSchema" xmlns:dms="http://schemas.microsoft.com/office/2006/documentManagement/types" targetNamespace="ac7b80e8-7076-485e-90db-11bc203aa038" elementFormDefault="qualified">
    <xsd:import namespace="http://schemas.microsoft.com/office/2006/documentManagement/types"/>
    <xsd:element name="Area" ma:index="11" nillable="true" ma:displayName="Area" ma:list="{47987436-AA42-472D-B7C2-C3CC71D54E5B}" ma:internalName="Area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inancial_x0020_Year" ma:index="14" nillable="true" ma:displayName="Financial Year" ma:format="Dropdown" ma:internalName="Financial_x0020_Year">
      <xsd:simpleType>
        <xsd:restriction base="dms:Choice">
          <xsd:enumeration value="0506"/>
          <xsd:enumeration value="0607"/>
          <xsd:enumeration value="0708"/>
          <xsd:enumeration value="0809"/>
          <xsd:enumeration value="0910"/>
          <xsd:enumeration value="1011"/>
          <xsd:enumeration value="1112"/>
        </xsd:restriction>
      </xsd:simpleType>
    </xsd:element>
    <xsd:element name="Live" ma:index="16" nillable="true" ma:displayName="Live" ma:default="1" ma:internalName="Live">
      <xsd:simpleType>
        <xsd:restriction base="dms:Boolean"/>
      </xsd:simpleType>
    </xsd:element>
  </xsd:schema>
  <xsd:schema xmlns:xsd="http://www.w3.org/2001/XMLSchema" xmlns:dms="http://schemas.microsoft.com/office/2006/documentManagement/types" targetNamespace="a15f2643-d7ac-4cff-8b8b-94d521370fc3" elementFormDefault="qualified">
    <xsd:import namespace="http://schemas.microsoft.com/office/2006/documentManagement/types"/>
    <xsd:element name="Tags" ma:index="12" nillable="true" ma:displayName="Tags" ma:list="{9EE417A2-B70C-4C6C-917C-CE4258FFCAB5}" ma:internalName="Tags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dms="http://schemas.microsoft.com/office/2006/documentManagement/types" targetNamespace="029a8486-6bb3-4d67-971b-9be76ae38a2f" elementFormDefault="qualified">
    <xsd:import namespace="http://schemas.microsoft.com/office/2006/documentManagement/types"/>
    <xsd:element name="Landcare_x0020_Reference" ma:index="13" nillable="true" ma:displayName="Reference" ma:default="" ma:internalName="Landcare_x0020_Reference">
      <xsd:simpleType>
        <xsd:restriction base="dms:Text">
          <xsd:maxLength value="255"/>
        </xsd:restriction>
      </xsd:simpleType>
    </xsd:element>
    <xsd:element name="Activity" ma:index="17" ma:displayName="Activity" ma:default="Projects" ma:format="RadioButtons" ma:hidden="true" ma:internalName="Activity" ma:readOnly="false">
      <xsd:simpleType>
        <xsd:restriction base="dms:Choice">
          <xsd:enumeration value="Projects"/>
        </xsd:restriction>
      </xsd:simpleType>
    </xsd:element>
    <xsd:element name="Function" ma:index="18" ma:displayName="Function" ma:default="Delivering Products and Services" ma:format="RadioButtons" ma:hidden="true" ma:internalName="Function" ma:readOnly="false">
      <xsd:simpleType>
        <xsd:restriction base="dms:Choice">
          <xsd:enumeration value="Delivering Products and Services"/>
        </xsd:restriction>
      </xsd:simpleType>
    </xsd:element>
  </xsd:schema>
  <xsd:schema xmlns:xsd="http://www.w3.org/2001/XMLSchema" xmlns:dms="http://schemas.microsoft.com/office/2006/documentManagement/types" targetNamespace="28c51807-f676-4dea-8938-016236cf08bb" elementFormDefault="qualified">
    <xsd:import namespace="http://schemas.microsoft.com/office/2006/documentManagement/types"/>
    <xsd:element name="Review_x0020_Date1" ma:index="15" nillable="true" ma:displayName="Review Date" ma:format="DateOnly" ma:internalName="Review_x0020_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8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BCA07A3E-DB51-4597-B20D-91388F0AEC0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D2E1E4-34AB-4C8B-9CAB-97DD747ADC61}">
  <ds:schemaRefs>
    <ds:schemaRef ds:uri="http://schemas.microsoft.com/office/2006/metadata/properties"/>
    <ds:schemaRef ds:uri="ac7b80e8-7076-485e-90db-11bc203aa038"/>
    <ds:schemaRef ds:uri="79338817-504b-4fbf-9884-42ec1ddd79b5"/>
    <ds:schemaRef ds:uri="f6c850aa-1778-4d3a-a144-4c7a46708228"/>
    <ds:schemaRef ds:uri="029a8486-6bb3-4d67-971b-9be76ae38a2f"/>
    <ds:schemaRef ds:uri="a15f2643-d7ac-4cff-8b8b-94d521370fc3"/>
    <ds:schemaRef ds:uri="28c51807-f676-4dea-8938-016236cf08bb"/>
  </ds:schemaRefs>
</ds:datastoreItem>
</file>

<file path=customXml/itemProps3.xml><?xml version="1.0" encoding="utf-8"?>
<ds:datastoreItem xmlns:ds="http://schemas.openxmlformats.org/officeDocument/2006/customXml" ds:itemID="{A2638B4E-2A95-422C-BB0E-CACDDD6B41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338817-504b-4fbf-9884-42ec1ddd79b5"/>
    <ds:schemaRef ds:uri="f6c850aa-1778-4d3a-a144-4c7a46708228"/>
    <ds:schemaRef ds:uri="ac7b80e8-7076-485e-90db-11bc203aa038"/>
    <ds:schemaRef ds:uri="a15f2643-d7ac-4cff-8b8b-94d521370fc3"/>
    <ds:schemaRef ds:uri="029a8486-6bb3-4d67-971b-9be76ae38a2f"/>
    <ds:schemaRef ds:uri="28c51807-f676-4dea-8938-016236cf08bb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fern_landscpe</Template>
  <TotalTime>1330</TotalTime>
  <Words>506</Words>
  <Application>Microsoft Office PowerPoint</Application>
  <PresentationFormat>On-screen Show (4:3)</PresentationFormat>
  <Paragraphs>79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fern_landscpe</vt:lpstr>
      <vt:lpstr>Slide 1</vt:lpstr>
      <vt:lpstr>Beating Weeds Project</vt:lpstr>
      <vt:lpstr>Beating Weeds – objectives </vt:lpstr>
      <vt:lpstr>Highlights</vt:lpstr>
      <vt:lpstr>Two highlights in more detail</vt:lpstr>
      <vt:lpstr>Improving herbicide use on wilding trees</vt:lpstr>
      <vt:lpstr>Better wilding control</vt:lpstr>
      <vt:lpstr>Large scale wilding control</vt:lpstr>
      <vt:lpstr>Broom gall mite – what’s going on? </vt:lpstr>
      <vt:lpstr>Galls/pathogens – who’s doing what? </vt:lpstr>
      <vt:lpstr>Current research – what’s in broom galls in NZ?</vt:lpstr>
      <vt:lpstr>Slide 12</vt:lpstr>
      <vt:lpstr>New multi-disciplinary project</vt:lpstr>
      <vt:lpstr>How do we transfer information?</vt:lpstr>
    </vt:vector>
  </TitlesOfParts>
  <Company>Landcare Research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Beating Environmental Weeds</dc:title>
  <dc:creator>Fowler</dc:creator>
  <dc:description>10:00am - Simon Fowler</dc:description>
  <cp:lastModifiedBy>Kerry Barton</cp:lastModifiedBy>
  <cp:revision>133</cp:revision>
  <dcterms:created xsi:type="dcterms:W3CDTF">2010-12-10T00:37:40Z</dcterms:created>
  <dcterms:modified xsi:type="dcterms:W3CDTF">2011-06-23T01:18:41Z</dcterms:modified>
  <cp:contentType>Standard Document</cp:contentType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0x01010045D9F093213E3D498A9C4579DB564B8300BDA1E59EC485374D8EACC895C61E0BBC</vt:lpwstr>
  </property>
  <property fmtid="{D5CDD505-2E9C-101B-9397-08002B2CF9AE}" pid="3" name="NXPowerLiteLastOptimized">
    <vt:lpwstr>3461913</vt:lpwstr>
  </property>
  <property fmtid="{D5CDD505-2E9C-101B-9397-08002B2CF9AE}" pid="4" name="NXPowerLiteVersion">
    <vt:lpwstr>D3.7.2</vt:lpwstr>
  </property>
  <property fmtid="{D5CDD505-2E9C-101B-9397-08002B2CF9AE}" pid="5" name="Order">
    <vt:r8>9500</vt:r8>
  </property>
  <property fmtid="{D5CDD505-2E9C-101B-9397-08002B2CF9AE}" pid="6" name="_MarkAsFinal">
    <vt:bool>true</vt:bool>
  </property>
</Properties>
</file>