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>
        <c:manualLayout>
          <c:layoutTarget val="inner"/>
          <c:xMode val="edge"/>
          <c:yMode val="edge"/>
          <c:x val="0.22360471556228437"/>
          <c:y val="5.6839698970645905E-2"/>
          <c:w val="0.72022034865114493"/>
          <c:h val="0.72012550135331288"/>
        </c:manualLayout>
      </c:layout>
      <c:barChart>
        <c:barDir val="col"/>
        <c:grouping val="stacked"/>
        <c:ser>
          <c:idx val="1"/>
          <c:order val="0"/>
          <c:tx>
            <c:strRef>
              <c:f>'Data'!$B$3</c:f>
              <c:strCache>
                <c:ptCount val="1"/>
                <c:pt idx="0">
                  <c:v>Cattle I herds</c:v>
                </c:pt>
              </c:strCache>
            </c:strRef>
          </c:tx>
          <c:spPr>
            <a:solidFill>
              <a:srgbClr val="000080"/>
            </a:solidFill>
            <a:ln w="10250">
              <a:solidFill>
                <a:srgbClr val="000000"/>
              </a:solidFill>
              <a:prstDash val="solid"/>
            </a:ln>
          </c:spPr>
          <c:cat>
            <c:numRef>
              <c:f>'Data'!$A$4:$A$38</c:f>
              <c:numCache>
                <c:formatCode>General</c:formatCode>
                <c:ptCount val="35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</c:numCache>
            </c:numRef>
          </c:cat>
          <c:val>
            <c:numRef>
              <c:f>'Data'!$B$4:$B$38</c:f>
              <c:numCache>
                <c:formatCode>#,##0</c:formatCode>
                <c:ptCount val="35"/>
                <c:pt idx="0">
                  <c:v>1402</c:v>
                </c:pt>
                <c:pt idx="1">
                  <c:v>997</c:v>
                </c:pt>
                <c:pt idx="2">
                  <c:v>725</c:v>
                </c:pt>
                <c:pt idx="3">
                  <c:v>540</c:v>
                </c:pt>
                <c:pt idx="4">
                  <c:v>553</c:v>
                </c:pt>
                <c:pt idx="5">
                  <c:v>641</c:v>
                </c:pt>
                <c:pt idx="6">
                  <c:v>713</c:v>
                </c:pt>
                <c:pt idx="7">
                  <c:v>726</c:v>
                </c:pt>
                <c:pt idx="8">
                  <c:v>805</c:v>
                </c:pt>
                <c:pt idx="9">
                  <c:v>900</c:v>
                </c:pt>
                <c:pt idx="10">
                  <c:v>932</c:v>
                </c:pt>
                <c:pt idx="11">
                  <c:v>972</c:v>
                </c:pt>
                <c:pt idx="12">
                  <c:v>1132</c:v>
                </c:pt>
                <c:pt idx="13">
                  <c:v>1233</c:v>
                </c:pt>
                <c:pt idx="14">
                  <c:v>1292</c:v>
                </c:pt>
                <c:pt idx="15">
                  <c:v>1314</c:v>
                </c:pt>
                <c:pt idx="16">
                  <c:v>1383</c:v>
                </c:pt>
                <c:pt idx="17">
                  <c:v>1484</c:v>
                </c:pt>
                <c:pt idx="18">
                  <c:v>1462</c:v>
                </c:pt>
                <c:pt idx="19">
                  <c:v>1385</c:v>
                </c:pt>
                <c:pt idx="20">
                  <c:v>1131</c:v>
                </c:pt>
                <c:pt idx="21">
                  <c:v>924</c:v>
                </c:pt>
                <c:pt idx="22">
                  <c:v>690</c:v>
                </c:pt>
                <c:pt idx="23">
                  <c:v>568</c:v>
                </c:pt>
                <c:pt idx="24">
                  <c:v>414</c:v>
                </c:pt>
                <c:pt idx="25">
                  <c:v>364</c:v>
                </c:pt>
                <c:pt idx="26">
                  <c:v>275</c:v>
                </c:pt>
                <c:pt idx="27">
                  <c:v>235</c:v>
                </c:pt>
                <c:pt idx="28">
                  <c:v>185</c:v>
                </c:pt>
                <c:pt idx="29">
                  <c:v>153</c:v>
                </c:pt>
                <c:pt idx="30">
                  <c:v>130</c:v>
                </c:pt>
                <c:pt idx="31">
                  <c:v>126</c:v>
                </c:pt>
                <c:pt idx="32">
                  <c:v>121</c:v>
                </c:pt>
                <c:pt idx="33">
                  <c:v>91</c:v>
                </c:pt>
                <c:pt idx="34">
                  <c:v>82</c:v>
                </c:pt>
              </c:numCache>
            </c:numRef>
          </c:val>
        </c:ser>
        <c:ser>
          <c:idx val="0"/>
          <c:order val="1"/>
          <c:tx>
            <c:strRef>
              <c:f>'Data'!$C$3</c:f>
              <c:strCache>
                <c:ptCount val="1"/>
                <c:pt idx="0">
                  <c:v>Deer I herds</c:v>
                </c:pt>
              </c:strCache>
            </c:strRef>
          </c:tx>
          <c:spPr>
            <a:solidFill>
              <a:srgbClr val="00FF00"/>
            </a:solidFill>
            <a:ln w="10250">
              <a:solidFill>
                <a:srgbClr val="000000"/>
              </a:solidFill>
              <a:prstDash val="solid"/>
            </a:ln>
          </c:spPr>
          <c:cat>
            <c:numRef>
              <c:f>'Data'!$A$4:$A$38</c:f>
              <c:numCache>
                <c:formatCode>General</c:formatCode>
                <c:ptCount val="35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</c:numCache>
            </c:numRef>
          </c:cat>
          <c:val>
            <c:numRef>
              <c:f>'Data'!$C$4:$C$38</c:f>
              <c:numCache>
                <c:formatCode>General</c:formatCode>
                <c:ptCount val="35"/>
                <c:pt idx="10">
                  <c:v>361</c:v>
                </c:pt>
                <c:pt idx="11">
                  <c:v>274</c:v>
                </c:pt>
                <c:pt idx="12">
                  <c:v>278</c:v>
                </c:pt>
                <c:pt idx="13">
                  <c:v>277</c:v>
                </c:pt>
                <c:pt idx="14">
                  <c:v>252</c:v>
                </c:pt>
                <c:pt idx="15">
                  <c:v>243</c:v>
                </c:pt>
                <c:pt idx="16">
                  <c:v>252</c:v>
                </c:pt>
                <c:pt idx="17">
                  <c:v>230</c:v>
                </c:pt>
                <c:pt idx="18">
                  <c:v>200</c:v>
                </c:pt>
                <c:pt idx="19">
                  <c:v>180</c:v>
                </c:pt>
                <c:pt idx="20">
                  <c:v>121</c:v>
                </c:pt>
                <c:pt idx="21">
                  <c:v>118</c:v>
                </c:pt>
                <c:pt idx="22">
                  <c:v>96</c:v>
                </c:pt>
                <c:pt idx="23">
                  <c:v>98</c:v>
                </c:pt>
                <c:pt idx="24">
                  <c:v>92</c:v>
                </c:pt>
                <c:pt idx="25">
                  <c:v>79</c:v>
                </c:pt>
                <c:pt idx="26">
                  <c:v>67</c:v>
                </c:pt>
                <c:pt idx="27">
                  <c:v>73</c:v>
                </c:pt>
                <c:pt idx="28">
                  <c:v>50</c:v>
                </c:pt>
                <c:pt idx="29">
                  <c:v>31</c:v>
                </c:pt>
                <c:pt idx="30">
                  <c:v>18</c:v>
                </c:pt>
                <c:pt idx="31">
                  <c:v>16</c:v>
                </c:pt>
                <c:pt idx="32">
                  <c:v>10</c:v>
                </c:pt>
                <c:pt idx="33">
                  <c:v>7</c:v>
                </c:pt>
                <c:pt idx="34">
                  <c:v>6</c:v>
                </c:pt>
              </c:numCache>
            </c:numRef>
          </c:val>
        </c:ser>
        <c:gapWidth val="17"/>
        <c:overlap val="100"/>
        <c:axId val="68783104"/>
        <c:axId val="68785280"/>
      </c:barChart>
      <c:catAx>
        <c:axId val="68783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NZ" sz="1800"/>
                  <a:t>Year ending June</a:t>
                </a:r>
              </a:p>
            </c:rich>
          </c:tx>
          <c:layout>
            <c:manualLayout>
              <c:xMode val="edge"/>
              <c:yMode val="edge"/>
              <c:x val="0.37503482200153543"/>
              <c:y val="0.91439658878481989"/>
            </c:manualLayout>
          </c:layout>
          <c:spPr>
            <a:noFill/>
            <a:ln w="20499">
              <a:noFill/>
            </a:ln>
          </c:spPr>
        </c:title>
        <c:numFmt formatCode="General" sourceLinked="1"/>
        <c:tickLblPos val="nextTo"/>
        <c:spPr>
          <a:ln w="2562">
            <a:solidFill>
              <a:srgbClr val="000000"/>
            </a:solidFill>
            <a:prstDash val="solid"/>
          </a:ln>
        </c:spPr>
        <c:txPr>
          <a:bodyPr rot="2880000" vert="horz"/>
          <a:lstStyle/>
          <a:p>
            <a:pPr>
              <a:defRPr/>
            </a:pPr>
            <a:endParaRPr lang="en-US"/>
          </a:p>
        </c:txPr>
        <c:crossAx val="68785280"/>
        <c:crosses val="autoZero"/>
        <c:lblAlgn val="ctr"/>
        <c:lblOffset val="100"/>
        <c:tickLblSkip val="5"/>
        <c:tickMarkSkip val="5"/>
      </c:catAx>
      <c:valAx>
        <c:axId val="68785280"/>
        <c:scaling>
          <c:orientation val="minMax"/>
          <c:max val="2000"/>
          <c:min val="0"/>
        </c:scaling>
        <c:axPos val="l"/>
        <c:title>
          <c:tx>
            <c:rich>
              <a:bodyPr/>
              <a:lstStyle/>
              <a:p>
                <a:pPr>
                  <a:defRPr sz="1937"/>
                </a:pPr>
                <a:r>
                  <a:rPr lang="en-NZ" sz="1937"/>
                  <a:t>Number of Infected Herds</a:t>
                </a:r>
              </a:p>
            </c:rich>
          </c:tx>
          <c:layout>
            <c:manualLayout>
              <c:xMode val="edge"/>
              <c:yMode val="edge"/>
              <c:x val="1.4084468587976505E-2"/>
              <c:y val="0.14625221458610901"/>
            </c:manualLayout>
          </c:layout>
          <c:spPr>
            <a:noFill/>
            <a:ln w="20499">
              <a:noFill/>
            </a:ln>
          </c:spPr>
        </c:title>
        <c:numFmt formatCode="#,##0" sourceLinked="1"/>
        <c:tickLblPos val="nextTo"/>
        <c:spPr>
          <a:ln w="25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8783104"/>
        <c:crosses val="autoZero"/>
        <c:crossBetween val="between"/>
        <c:majorUnit val="500"/>
        <c:minorUnit val="100"/>
      </c:valAx>
      <c:spPr>
        <a:noFill/>
        <a:ln w="20499">
          <a:noFill/>
        </a:ln>
      </c:spPr>
    </c:plotArea>
    <c:legend>
      <c:legendPos val="r"/>
      <c:layout>
        <c:manualLayout>
          <c:xMode val="edge"/>
          <c:yMode val="edge"/>
          <c:x val="0.6553502761716371"/>
          <c:y val="1.7460909878019626E-2"/>
          <c:w val="0.3281998517577655"/>
          <c:h val="0.12575618943023645"/>
        </c:manualLayout>
      </c:layout>
      <c:spPr>
        <a:solidFill>
          <a:srgbClr val="FFFFFF"/>
        </a:solidFill>
        <a:ln w="2562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spPr>
    <a:solidFill>
      <a:srgbClr val="4F81BD">
        <a:alpha val="73000"/>
      </a:srgbClr>
    </a:solidFill>
    <a:ln>
      <a:noFill/>
    </a:ln>
  </c:spPr>
  <c:txPr>
    <a:bodyPr/>
    <a:lstStyle/>
    <a:p>
      <a:pPr>
        <a:defRPr sz="129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</cdr:x>
      <cdr:y>0.48</cdr:y>
    </cdr:from>
    <cdr:to>
      <cdr:x>0.4405</cdr:x>
      <cdr:y>0.64</cdr:y>
    </cdr:to>
    <cdr:grpSp>
      <cdr:nvGrpSpPr>
        <cdr:cNvPr id="9" name="Group 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987709" y="2488597"/>
          <a:ext cx="137499" cy="829532"/>
          <a:chOff x="7517648" y="4302439"/>
          <a:chExt cx="331794" cy="897932"/>
        </a:xfrm>
      </cdr:grpSpPr>
      <cdr:sp macro="" textlink="">
        <cdr:nvSpPr>
          <cdr:cNvPr id="51202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787229" y="4832647"/>
            <a:ext cx="62213" cy="36772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NZ"/>
          </a:p>
        </cdr:txBody>
      </cdr:sp>
      <cdr:sp macro="" textlink="">
        <cdr:nvSpPr>
          <cdr:cNvPr id="51203" name="Text Box 3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517648" y="4302439"/>
            <a:ext cx="62398" cy="36783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NZ"/>
          </a:p>
        </cdr:txBody>
      </cdr:sp>
    </cdr:grpSp>
  </cdr:relSizeAnchor>
  <cdr:relSizeAnchor xmlns:cdr="http://schemas.openxmlformats.org/drawingml/2006/chartDrawing">
    <cdr:from>
      <cdr:x>0.21425</cdr:x>
      <cdr:y>0.4365</cdr:y>
    </cdr:from>
    <cdr:to>
      <cdr:x>0.25425</cdr:x>
      <cdr:y>0.45875</cdr:y>
    </cdr:to>
    <cdr:sp macro="" textlink="">
      <cdr:nvSpPr>
        <cdr:cNvPr id="5120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1613" y="2468320"/>
          <a:ext cx="421320" cy="148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NZ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10" name="Group 5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0"/>
          <a:ext cx="0" cy="0"/>
          <a:chOff x="7514463" y="4304988"/>
          <a:chExt cx="330181" cy="930033"/>
        </a:xfrm>
      </cdr:grpSpPr>
      <cdr:sp macro="" textlink="">
        <cdr:nvSpPr>
          <cdr:cNvPr id="51206" name="Text Box 6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780738" y="4831067"/>
            <a:ext cx="63906" cy="40395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NZ"/>
          </a:p>
        </cdr:txBody>
      </cdr:sp>
      <cdr:sp macro="" textlink="">
        <cdr:nvSpPr>
          <cdr:cNvPr id="51207" name="Text Box 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514463" y="4304988"/>
            <a:ext cx="63732" cy="4039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NZ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FDCB-8A0D-4264-9DEC-B8597B382F9E}" type="datetimeFigureOut">
              <a:rPr lang="en-NZ" smtClean="0"/>
              <a:pPr/>
              <a:t>23/06/2011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CF8A0-AD4F-40C0-8B8D-998F07678B1D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AC89C-CA20-4674-BA8E-3155C40F5801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AC89C-CA20-4674-BA8E-3155C40F5801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AC89C-CA20-4674-BA8E-3155C40F5801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3F78-1FB7-459C-9418-64376BD5791B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62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B3606BA0-D4BB-440B-BE16-435743B1B41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6" name="Picture 14" descr="Logo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</p:spPr>
      </p:pic>
      <p:pic>
        <p:nvPicPr>
          <p:cNvPr id="3094" name="Picture 22" descr="possu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938" y="0"/>
            <a:ext cx="1135062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3B08D-8C42-4442-B011-9319C3CC1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E16CE-8CE6-44C1-A122-AA6B69406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2B11D-92FD-445F-8DB2-F3029E0F6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8E878-1594-49B8-9567-496E8B12C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1D82-F92C-4285-BECC-BADB29D81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61A30-DCFF-4519-BD85-2F4D4C6F8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2AE07-5A3D-42B0-84C7-78B55EA3E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87633-8913-4DF2-BAE2-507B847AF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0BA0-6F74-45B9-928B-86EAE238C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6E1AC-3BC5-40D3-AF21-1B5E423B9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F2268C-E87B-4EC8-94B0-463588A4A8F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stri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ymmation.com/gallery/view.php?id=7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ICT0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poss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8304" y="4725144"/>
            <a:ext cx="1584176" cy="1872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5" descr="Ferret GMorriss"/>
          <p:cNvPicPr>
            <a:picLocks noChangeAspect="1" noChangeArrowheads="1"/>
          </p:cNvPicPr>
          <p:nvPr/>
        </p:nvPicPr>
        <p:blipFill>
          <a:blip r:embed="rId4" cstate="print"/>
          <a:srcRect b="29"/>
          <a:stretch>
            <a:fillRect/>
          </a:stretch>
        </p:blipFill>
        <p:spPr bwMode="auto">
          <a:xfrm>
            <a:off x="7308305" y="3212976"/>
            <a:ext cx="1584176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Jackie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7308304" y="260648"/>
            <a:ext cx="1595437" cy="16573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7" descr="Pig"/>
          <p:cNvPicPr>
            <a:picLocks noChangeAspect="1" noChangeArrowheads="1"/>
          </p:cNvPicPr>
          <p:nvPr/>
        </p:nvPicPr>
        <p:blipFill>
          <a:blip r:embed="rId6" cstate="print"/>
          <a:srcRect r="40"/>
          <a:stretch>
            <a:fillRect/>
          </a:stretch>
        </p:blipFill>
        <p:spPr bwMode="auto">
          <a:xfrm>
            <a:off x="7308304" y="1916832"/>
            <a:ext cx="1584176" cy="12794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6840760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en-NZ" sz="4000" b="1" dirty="0" smtClean="0">
                <a:latin typeface="Calibri" pitchFamily="34" charset="0"/>
              </a:rPr>
              <a:t>Bovine Tb </a:t>
            </a:r>
            <a:r>
              <a:rPr lang="en-NZ" sz="3600" b="1" dirty="0" smtClean="0">
                <a:latin typeface="Calibri" pitchFamily="34" charset="0"/>
              </a:rPr>
              <a:t>suppression</a:t>
            </a:r>
            <a:r>
              <a:rPr lang="en-NZ" sz="4000" b="1" dirty="0" smtClean="0">
                <a:latin typeface="Calibri" pitchFamily="34" charset="0"/>
              </a:rPr>
              <a:t> systems</a:t>
            </a:r>
            <a:endParaRPr lang="en-NZ" sz="4000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36912"/>
            <a:ext cx="3240360" cy="1080120"/>
          </a:xfrm>
          <a:solidFill>
            <a:srgbClr val="FFDF79">
              <a:alpha val="58000"/>
            </a:srgbClr>
          </a:solidFill>
        </p:spPr>
        <p:txBody>
          <a:bodyPr>
            <a:normAutofit fontScale="77500" lnSpcReduction="20000"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G Nugent, D. Anderson, A. Gormley,</a:t>
            </a:r>
          </a:p>
          <a:p>
            <a:pPr algn="l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P. Holland, M. Barron</a:t>
            </a:r>
          </a:p>
          <a:p>
            <a:pPr algn="l" eaLnBrk="1" hangingPunct="1">
              <a:defRPr/>
            </a:pPr>
            <a:r>
              <a:rPr lang="en-NZ" sz="1900" i="1" dirty="0" smtClean="0">
                <a:solidFill>
                  <a:schemeClr val="tx1"/>
                </a:solidFill>
                <a:latin typeface="Calibri" pitchFamily="34" charset="0"/>
              </a:rPr>
              <a:t>Landcare Research, P.O. Box 40, </a:t>
            </a:r>
          </a:p>
          <a:p>
            <a:pPr algn="l" eaLnBrk="1" hangingPunct="1">
              <a:defRPr/>
            </a:pPr>
            <a:r>
              <a:rPr lang="en-NZ" sz="1900" i="1" dirty="0" smtClean="0">
                <a:solidFill>
                  <a:schemeClr val="tx1"/>
                </a:solidFill>
                <a:latin typeface="Calibri" pitchFamily="34" charset="0"/>
              </a:rPr>
              <a:t>Lincoln, New Zealand</a:t>
            </a:r>
          </a:p>
          <a:p>
            <a:pPr algn="l" eaLnBrk="1" hangingPunct="1">
              <a:defRPr/>
            </a:pPr>
            <a:endParaRPr lang="en-US" sz="2000" dirty="0" smtClean="0"/>
          </a:p>
          <a:p>
            <a:pPr algn="l" eaLnBrk="1" hangingPunct="1">
              <a:defRPr/>
            </a:pPr>
            <a:endParaRPr lang="en-US" sz="20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5877272"/>
            <a:ext cx="1080120" cy="692696"/>
            <a:chOff x="1344" y="144"/>
            <a:chExt cx="4974" cy="3482"/>
          </a:xfrm>
        </p:grpSpPr>
        <p:sp>
          <p:nvSpPr>
            <p:cNvPr id="11" name="Freeform 3"/>
            <p:cNvSpPr>
              <a:spLocks noEditPoints="1"/>
            </p:cNvSpPr>
            <p:nvPr/>
          </p:nvSpPr>
          <p:spPr bwMode="auto">
            <a:xfrm rot="21634122">
              <a:off x="1344" y="144"/>
              <a:ext cx="4974" cy="3482"/>
            </a:xfrm>
            <a:custGeom>
              <a:avLst/>
              <a:gdLst/>
              <a:ahLst/>
              <a:cxnLst>
                <a:cxn ang="0">
                  <a:pos x="913" y="124"/>
                </a:cxn>
                <a:cxn ang="0">
                  <a:pos x="955" y="309"/>
                </a:cxn>
                <a:cxn ang="0">
                  <a:pos x="900" y="499"/>
                </a:cxn>
                <a:cxn ang="0">
                  <a:pos x="886" y="588"/>
                </a:cxn>
                <a:cxn ang="0">
                  <a:pos x="951" y="531"/>
                </a:cxn>
                <a:cxn ang="0">
                  <a:pos x="1007" y="386"/>
                </a:cxn>
                <a:cxn ang="0">
                  <a:pos x="999" y="197"/>
                </a:cxn>
                <a:cxn ang="0">
                  <a:pos x="1076" y="292"/>
                </a:cxn>
                <a:cxn ang="0">
                  <a:pos x="1139" y="484"/>
                </a:cxn>
                <a:cxn ang="0">
                  <a:pos x="1115" y="631"/>
                </a:cxn>
                <a:cxn ang="0">
                  <a:pos x="1035" y="748"/>
                </a:cxn>
                <a:cxn ang="0">
                  <a:pos x="915" y="805"/>
                </a:cxn>
                <a:cxn ang="0">
                  <a:pos x="804" y="787"/>
                </a:cxn>
                <a:cxn ang="0">
                  <a:pos x="745" y="724"/>
                </a:cxn>
                <a:cxn ang="0">
                  <a:pos x="753" y="652"/>
                </a:cxn>
                <a:cxn ang="0">
                  <a:pos x="805" y="633"/>
                </a:cxn>
                <a:cxn ang="0">
                  <a:pos x="780" y="660"/>
                </a:cxn>
                <a:cxn ang="0">
                  <a:pos x="785" y="706"/>
                </a:cxn>
                <a:cxn ang="0">
                  <a:pos x="838" y="715"/>
                </a:cxn>
                <a:cxn ang="0">
                  <a:pos x="875" y="662"/>
                </a:cxn>
                <a:cxn ang="0">
                  <a:pos x="844" y="600"/>
                </a:cxn>
                <a:cxn ang="0">
                  <a:pos x="762" y="589"/>
                </a:cxn>
                <a:cxn ang="0">
                  <a:pos x="689" y="653"/>
                </a:cxn>
                <a:cxn ang="0">
                  <a:pos x="697" y="759"/>
                </a:cxn>
                <a:cxn ang="0">
                  <a:pos x="774" y="834"/>
                </a:cxn>
                <a:cxn ang="0">
                  <a:pos x="926" y="857"/>
                </a:cxn>
                <a:cxn ang="0">
                  <a:pos x="1041" y="813"/>
                </a:cxn>
                <a:cxn ang="0">
                  <a:pos x="1146" y="700"/>
                </a:cxn>
                <a:cxn ang="0">
                  <a:pos x="1196" y="525"/>
                </a:cxn>
                <a:cxn ang="0">
                  <a:pos x="1161" y="331"/>
                </a:cxn>
                <a:cxn ang="0">
                  <a:pos x="1040" y="146"/>
                </a:cxn>
                <a:cxn ang="0">
                  <a:pos x="851" y="11"/>
                </a:cxn>
                <a:cxn ang="0">
                  <a:pos x="801" y="482"/>
                </a:cxn>
                <a:cxn ang="0">
                  <a:pos x="749" y="370"/>
                </a:cxn>
                <a:cxn ang="0">
                  <a:pos x="643" y="293"/>
                </a:cxn>
                <a:cxn ang="0">
                  <a:pos x="455" y="263"/>
                </a:cxn>
                <a:cxn ang="0">
                  <a:pos x="261" y="300"/>
                </a:cxn>
                <a:cxn ang="0">
                  <a:pos x="77" y="395"/>
                </a:cxn>
                <a:cxn ang="0">
                  <a:pos x="26" y="523"/>
                </a:cxn>
                <a:cxn ang="0">
                  <a:pos x="174" y="664"/>
                </a:cxn>
                <a:cxn ang="0">
                  <a:pos x="340" y="740"/>
                </a:cxn>
                <a:cxn ang="0">
                  <a:pos x="542" y="765"/>
                </a:cxn>
                <a:cxn ang="0">
                  <a:pos x="639" y="704"/>
                </a:cxn>
                <a:cxn ang="0">
                  <a:pos x="535" y="705"/>
                </a:cxn>
                <a:cxn ang="0">
                  <a:pos x="316" y="669"/>
                </a:cxn>
                <a:cxn ang="0">
                  <a:pos x="170" y="583"/>
                </a:cxn>
                <a:cxn ang="0">
                  <a:pos x="85" y="477"/>
                </a:cxn>
                <a:cxn ang="0">
                  <a:pos x="218" y="377"/>
                </a:cxn>
                <a:cxn ang="0">
                  <a:pos x="393" y="323"/>
                </a:cxn>
                <a:cxn ang="0">
                  <a:pos x="538" y="323"/>
                </a:cxn>
                <a:cxn ang="0">
                  <a:pos x="692" y="390"/>
                </a:cxn>
                <a:cxn ang="0">
                  <a:pos x="735" y="469"/>
                </a:cxn>
                <a:cxn ang="0">
                  <a:pos x="722" y="534"/>
                </a:cxn>
                <a:cxn ang="0">
                  <a:pos x="676" y="544"/>
                </a:cxn>
                <a:cxn ang="0">
                  <a:pos x="669" y="492"/>
                </a:cxn>
                <a:cxn ang="0">
                  <a:pos x="609" y="480"/>
                </a:cxn>
                <a:cxn ang="0">
                  <a:pos x="569" y="534"/>
                </a:cxn>
                <a:cxn ang="0">
                  <a:pos x="607" y="602"/>
                </a:cxn>
                <a:cxn ang="0">
                  <a:pos x="683" y="590"/>
                </a:cxn>
                <a:cxn ang="0">
                  <a:pos x="784" y="552"/>
                </a:cxn>
              </a:cxnLst>
              <a:rect l="0" t="0" r="r" b="b"/>
              <a:pathLst>
                <a:path w="1196" h="861">
                  <a:moveTo>
                    <a:pt x="828" y="0"/>
                  </a:moveTo>
                  <a:lnTo>
                    <a:pt x="836" y="8"/>
                  </a:lnTo>
                  <a:lnTo>
                    <a:pt x="845" y="18"/>
                  </a:lnTo>
                  <a:lnTo>
                    <a:pt x="854" y="29"/>
                  </a:lnTo>
                  <a:lnTo>
                    <a:pt x="863" y="40"/>
                  </a:lnTo>
                  <a:lnTo>
                    <a:pt x="872" y="52"/>
                  </a:lnTo>
                  <a:lnTo>
                    <a:pt x="880" y="65"/>
                  </a:lnTo>
                  <a:lnTo>
                    <a:pt x="889" y="79"/>
                  </a:lnTo>
                  <a:lnTo>
                    <a:pt x="897" y="93"/>
                  </a:lnTo>
                  <a:lnTo>
                    <a:pt x="905" y="109"/>
                  </a:lnTo>
                  <a:lnTo>
                    <a:pt x="913" y="124"/>
                  </a:lnTo>
                  <a:lnTo>
                    <a:pt x="920" y="141"/>
                  </a:lnTo>
                  <a:lnTo>
                    <a:pt x="927" y="158"/>
                  </a:lnTo>
                  <a:lnTo>
                    <a:pt x="933" y="175"/>
                  </a:lnTo>
                  <a:lnTo>
                    <a:pt x="939" y="193"/>
                  </a:lnTo>
                  <a:lnTo>
                    <a:pt x="944" y="211"/>
                  </a:lnTo>
                  <a:lnTo>
                    <a:pt x="948" y="230"/>
                  </a:lnTo>
                  <a:lnTo>
                    <a:pt x="951" y="249"/>
                  </a:lnTo>
                  <a:lnTo>
                    <a:pt x="953" y="269"/>
                  </a:lnTo>
                  <a:lnTo>
                    <a:pt x="955" y="289"/>
                  </a:lnTo>
                  <a:lnTo>
                    <a:pt x="955" y="299"/>
                  </a:lnTo>
                  <a:lnTo>
                    <a:pt x="955" y="309"/>
                  </a:lnTo>
                  <a:lnTo>
                    <a:pt x="954" y="330"/>
                  </a:lnTo>
                  <a:lnTo>
                    <a:pt x="954" y="340"/>
                  </a:lnTo>
                  <a:lnTo>
                    <a:pt x="952" y="350"/>
                  </a:lnTo>
                  <a:lnTo>
                    <a:pt x="951" y="361"/>
                  </a:lnTo>
                  <a:lnTo>
                    <a:pt x="949" y="371"/>
                  </a:lnTo>
                  <a:lnTo>
                    <a:pt x="945" y="392"/>
                  </a:lnTo>
                  <a:lnTo>
                    <a:pt x="939" y="413"/>
                  </a:lnTo>
                  <a:lnTo>
                    <a:pt x="932" y="435"/>
                  </a:lnTo>
                  <a:lnTo>
                    <a:pt x="923" y="456"/>
                  </a:lnTo>
                  <a:lnTo>
                    <a:pt x="912" y="478"/>
                  </a:lnTo>
                  <a:lnTo>
                    <a:pt x="900" y="499"/>
                  </a:lnTo>
                  <a:lnTo>
                    <a:pt x="894" y="509"/>
                  </a:lnTo>
                  <a:lnTo>
                    <a:pt x="887" y="520"/>
                  </a:lnTo>
                  <a:lnTo>
                    <a:pt x="879" y="530"/>
                  </a:lnTo>
                  <a:lnTo>
                    <a:pt x="871" y="541"/>
                  </a:lnTo>
                  <a:lnTo>
                    <a:pt x="863" y="551"/>
                  </a:lnTo>
                  <a:lnTo>
                    <a:pt x="854" y="561"/>
                  </a:lnTo>
                  <a:lnTo>
                    <a:pt x="862" y="566"/>
                  </a:lnTo>
                  <a:lnTo>
                    <a:pt x="869" y="571"/>
                  </a:lnTo>
                  <a:lnTo>
                    <a:pt x="875" y="577"/>
                  </a:lnTo>
                  <a:lnTo>
                    <a:pt x="881" y="583"/>
                  </a:lnTo>
                  <a:lnTo>
                    <a:pt x="886" y="588"/>
                  </a:lnTo>
                  <a:lnTo>
                    <a:pt x="889" y="593"/>
                  </a:lnTo>
                  <a:lnTo>
                    <a:pt x="892" y="597"/>
                  </a:lnTo>
                  <a:lnTo>
                    <a:pt x="897" y="594"/>
                  </a:lnTo>
                  <a:lnTo>
                    <a:pt x="902" y="590"/>
                  </a:lnTo>
                  <a:lnTo>
                    <a:pt x="908" y="585"/>
                  </a:lnTo>
                  <a:lnTo>
                    <a:pt x="914" y="580"/>
                  </a:lnTo>
                  <a:lnTo>
                    <a:pt x="920" y="573"/>
                  </a:lnTo>
                  <a:lnTo>
                    <a:pt x="926" y="566"/>
                  </a:lnTo>
                  <a:lnTo>
                    <a:pt x="932" y="559"/>
                  </a:lnTo>
                  <a:lnTo>
                    <a:pt x="939" y="550"/>
                  </a:lnTo>
                  <a:lnTo>
                    <a:pt x="951" y="531"/>
                  </a:lnTo>
                  <a:lnTo>
                    <a:pt x="958" y="521"/>
                  </a:lnTo>
                  <a:lnTo>
                    <a:pt x="964" y="510"/>
                  </a:lnTo>
                  <a:lnTo>
                    <a:pt x="970" y="498"/>
                  </a:lnTo>
                  <a:lnTo>
                    <a:pt x="976" y="486"/>
                  </a:lnTo>
                  <a:lnTo>
                    <a:pt x="981" y="473"/>
                  </a:lnTo>
                  <a:lnTo>
                    <a:pt x="986" y="460"/>
                  </a:lnTo>
                  <a:lnTo>
                    <a:pt x="991" y="446"/>
                  </a:lnTo>
                  <a:lnTo>
                    <a:pt x="996" y="431"/>
                  </a:lnTo>
                  <a:lnTo>
                    <a:pt x="1000" y="416"/>
                  </a:lnTo>
                  <a:lnTo>
                    <a:pt x="1004" y="401"/>
                  </a:lnTo>
                  <a:lnTo>
                    <a:pt x="1007" y="386"/>
                  </a:lnTo>
                  <a:lnTo>
                    <a:pt x="1010" y="370"/>
                  </a:lnTo>
                  <a:lnTo>
                    <a:pt x="1012" y="354"/>
                  </a:lnTo>
                  <a:lnTo>
                    <a:pt x="1014" y="338"/>
                  </a:lnTo>
                  <a:lnTo>
                    <a:pt x="1014" y="321"/>
                  </a:lnTo>
                  <a:lnTo>
                    <a:pt x="1015" y="304"/>
                  </a:lnTo>
                  <a:lnTo>
                    <a:pt x="1014" y="286"/>
                  </a:lnTo>
                  <a:lnTo>
                    <a:pt x="1013" y="269"/>
                  </a:lnTo>
                  <a:lnTo>
                    <a:pt x="1011" y="251"/>
                  </a:lnTo>
                  <a:lnTo>
                    <a:pt x="1008" y="233"/>
                  </a:lnTo>
                  <a:lnTo>
                    <a:pt x="1004" y="215"/>
                  </a:lnTo>
                  <a:lnTo>
                    <a:pt x="999" y="197"/>
                  </a:lnTo>
                  <a:lnTo>
                    <a:pt x="1003" y="199"/>
                  </a:lnTo>
                  <a:lnTo>
                    <a:pt x="1008" y="202"/>
                  </a:lnTo>
                  <a:lnTo>
                    <a:pt x="1012" y="206"/>
                  </a:lnTo>
                  <a:lnTo>
                    <a:pt x="1018" y="210"/>
                  </a:lnTo>
                  <a:lnTo>
                    <a:pt x="1023" y="215"/>
                  </a:lnTo>
                  <a:lnTo>
                    <a:pt x="1028" y="221"/>
                  </a:lnTo>
                  <a:lnTo>
                    <a:pt x="1034" y="228"/>
                  </a:lnTo>
                  <a:lnTo>
                    <a:pt x="1040" y="235"/>
                  </a:lnTo>
                  <a:lnTo>
                    <a:pt x="1052" y="252"/>
                  </a:lnTo>
                  <a:lnTo>
                    <a:pt x="1064" y="271"/>
                  </a:lnTo>
                  <a:lnTo>
                    <a:pt x="1076" y="292"/>
                  </a:lnTo>
                  <a:lnTo>
                    <a:pt x="1088" y="314"/>
                  </a:lnTo>
                  <a:lnTo>
                    <a:pt x="1099" y="338"/>
                  </a:lnTo>
                  <a:lnTo>
                    <a:pt x="1110" y="363"/>
                  </a:lnTo>
                  <a:lnTo>
                    <a:pt x="1119" y="389"/>
                  </a:lnTo>
                  <a:lnTo>
                    <a:pt x="1123" y="402"/>
                  </a:lnTo>
                  <a:lnTo>
                    <a:pt x="1127" y="416"/>
                  </a:lnTo>
                  <a:lnTo>
                    <a:pt x="1130" y="429"/>
                  </a:lnTo>
                  <a:lnTo>
                    <a:pt x="1133" y="444"/>
                  </a:lnTo>
                  <a:lnTo>
                    <a:pt x="1135" y="457"/>
                  </a:lnTo>
                  <a:lnTo>
                    <a:pt x="1137" y="471"/>
                  </a:lnTo>
                  <a:lnTo>
                    <a:pt x="1139" y="484"/>
                  </a:lnTo>
                  <a:lnTo>
                    <a:pt x="1139" y="497"/>
                  </a:lnTo>
                  <a:lnTo>
                    <a:pt x="1140" y="510"/>
                  </a:lnTo>
                  <a:lnTo>
                    <a:pt x="1139" y="523"/>
                  </a:lnTo>
                  <a:lnTo>
                    <a:pt x="1138" y="537"/>
                  </a:lnTo>
                  <a:lnTo>
                    <a:pt x="1136" y="551"/>
                  </a:lnTo>
                  <a:lnTo>
                    <a:pt x="1134" y="565"/>
                  </a:lnTo>
                  <a:lnTo>
                    <a:pt x="1131" y="579"/>
                  </a:lnTo>
                  <a:lnTo>
                    <a:pt x="1128" y="592"/>
                  </a:lnTo>
                  <a:lnTo>
                    <a:pt x="1124" y="605"/>
                  </a:lnTo>
                  <a:lnTo>
                    <a:pt x="1120" y="618"/>
                  </a:lnTo>
                  <a:lnTo>
                    <a:pt x="1115" y="631"/>
                  </a:lnTo>
                  <a:lnTo>
                    <a:pt x="1110" y="643"/>
                  </a:lnTo>
                  <a:lnTo>
                    <a:pt x="1104" y="655"/>
                  </a:lnTo>
                  <a:lnTo>
                    <a:pt x="1098" y="667"/>
                  </a:lnTo>
                  <a:lnTo>
                    <a:pt x="1092" y="679"/>
                  </a:lnTo>
                  <a:lnTo>
                    <a:pt x="1085" y="690"/>
                  </a:lnTo>
                  <a:lnTo>
                    <a:pt x="1077" y="701"/>
                  </a:lnTo>
                  <a:lnTo>
                    <a:pt x="1070" y="711"/>
                  </a:lnTo>
                  <a:lnTo>
                    <a:pt x="1062" y="721"/>
                  </a:lnTo>
                  <a:lnTo>
                    <a:pt x="1053" y="730"/>
                  </a:lnTo>
                  <a:lnTo>
                    <a:pt x="1044" y="740"/>
                  </a:lnTo>
                  <a:lnTo>
                    <a:pt x="1035" y="748"/>
                  </a:lnTo>
                  <a:lnTo>
                    <a:pt x="1026" y="756"/>
                  </a:lnTo>
                  <a:lnTo>
                    <a:pt x="1016" y="764"/>
                  </a:lnTo>
                  <a:lnTo>
                    <a:pt x="1006" y="771"/>
                  </a:lnTo>
                  <a:lnTo>
                    <a:pt x="995" y="777"/>
                  </a:lnTo>
                  <a:lnTo>
                    <a:pt x="984" y="783"/>
                  </a:lnTo>
                  <a:lnTo>
                    <a:pt x="973" y="788"/>
                  </a:lnTo>
                  <a:lnTo>
                    <a:pt x="962" y="793"/>
                  </a:lnTo>
                  <a:lnTo>
                    <a:pt x="951" y="797"/>
                  </a:lnTo>
                  <a:lnTo>
                    <a:pt x="939" y="800"/>
                  </a:lnTo>
                  <a:lnTo>
                    <a:pt x="927" y="803"/>
                  </a:lnTo>
                  <a:lnTo>
                    <a:pt x="915" y="805"/>
                  </a:lnTo>
                  <a:lnTo>
                    <a:pt x="902" y="806"/>
                  </a:lnTo>
                  <a:lnTo>
                    <a:pt x="890" y="806"/>
                  </a:lnTo>
                  <a:lnTo>
                    <a:pt x="878" y="806"/>
                  </a:lnTo>
                  <a:lnTo>
                    <a:pt x="868" y="805"/>
                  </a:lnTo>
                  <a:lnTo>
                    <a:pt x="857" y="804"/>
                  </a:lnTo>
                  <a:lnTo>
                    <a:pt x="848" y="802"/>
                  </a:lnTo>
                  <a:lnTo>
                    <a:pt x="838" y="800"/>
                  </a:lnTo>
                  <a:lnTo>
                    <a:pt x="829" y="797"/>
                  </a:lnTo>
                  <a:lnTo>
                    <a:pt x="820" y="794"/>
                  </a:lnTo>
                  <a:lnTo>
                    <a:pt x="812" y="791"/>
                  </a:lnTo>
                  <a:lnTo>
                    <a:pt x="804" y="787"/>
                  </a:lnTo>
                  <a:lnTo>
                    <a:pt x="797" y="783"/>
                  </a:lnTo>
                  <a:lnTo>
                    <a:pt x="790" y="778"/>
                  </a:lnTo>
                  <a:lnTo>
                    <a:pt x="784" y="774"/>
                  </a:lnTo>
                  <a:lnTo>
                    <a:pt x="778" y="769"/>
                  </a:lnTo>
                  <a:lnTo>
                    <a:pt x="772" y="764"/>
                  </a:lnTo>
                  <a:lnTo>
                    <a:pt x="767" y="758"/>
                  </a:lnTo>
                  <a:lnTo>
                    <a:pt x="762" y="753"/>
                  </a:lnTo>
                  <a:lnTo>
                    <a:pt x="754" y="741"/>
                  </a:lnTo>
                  <a:lnTo>
                    <a:pt x="750" y="736"/>
                  </a:lnTo>
                  <a:lnTo>
                    <a:pt x="747" y="730"/>
                  </a:lnTo>
                  <a:lnTo>
                    <a:pt x="745" y="724"/>
                  </a:lnTo>
                  <a:lnTo>
                    <a:pt x="743" y="718"/>
                  </a:lnTo>
                  <a:lnTo>
                    <a:pt x="740" y="706"/>
                  </a:lnTo>
                  <a:lnTo>
                    <a:pt x="739" y="700"/>
                  </a:lnTo>
                  <a:lnTo>
                    <a:pt x="738" y="695"/>
                  </a:lnTo>
                  <a:lnTo>
                    <a:pt x="738" y="689"/>
                  </a:lnTo>
                  <a:lnTo>
                    <a:pt x="739" y="683"/>
                  </a:lnTo>
                  <a:lnTo>
                    <a:pt x="741" y="673"/>
                  </a:lnTo>
                  <a:lnTo>
                    <a:pt x="743" y="668"/>
                  </a:lnTo>
                  <a:lnTo>
                    <a:pt x="745" y="664"/>
                  </a:lnTo>
                  <a:lnTo>
                    <a:pt x="749" y="657"/>
                  </a:lnTo>
                  <a:lnTo>
                    <a:pt x="753" y="652"/>
                  </a:lnTo>
                  <a:lnTo>
                    <a:pt x="757" y="647"/>
                  </a:lnTo>
                  <a:lnTo>
                    <a:pt x="762" y="642"/>
                  </a:lnTo>
                  <a:lnTo>
                    <a:pt x="768" y="639"/>
                  </a:lnTo>
                  <a:lnTo>
                    <a:pt x="773" y="636"/>
                  </a:lnTo>
                  <a:lnTo>
                    <a:pt x="778" y="633"/>
                  </a:lnTo>
                  <a:lnTo>
                    <a:pt x="783" y="632"/>
                  </a:lnTo>
                  <a:lnTo>
                    <a:pt x="788" y="631"/>
                  </a:lnTo>
                  <a:lnTo>
                    <a:pt x="793" y="630"/>
                  </a:lnTo>
                  <a:lnTo>
                    <a:pt x="797" y="631"/>
                  </a:lnTo>
                  <a:lnTo>
                    <a:pt x="801" y="632"/>
                  </a:lnTo>
                  <a:lnTo>
                    <a:pt x="805" y="633"/>
                  </a:lnTo>
                  <a:lnTo>
                    <a:pt x="808" y="636"/>
                  </a:lnTo>
                  <a:lnTo>
                    <a:pt x="810" y="639"/>
                  </a:lnTo>
                  <a:lnTo>
                    <a:pt x="811" y="642"/>
                  </a:lnTo>
                  <a:lnTo>
                    <a:pt x="807" y="641"/>
                  </a:lnTo>
                  <a:lnTo>
                    <a:pt x="803" y="642"/>
                  </a:lnTo>
                  <a:lnTo>
                    <a:pt x="799" y="643"/>
                  </a:lnTo>
                  <a:lnTo>
                    <a:pt x="795" y="645"/>
                  </a:lnTo>
                  <a:lnTo>
                    <a:pt x="791" y="648"/>
                  </a:lnTo>
                  <a:lnTo>
                    <a:pt x="787" y="651"/>
                  </a:lnTo>
                  <a:lnTo>
                    <a:pt x="783" y="656"/>
                  </a:lnTo>
                  <a:lnTo>
                    <a:pt x="780" y="660"/>
                  </a:lnTo>
                  <a:lnTo>
                    <a:pt x="777" y="666"/>
                  </a:lnTo>
                  <a:lnTo>
                    <a:pt x="775" y="671"/>
                  </a:lnTo>
                  <a:lnTo>
                    <a:pt x="774" y="677"/>
                  </a:lnTo>
                  <a:lnTo>
                    <a:pt x="774" y="683"/>
                  </a:lnTo>
                  <a:lnTo>
                    <a:pt x="775" y="686"/>
                  </a:lnTo>
                  <a:lnTo>
                    <a:pt x="776" y="690"/>
                  </a:lnTo>
                  <a:lnTo>
                    <a:pt x="777" y="693"/>
                  </a:lnTo>
                  <a:lnTo>
                    <a:pt x="778" y="696"/>
                  </a:lnTo>
                  <a:lnTo>
                    <a:pt x="780" y="699"/>
                  </a:lnTo>
                  <a:lnTo>
                    <a:pt x="782" y="702"/>
                  </a:lnTo>
                  <a:lnTo>
                    <a:pt x="785" y="706"/>
                  </a:lnTo>
                  <a:lnTo>
                    <a:pt x="787" y="709"/>
                  </a:lnTo>
                  <a:lnTo>
                    <a:pt x="790" y="711"/>
                  </a:lnTo>
                  <a:lnTo>
                    <a:pt x="794" y="714"/>
                  </a:lnTo>
                  <a:lnTo>
                    <a:pt x="797" y="716"/>
                  </a:lnTo>
                  <a:lnTo>
                    <a:pt x="800" y="717"/>
                  </a:lnTo>
                  <a:lnTo>
                    <a:pt x="804" y="719"/>
                  </a:lnTo>
                  <a:lnTo>
                    <a:pt x="807" y="719"/>
                  </a:lnTo>
                  <a:lnTo>
                    <a:pt x="815" y="720"/>
                  </a:lnTo>
                  <a:lnTo>
                    <a:pt x="823" y="720"/>
                  </a:lnTo>
                  <a:lnTo>
                    <a:pt x="830" y="718"/>
                  </a:lnTo>
                  <a:lnTo>
                    <a:pt x="838" y="715"/>
                  </a:lnTo>
                  <a:lnTo>
                    <a:pt x="845" y="711"/>
                  </a:lnTo>
                  <a:lnTo>
                    <a:pt x="852" y="706"/>
                  </a:lnTo>
                  <a:lnTo>
                    <a:pt x="855" y="703"/>
                  </a:lnTo>
                  <a:lnTo>
                    <a:pt x="858" y="700"/>
                  </a:lnTo>
                  <a:lnTo>
                    <a:pt x="863" y="693"/>
                  </a:lnTo>
                  <a:lnTo>
                    <a:pt x="868" y="685"/>
                  </a:lnTo>
                  <a:lnTo>
                    <a:pt x="870" y="681"/>
                  </a:lnTo>
                  <a:lnTo>
                    <a:pt x="872" y="677"/>
                  </a:lnTo>
                  <a:lnTo>
                    <a:pt x="873" y="672"/>
                  </a:lnTo>
                  <a:lnTo>
                    <a:pt x="874" y="667"/>
                  </a:lnTo>
                  <a:lnTo>
                    <a:pt x="875" y="662"/>
                  </a:lnTo>
                  <a:lnTo>
                    <a:pt x="875" y="657"/>
                  </a:lnTo>
                  <a:lnTo>
                    <a:pt x="876" y="652"/>
                  </a:lnTo>
                  <a:lnTo>
                    <a:pt x="875" y="647"/>
                  </a:lnTo>
                  <a:lnTo>
                    <a:pt x="874" y="639"/>
                  </a:lnTo>
                  <a:lnTo>
                    <a:pt x="873" y="635"/>
                  </a:lnTo>
                  <a:lnTo>
                    <a:pt x="872" y="632"/>
                  </a:lnTo>
                  <a:lnTo>
                    <a:pt x="868" y="625"/>
                  </a:lnTo>
                  <a:lnTo>
                    <a:pt x="864" y="618"/>
                  </a:lnTo>
                  <a:lnTo>
                    <a:pt x="858" y="611"/>
                  </a:lnTo>
                  <a:lnTo>
                    <a:pt x="851" y="606"/>
                  </a:lnTo>
                  <a:lnTo>
                    <a:pt x="844" y="600"/>
                  </a:lnTo>
                  <a:lnTo>
                    <a:pt x="840" y="598"/>
                  </a:lnTo>
                  <a:lnTo>
                    <a:pt x="836" y="596"/>
                  </a:lnTo>
                  <a:lnTo>
                    <a:pt x="832" y="594"/>
                  </a:lnTo>
                  <a:lnTo>
                    <a:pt x="827" y="592"/>
                  </a:lnTo>
                  <a:lnTo>
                    <a:pt x="822" y="590"/>
                  </a:lnTo>
                  <a:lnTo>
                    <a:pt x="817" y="589"/>
                  </a:lnTo>
                  <a:lnTo>
                    <a:pt x="807" y="587"/>
                  </a:lnTo>
                  <a:lnTo>
                    <a:pt x="797" y="586"/>
                  </a:lnTo>
                  <a:lnTo>
                    <a:pt x="785" y="586"/>
                  </a:lnTo>
                  <a:lnTo>
                    <a:pt x="774" y="587"/>
                  </a:lnTo>
                  <a:lnTo>
                    <a:pt x="762" y="589"/>
                  </a:lnTo>
                  <a:lnTo>
                    <a:pt x="756" y="590"/>
                  </a:lnTo>
                  <a:lnTo>
                    <a:pt x="749" y="592"/>
                  </a:lnTo>
                  <a:lnTo>
                    <a:pt x="741" y="596"/>
                  </a:lnTo>
                  <a:lnTo>
                    <a:pt x="733" y="600"/>
                  </a:lnTo>
                  <a:lnTo>
                    <a:pt x="725" y="605"/>
                  </a:lnTo>
                  <a:lnTo>
                    <a:pt x="717" y="612"/>
                  </a:lnTo>
                  <a:lnTo>
                    <a:pt x="710" y="620"/>
                  </a:lnTo>
                  <a:lnTo>
                    <a:pt x="703" y="628"/>
                  </a:lnTo>
                  <a:lnTo>
                    <a:pt x="697" y="638"/>
                  </a:lnTo>
                  <a:lnTo>
                    <a:pt x="691" y="648"/>
                  </a:lnTo>
                  <a:lnTo>
                    <a:pt x="689" y="653"/>
                  </a:lnTo>
                  <a:lnTo>
                    <a:pt x="687" y="659"/>
                  </a:lnTo>
                  <a:lnTo>
                    <a:pt x="684" y="671"/>
                  </a:lnTo>
                  <a:lnTo>
                    <a:pt x="682" y="684"/>
                  </a:lnTo>
                  <a:lnTo>
                    <a:pt x="681" y="691"/>
                  </a:lnTo>
                  <a:lnTo>
                    <a:pt x="681" y="698"/>
                  </a:lnTo>
                  <a:lnTo>
                    <a:pt x="682" y="705"/>
                  </a:lnTo>
                  <a:lnTo>
                    <a:pt x="682" y="712"/>
                  </a:lnTo>
                  <a:lnTo>
                    <a:pt x="685" y="727"/>
                  </a:lnTo>
                  <a:lnTo>
                    <a:pt x="690" y="742"/>
                  </a:lnTo>
                  <a:lnTo>
                    <a:pt x="693" y="750"/>
                  </a:lnTo>
                  <a:lnTo>
                    <a:pt x="697" y="759"/>
                  </a:lnTo>
                  <a:lnTo>
                    <a:pt x="700" y="764"/>
                  </a:lnTo>
                  <a:lnTo>
                    <a:pt x="703" y="770"/>
                  </a:lnTo>
                  <a:lnTo>
                    <a:pt x="711" y="781"/>
                  </a:lnTo>
                  <a:lnTo>
                    <a:pt x="719" y="791"/>
                  </a:lnTo>
                  <a:lnTo>
                    <a:pt x="724" y="796"/>
                  </a:lnTo>
                  <a:lnTo>
                    <a:pt x="728" y="801"/>
                  </a:lnTo>
                  <a:lnTo>
                    <a:pt x="739" y="810"/>
                  </a:lnTo>
                  <a:lnTo>
                    <a:pt x="744" y="815"/>
                  </a:lnTo>
                  <a:lnTo>
                    <a:pt x="750" y="819"/>
                  </a:lnTo>
                  <a:lnTo>
                    <a:pt x="762" y="827"/>
                  </a:lnTo>
                  <a:lnTo>
                    <a:pt x="774" y="834"/>
                  </a:lnTo>
                  <a:lnTo>
                    <a:pt x="788" y="841"/>
                  </a:lnTo>
                  <a:lnTo>
                    <a:pt x="802" y="847"/>
                  </a:lnTo>
                  <a:lnTo>
                    <a:pt x="809" y="849"/>
                  </a:lnTo>
                  <a:lnTo>
                    <a:pt x="816" y="851"/>
                  </a:lnTo>
                  <a:lnTo>
                    <a:pt x="831" y="855"/>
                  </a:lnTo>
                  <a:lnTo>
                    <a:pt x="847" y="858"/>
                  </a:lnTo>
                  <a:lnTo>
                    <a:pt x="862" y="860"/>
                  </a:lnTo>
                  <a:lnTo>
                    <a:pt x="878" y="861"/>
                  </a:lnTo>
                  <a:lnTo>
                    <a:pt x="894" y="861"/>
                  </a:lnTo>
                  <a:lnTo>
                    <a:pt x="910" y="859"/>
                  </a:lnTo>
                  <a:lnTo>
                    <a:pt x="926" y="857"/>
                  </a:lnTo>
                  <a:lnTo>
                    <a:pt x="934" y="856"/>
                  </a:lnTo>
                  <a:lnTo>
                    <a:pt x="942" y="854"/>
                  </a:lnTo>
                  <a:lnTo>
                    <a:pt x="950" y="853"/>
                  </a:lnTo>
                  <a:lnTo>
                    <a:pt x="957" y="851"/>
                  </a:lnTo>
                  <a:lnTo>
                    <a:pt x="972" y="846"/>
                  </a:lnTo>
                  <a:lnTo>
                    <a:pt x="987" y="841"/>
                  </a:lnTo>
                  <a:lnTo>
                    <a:pt x="1001" y="835"/>
                  </a:lnTo>
                  <a:lnTo>
                    <a:pt x="1008" y="832"/>
                  </a:lnTo>
                  <a:lnTo>
                    <a:pt x="1015" y="828"/>
                  </a:lnTo>
                  <a:lnTo>
                    <a:pt x="1028" y="821"/>
                  </a:lnTo>
                  <a:lnTo>
                    <a:pt x="1041" y="813"/>
                  </a:lnTo>
                  <a:lnTo>
                    <a:pt x="1054" y="804"/>
                  </a:lnTo>
                  <a:lnTo>
                    <a:pt x="1066" y="795"/>
                  </a:lnTo>
                  <a:lnTo>
                    <a:pt x="1078" y="785"/>
                  </a:lnTo>
                  <a:lnTo>
                    <a:pt x="1089" y="774"/>
                  </a:lnTo>
                  <a:lnTo>
                    <a:pt x="1100" y="763"/>
                  </a:lnTo>
                  <a:lnTo>
                    <a:pt x="1110" y="752"/>
                  </a:lnTo>
                  <a:lnTo>
                    <a:pt x="1115" y="745"/>
                  </a:lnTo>
                  <a:lnTo>
                    <a:pt x="1120" y="739"/>
                  </a:lnTo>
                  <a:lnTo>
                    <a:pt x="1129" y="727"/>
                  </a:lnTo>
                  <a:lnTo>
                    <a:pt x="1138" y="713"/>
                  </a:lnTo>
                  <a:lnTo>
                    <a:pt x="1146" y="700"/>
                  </a:lnTo>
                  <a:lnTo>
                    <a:pt x="1154" y="686"/>
                  </a:lnTo>
                  <a:lnTo>
                    <a:pt x="1161" y="671"/>
                  </a:lnTo>
                  <a:lnTo>
                    <a:pt x="1167" y="656"/>
                  </a:lnTo>
                  <a:lnTo>
                    <a:pt x="1173" y="641"/>
                  </a:lnTo>
                  <a:lnTo>
                    <a:pt x="1179" y="625"/>
                  </a:lnTo>
                  <a:lnTo>
                    <a:pt x="1183" y="609"/>
                  </a:lnTo>
                  <a:lnTo>
                    <a:pt x="1187" y="593"/>
                  </a:lnTo>
                  <a:lnTo>
                    <a:pt x="1190" y="576"/>
                  </a:lnTo>
                  <a:lnTo>
                    <a:pt x="1193" y="559"/>
                  </a:lnTo>
                  <a:lnTo>
                    <a:pt x="1195" y="542"/>
                  </a:lnTo>
                  <a:lnTo>
                    <a:pt x="1196" y="525"/>
                  </a:lnTo>
                  <a:lnTo>
                    <a:pt x="1196" y="507"/>
                  </a:lnTo>
                  <a:lnTo>
                    <a:pt x="1196" y="490"/>
                  </a:lnTo>
                  <a:lnTo>
                    <a:pt x="1195" y="473"/>
                  </a:lnTo>
                  <a:lnTo>
                    <a:pt x="1193" y="455"/>
                  </a:lnTo>
                  <a:lnTo>
                    <a:pt x="1191" y="438"/>
                  </a:lnTo>
                  <a:lnTo>
                    <a:pt x="1187" y="419"/>
                  </a:lnTo>
                  <a:lnTo>
                    <a:pt x="1184" y="402"/>
                  </a:lnTo>
                  <a:lnTo>
                    <a:pt x="1179" y="384"/>
                  </a:lnTo>
                  <a:lnTo>
                    <a:pt x="1174" y="367"/>
                  </a:lnTo>
                  <a:lnTo>
                    <a:pt x="1168" y="349"/>
                  </a:lnTo>
                  <a:lnTo>
                    <a:pt x="1161" y="331"/>
                  </a:lnTo>
                  <a:lnTo>
                    <a:pt x="1154" y="314"/>
                  </a:lnTo>
                  <a:lnTo>
                    <a:pt x="1146" y="296"/>
                  </a:lnTo>
                  <a:lnTo>
                    <a:pt x="1137" y="279"/>
                  </a:lnTo>
                  <a:lnTo>
                    <a:pt x="1128" y="261"/>
                  </a:lnTo>
                  <a:lnTo>
                    <a:pt x="1117" y="244"/>
                  </a:lnTo>
                  <a:lnTo>
                    <a:pt x="1106" y="227"/>
                  </a:lnTo>
                  <a:lnTo>
                    <a:pt x="1095" y="210"/>
                  </a:lnTo>
                  <a:lnTo>
                    <a:pt x="1082" y="194"/>
                  </a:lnTo>
                  <a:lnTo>
                    <a:pt x="1069" y="178"/>
                  </a:lnTo>
                  <a:lnTo>
                    <a:pt x="1055" y="162"/>
                  </a:lnTo>
                  <a:lnTo>
                    <a:pt x="1040" y="146"/>
                  </a:lnTo>
                  <a:lnTo>
                    <a:pt x="1025" y="130"/>
                  </a:lnTo>
                  <a:lnTo>
                    <a:pt x="1009" y="115"/>
                  </a:lnTo>
                  <a:lnTo>
                    <a:pt x="992" y="101"/>
                  </a:lnTo>
                  <a:lnTo>
                    <a:pt x="974" y="86"/>
                  </a:lnTo>
                  <a:lnTo>
                    <a:pt x="955" y="73"/>
                  </a:lnTo>
                  <a:lnTo>
                    <a:pt x="936" y="59"/>
                  </a:lnTo>
                  <a:lnTo>
                    <a:pt x="916" y="46"/>
                  </a:lnTo>
                  <a:lnTo>
                    <a:pt x="895" y="34"/>
                  </a:lnTo>
                  <a:lnTo>
                    <a:pt x="873" y="22"/>
                  </a:lnTo>
                  <a:lnTo>
                    <a:pt x="862" y="16"/>
                  </a:lnTo>
                  <a:lnTo>
                    <a:pt x="851" y="11"/>
                  </a:lnTo>
                  <a:lnTo>
                    <a:pt x="828" y="0"/>
                  </a:lnTo>
                  <a:close/>
                  <a:moveTo>
                    <a:pt x="790" y="552"/>
                  </a:moveTo>
                  <a:lnTo>
                    <a:pt x="793" y="546"/>
                  </a:lnTo>
                  <a:lnTo>
                    <a:pt x="796" y="540"/>
                  </a:lnTo>
                  <a:lnTo>
                    <a:pt x="798" y="534"/>
                  </a:lnTo>
                  <a:lnTo>
                    <a:pt x="800" y="527"/>
                  </a:lnTo>
                  <a:lnTo>
                    <a:pt x="801" y="521"/>
                  </a:lnTo>
                  <a:lnTo>
                    <a:pt x="802" y="513"/>
                  </a:lnTo>
                  <a:lnTo>
                    <a:pt x="802" y="506"/>
                  </a:lnTo>
                  <a:lnTo>
                    <a:pt x="802" y="498"/>
                  </a:lnTo>
                  <a:lnTo>
                    <a:pt x="801" y="482"/>
                  </a:lnTo>
                  <a:lnTo>
                    <a:pt x="799" y="474"/>
                  </a:lnTo>
                  <a:lnTo>
                    <a:pt x="797" y="465"/>
                  </a:lnTo>
                  <a:lnTo>
                    <a:pt x="795" y="457"/>
                  </a:lnTo>
                  <a:lnTo>
                    <a:pt x="792" y="448"/>
                  </a:lnTo>
                  <a:lnTo>
                    <a:pt x="786" y="429"/>
                  </a:lnTo>
                  <a:lnTo>
                    <a:pt x="782" y="421"/>
                  </a:lnTo>
                  <a:lnTo>
                    <a:pt x="777" y="412"/>
                  </a:lnTo>
                  <a:lnTo>
                    <a:pt x="772" y="403"/>
                  </a:lnTo>
                  <a:lnTo>
                    <a:pt x="767" y="395"/>
                  </a:lnTo>
                  <a:lnTo>
                    <a:pt x="755" y="378"/>
                  </a:lnTo>
                  <a:lnTo>
                    <a:pt x="749" y="370"/>
                  </a:lnTo>
                  <a:lnTo>
                    <a:pt x="742" y="362"/>
                  </a:lnTo>
                  <a:lnTo>
                    <a:pt x="734" y="354"/>
                  </a:lnTo>
                  <a:lnTo>
                    <a:pt x="727" y="346"/>
                  </a:lnTo>
                  <a:lnTo>
                    <a:pt x="718" y="339"/>
                  </a:lnTo>
                  <a:lnTo>
                    <a:pt x="710" y="331"/>
                  </a:lnTo>
                  <a:lnTo>
                    <a:pt x="701" y="325"/>
                  </a:lnTo>
                  <a:lnTo>
                    <a:pt x="691" y="318"/>
                  </a:lnTo>
                  <a:lnTo>
                    <a:pt x="681" y="312"/>
                  </a:lnTo>
                  <a:lnTo>
                    <a:pt x="671" y="306"/>
                  </a:lnTo>
                  <a:lnTo>
                    <a:pt x="653" y="297"/>
                  </a:lnTo>
                  <a:lnTo>
                    <a:pt x="643" y="293"/>
                  </a:lnTo>
                  <a:lnTo>
                    <a:pt x="633" y="289"/>
                  </a:lnTo>
                  <a:lnTo>
                    <a:pt x="612" y="282"/>
                  </a:lnTo>
                  <a:lnTo>
                    <a:pt x="588" y="276"/>
                  </a:lnTo>
                  <a:lnTo>
                    <a:pt x="576" y="273"/>
                  </a:lnTo>
                  <a:lnTo>
                    <a:pt x="564" y="271"/>
                  </a:lnTo>
                  <a:lnTo>
                    <a:pt x="539" y="267"/>
                  </a:lnTo>
                  <a:lnTo>
                    <a:pt x="512" y="264"/>
                  </a:lnTo>
                  <a:lnTo>
                    <a:pt x="498" y="263"/>
                  </a:lnTo>
                  <a:lnTo>
                    <a:pt x="484" y="263"/>
                  </a:lnTo>
                  <a:lnTo>
                    <a:pt x="469" y="263"/>
                  </a:lnTo>
                  <a:lnTo>
                    <a:pt x="455" y="263"/>
                  </a:lnTo>
                  <a:lnTo>
                    <a:pt x="440" y="264"/>
                  </a:lnTo>
                  <a:lnTo>
                    <a:pt x="425" y="265"/>
                  </a:lnTo>
                  <a:lnTo>
                    <a:pt x="409" y="266"/>
                  </a:lnTo>
                  <a:lnTo>
                    <a:pt x="393" y="268"/>
                  </a:lnTo>
                  <a:lnTo>
                    <a:pt x="378" y="270"/>
                  </a:lnTo>
                  <a:lnTo>
                    <a:pt x="361" y="273"/>
                  </a:lnTo>
                  <a:lnTo>
                    <a:pt x="345" y="276"/>
                  </a:lnTo>
                  <a:lnTo>
                    <a:pt x="329" y="280"/>
                  </a:lnTo>
                  <a:lnTo>
                    <a:pt x="295" y="289"/>
                  </a:lnTo>
                  <a:lnTo>
                    <a:pt x="278" y="294"/>
                  </a:lnTo>
                  <a:lnTo>
                    <a:pt x="261" y="300"/>
                  </a:lnTo>
                  <a:lnTo>
                    <a:pt x="243" y="307"/>
                  </a:lnTo>
                  <a:lnTo>
                    <a:pt x="226" y="313"/>
                  </a:lnTo>
                  <a:lnTo>
                    <a:pt x="201" y="324"/>
                  </a:lnTo>
                  <a:lnTo>
                    <a:pt x="178" y="334"/>
                  </a:lnTo>
                  <a:lnTo>
                    <a:pt x="157" y="345"/>
                  </a:lnTo>
                  <a:lnTo>
                    <a:pt x="138" y="355"/>
                  </a:lnTo>
                  <a:lnTo>
                    <a:pt x="120" y="365"/>
                  </a:lnTo>
                  <a:lnTo>
                    <a:pt x="105" y="375"/>
                  </a:lnTo>
                  <a:lnTo>
                    <a:pt x="90" y="385"/>
                  </a:lnTo>
                  <a:lnTo>
                    <a:pt x="84" y="390"/>
                  </a:lnTo>
                  <a:lnTo>
                    <a:pt x="77" y="395"/>
                  </a:lnTo>
                  <a:lnTo>
                    <a:pt x="71" y="400"/>
                  </a:lnTo>
                  <a:lnTo>
                    <a:pt x="65" y="405"/>
                  </a:lnTo>
                  <a:lnTo>
                    <a:pt x="54" y="415"/>
                  </a:lnTo>
                  <a:lnTo>
                    <a:pt x="44" y="425"/>
                  </a:lnTo>
                  <a:lnTo>
                    <a:pt x="35" y="436"/>
                  </a:lnTo>
                  <a:lnTo>
                    <a:pt x="17" y="456"/>
                  </a:lnTo>
                  <a:lnTo>
                    <a:pt x="0" y="476"/>
                  </a:lnTo>
                  <a:lnTo>
                    <a:pt x="5" y="488"/>
                  </a:lnTo>
                  <a:lnTo>
                    <a:pt x="11" y="499"/>
                  </a:lnTo>
                  <a:lnTo>
                    <a:pt x="18" y="511"/>
                  </a:lnTo>
                  <a:lnTo>
                    <a:pt x="26" y="523"/>
                  </a:lnTo>
                  <a:lnTo>
                    <a:pt x="35" y="535"/>
                  </a:lnTo>
                  <a:lnTo>
                    <a:pt x="45" y="547"/>
                  </a:lnTo>
                  <a:lnTo>
                    <a:pt x="56" y="559"/>
                  </a:lnTo>
                  <a:lnTo>
                    <a:pt x="68" y="571"/>
                  </a:lnTo>
                  <a:lnTo>
                    <a:pt x="80" y="583"/>
                  </a:lnTo>
                  <a:lnTo>
                    <a:pt x="86" y="589"/>
                  </a:lnTo>
                  <a:lnTo>
                    <a:pt x="92" y="595"/>
                  </a:lnTo>
                  <a:lnTo>
                    <a:pt x="105" y="606"/>
                  </a:lnTo>
                  <a:lnTo>
                    <a:pt x="119" y="618"/>
                  </a:lnTo>
                  <a:lnTo>
                    <a:pt x="146" y="641"/>
                  </a:lnTo>
                  <a:lnTo>
                    <a:pt x="174" y="664"/>
                  </a:lnTo>
                  <a:lnTo>
                    <a:pt x="182" y="670"/>
                  </a:lnTo>
                  <a:lnTo>
                    <a:pt x="192" y="677"/>
                  </a:lnTo>
                  <a:lnTo>
                    <a:pt x="202" y="683"/>
                  </a:lnTo>
                  <a:lnTo>
                    <a:pt x="213" y="690"/>
                  </a:lnTo>
                  <a:lnTo>
                    <a:pt x="225" y="696"/>
                  </a:lnTo>
                  <a:lnTo>
                    <a:pt x="238" y="702"/>
                  </a:lnTo>
                  <a:lnTo>
                    <a:pt x="251" y="708"/>
                  </a:lnTo>
                  <a:lnTo>
                    <a:pt x="264" y="714"/>
                  </a:lnTo>
                  <a:lnTo>
                    <a:pt x="294" y="725"/>
                  </a:lnTo>
                  <a:lnTo>
                    <a:pt x="324" y="735"/>
                  </a:lnTo>
                  <a:lnTo>
                    <a:pt x="340" y="740"/>
                  </a:lnTo>
                  <a:lnTo>
                    <a:pt x="356" y="744"/>
                  </a:lnTo>
                  <a:lnTo>
                    <a:pt x="373" y="748"/>
                  </a:lnTo>
                  <a:lnTo>
                    <a:pt x="390" y="752"/>
                  </a:lnTo>
                  <a:lnTo>
                    <a:pt x="424" y="758"/>
                  </a:lnTo>
                  <a:lnTo>
                    <a:pt x="441" y="760"/>
                  </a:lnTo>
                  <a:lnTo>
                    <a:pt x="458" y="762"/>
                  </a:lnTo>
                  <a:lnTo>
                    <a:pt x="475" y="764"/>
                  </a:lnTo>
                  <a:lnTo>
                    <a:pt x="492" y="765"/>
                  </a:lnTo>
                  <a:lnTo>
                    <a:pt x="509" y="766"/>
                  </a:lnTo>
                  <a:lnTo>
                    <a:pt x="526" y="766"/>
                  </a:lnTo>
                  <a:lnTo>
                    <a:pt x="542" y="765"/>
                  </a:lnTo>
                  <a:lnTo>
                    <a:pt x="559" y="765"/>
                  </a:lnTo>
                  <a:lnTo>
                    <a:pt x="575" y="763"/>
                  </a:lnTo>
                  <a:lnTo>
                    <a:pt x="590" y="761"/>
                  </a:lnTo>
                  <a:lnTo>
                    <a:pt x="607" y="758"/>
                  </a:lnTo>
                  <a:lnTo>
                    <a:pt x="621" y="755"/>
                  </a:lnTo>
                  <a:lnTo>
                    <a:pt x="636" y="751"/>
                  </a:lnTo>
                  <a:lnTo>
                    <a:pt x="650" y="747"/>
                  </a:lnTo>
                  <a:lnTo>
                    <a:pt x="646" y="736"/>
                  </a:lnTo>
                  <a:lnTo>
                    <a:pt x="643" y="725"/>
                  </a:lnTo>
                  <a:lnTo>
                    <a:pt x="641" y="714"/>
                  </a:lnTo>
                  <a:lnTo>
                    <a:pt x="639" y="704"/>
                  </a:lnTo>
                  <a:lnTo>
                    <a:pt x="638" y="689"/>
                  </a:lnTo>
                  <a:lnTo>
                    <a:pt x="638" y="683"/>
                  </a:lnTo>
                  <a:lnTo>
                    <a:pt x="632" y="686"/>
                  </a:lnTo>
                  <a:lnTo>
                    <a:pt x="625" y="689"/>
                  </a:lnTo>
                  <a:lnTo>
                    <a:pt x="616" y="693"/>
                  </a:lnTo>
                  <a:lnTo>
                    <a:pt x="606" y="696"/>
                  </a:lnTo>
                  <a:lnTo>
                    <a:pt x="593" y="698"/>
                  </a:lnTo>
                  <a:lnTo>
                    <a:pt x="580" y="700"/>
                  </a:lnTo>
                  <a:lnTo>
                    <a:pt x="566" y="702"/>
                  </a:lnTo>
                  <a:lnTo>
                    <a:pt x="551" y="704"/>
                  </a:lnTo>
                  <a:lnTo>
                    <a:pt x="535" y="705"/>
                  </a:lnTo>
                  <a:lnTo>
                    <a:pt x="518" y="705"/>
                  </a:lnTo>
                  <a:lnTo>
                    <a:pt x="500" y="705"/>
                  </a:lnTo>
                  <a:lnTo>
                    <a:pt x="481" y="704"/>
                  </a:lnTo>
                  <a:lnTo>
                    <a:pt x="462" y="703"/>
                  </a:lnTo>
                  <a:lnTo>
                    <a:pt x="442" y="701"/>
                  </a:lnTo>
                  <a:lnTo>
                    <a:pt x="422" y="698"/>
                  </a:lnTo>
                  <a:lnTo>
                    <a:pt x="401" y="694"/>
                  </a:lnTo>
                  <a:lnTo>
                    <a:pt x="380" y="689"/>
                  </a:lnTo>
                  <a:lnTo>
                    <a:pt x="359" y="684"/>
                  </a:lnTo>
                  <a:lnTo>
                    <a:pt x="337" y="677"/>
                  </a:lnTo>
                  <a:lnTo>
                    <a:pt x="316" y="669"/>
                  </a:lnTo>
                  <a:lnTo>
                    <a:pt x="294" y="661"/>
                  </a:lnTo>
                  <a:lnTo>
                    <a:pt x="273" y="651"/>
                  </a:lnTo>
                  <a:lnTo>
                    <a:pt x="262" y="646"/>
                  </a:lnTo>
                  <a:lnTo>
                    <a:pt x="251" y="640"/>
                  </a:lnTo>
                  <a:lnTo>
                    <a:pt x="241" y="634"/>
                  </a:lnTo>
                  <a:lnTo>
                    <a:pt x="231" y="628"/>
                  </a:lnTo>
                  <a:lnTo>
                    <a:pt x="220" y="621"/>
                  </a:lnTo>
                  <a:lnTo>
                    <a:pt x="210" y="614"/>
                  </a:lnTo>
                  <a:lnTo>
                    <a:pt x="190" y="600"/>
                  </a:lnTo>
                  <a:lnTo>
                    <a:pt x="180" y="592"/>
                  </a:lnTo>
                  <a:lnTo>
                    <a:pt x="170" y="583"/>
                  </a:lnTo>
                  <a:lnTo>
                    <a:pt x="161" y="575"/>
                  </a:lnTo>
                  <a:lnTo>
                    <a:pt x="151" y="566"/>
                  </a:lnTo>
                  <a:lnTo>
                    <a:pt x="142" y="557"/>
                  </a:lnTo>
                  <a:lnTo>
                    <a:pt x="133" y="547"/>
                  </a:lnTo>
                  <a:lnTo>
                    <a:pt x="124" y="537"/>
                  </a:lnTo>
                  <a:lnTo>
                    <a:pt x="116" y="526"/>
                  </a:lnTo>
                  <a:lnTo>
                    <a:pt x="107" y="516"/>
                  </a:lnTo>
                  <a:lnTo>
                    <a:pt x="99" y="504"/>
                  </a:lnTo>
                  <a:lnTo>
                    <a:pt x="91" y="493"/>
                  </a:lnTo>
                  <a:lnTo>
                    <a:pt x="83" y="481"/>
                  </a:lnTo>
                  <a:lnTo>
                    <a:pt x="85" y="477"/>
                  </a:lnTo>
                  <a:lnTo>
                    <a:pt x="88" y="473"/>
                  </a:lnTo>
                  <a:lnTo>
                    <a:pt x="97" y="463"/>
                  </a:lnTo>
                  <a:lnTo>
                    <a:pt x="108" y="451"/>
                  </a:lnTo>
                  <a:lnTo>
                    <a:pt x="122" y="439"/>
                  </a:lnTo>
                  <a:lnTo>
                    <a:pt x="131" y="433"/>
                  </a:lnTo>
                  <a:lnTo>
                    <a:pt x="139" y="425"/>
                  </a:lnTo>
                  <a:lnTo>
                    <a:pt x="159" y="411"/>
                  </a:lnTo>
                  <a:lnTo>
                    <a:pt x="170" y="404"/>
                  </a:lnTo>
                  <a:lnTo>
                    <a:pt x="181" y="397"/>
                  </a:lnTo>
                  <a:lnTo>
                    <a:pt x="205" y="384"/>
                  </a:lnTo>
                  <a:lnTo>
                    <a:pt x="218" y="377"/>
                  </a:lnTo>
                  <a:lnTo>
                    <a:pt x="232" y="371"/>
                  </a:lnTo>
                  <a:lnTo>
                    <a:pt x="246" y="364"/>
                  </a:lnTo>
                  <a:lnTo>
                    <a:pt x="261" y="358"/>
                  </a:lnTo>
                  <a:lnTo>
                    <a:pt x="276" y="352"/>
                  </a:lnTo>
                  <a:lnTo>
                    <a:pt x="291" y="347"/>
                  </a:lnTo>
                  <a:lnTo>
                    <a:pt x="307" y="342"/>
                  </a:lnTo>
                  <a:lnTo>
                    <a:pt x="323" y="337"/>
                  </a:lnTo>
                  <a:lnTo>
                    <a:pt x="340" y="333"/>
                  </a:lnTo>
                  <a:lnTo>
                    <a:pt x="357" y="329"/>
                  </a:lnTo>
                  <a:lnTo>
                    <a:pt x="375" y="326"/>
                  </a:lnTo>
                  <a:lnTo>
                    <a:pt x="393" y="323"/>
                  </a:lnTo>
                  <a:lnTo>
                    <a:pt x="411" y="321"/>
                  </a:lnTo>
                  <a:lnTo>
                    <a:pt x="421" y="320"/>
                  </a:lnTo>
                  <a:lnTo>
                    <a:pt x="430" y="319"/>
                  </a:lnTo>
                  <a:lnTo>
                    <a:pt x="449" y="318"/>
                  </a:lnTo>
                  <a:lnTo>
                    <a:pt x="468" y="318"/>
                  </a:lnTo>
                  <a:lnTo>
                    <a:pt x="483" y="318"/>
                  </a:lnTo>
                  <a:lnTo>
                    <a:pt x="498" y="319"/>
                  </a:lnTo>
                  <a:lnTo>
                    <a:pt x="512" y="320"/>
                  </a:lnTo>
                  <a:lnTo>
                    <a:pt x="518" y="321"/>
                  </a:lnTo>
                  <a:lnTo>
                    <a:pt x="525" y="322"/>
                  </a:lnTo>
                  <a:lnTo>
                    <a:pt x="538" y="323"/>
                  </a:lnTo>
                  <a:lnTo>
                    <a:pt x="551" y="325"/>
                  </a:lnTo>
                  <a:lnTo>
                    <a:pt x="575" y="330"/>
                  </a:lnTo>
                  <a:lnTo>
                    <a:pt x="599" y="337"/>
                  </a:lnTo>
                  <a:lnTo>
                    <a:pt x="620" y="344"/>
                  </a:lnTo>
                  <a:lnTo>
                    <a:pt x="629" y="348"/>
                  </a:lnTo>
                  <a:lnTo>
                    <a:pt x="639" y="352"/>
                  </a:lnTo>
                  <a:lnTo>
                    <a:pt x="656" y="362"/>
                  </a:lnTo>
                  <a:lnTo>
                    <a:pt x="664" y="367"/>
                  </a:lnTo>
                  <a:lnTo>
                    <a:pt x="672" y="372"/>
                  </a:lnTo>
                  <a:lnTo>
                    <a:pt x="686" y="384"/>
                  </a:lnTo>
                  <a:lnTo>
                    <a:pt x="692" y="390"/>
                  </a:lnTo>
                  <a:lnTo>
                    <a:pt x="698" y="396"/>
                  </a:lnTo>
                  <a:lnTo>
                    <a:pt x="704" y="402"/>
                  </a:lnTo>
                  <a:lnTo>
                    <a:pt x="709" y="409"/>
                  </a:lnTo>
                  <a:lnTo>
                    <a:pt x="714" y="416"/>
                  </a:lnTo>
                  <a:lnTo>
                    <a:pt x="718" y="423"/>
                  </a:lnTo>
                  <a:lnTo>
                    <a:pt x="722" y="430"/>
                  </a:lnTo>
                  <a:lnTo>
                    <a:pt x="725" y="438"/>
                  </a:lnTo>
                  <a:lnTo>
                    <a:pt x="728" y="446"/>
                  </a:lnTo>
                  <a:lnTo>
                    <a:pt x="731" y="453"/>
                  </a:lnTo>
                  <a:lnTo>
                    <a:pt x="733" y="461"/>
                  </a:lnTo>
                  <a:lnTo>
                    <a:pt x="735" y="469"/>
                  </a:lnTo>
                  <a:lnTo>
                    <a:pt x="736" y="476"/>
                  </a:lnTo>
                  <a:lnTo>
                    <a:pt x="737" y="483"/>
                  </a:lnTo>
                  <a:lnTo>
                    <a:pt x="738" y="490"/>
                  </a:lnTo>
                  <a:lnTo>
                    <a:pt x="738" y="496"/>
                  </a:lnTo>
                  <a:lnTo>
                    <a:pt x="737" y="501"/>
                  </a:lnTo>
                  <a:lnTo>
                    <a:pt x="736" y="507"/>
                  </a:lnTo>
                  <a:lnTo>
                    <a:pt x="733" y="516"/>
                  </a:lnTo>
                  <a:lnTo>
                    <a:pt x="729" y="525"/>
                  </a:lnTo>
                  <a:lnTo>
                    <a:pt x="727" y="528"/>
                  </a:lnTo>
                  <a:lnTo>
                    <a:pt x="724" y="531"/>
                  </a:lnTo>
                  <a:lnTo>
                    <a:pt x="722" y="534"/>
                  </a:lnTo>
                  <a:lnTo>
                    <a:pt x="719" y="537"/>
                  </a:lnTo>
                  <a:lnTo>
                    <a:pt x="713" y="541"/>
                  </a:lnTo>
                  <a:lnTo>
                    <a:pt x="706" y="544"/>
                  </a:lnTo>
                  <a:lnTo>
                    <a:pt x="700" y="547"/>
                  </a:lnTo>
                  <a:lnTo>
                    <a:pt x="694" y="548"/>
                  </a:lnTo>
                  <a:lnTo>
                    <a:pt x="691" y="548"/>
                  </a:lnTo>
                  <a:lnTo>
                    <a:pt x="688" y="548"/>
                  </a:lnTo>
                  <a:lnTo>
                    <a:pt x="684" y="548"/>
                  </a:lnTo>
                  <a:lnTo>
                    <a:pt x="680" y="547"/>
                  </a:lnTo>
                  <a:lnTo>
                    <a:pt x="677" y="545"/>
                  </a:lnTo>
                  <a:lnTo>
                    <a:pt x="676" y="544"/>
                  </a:lnTo>
                  <a:lnTo>
                    <a:pt x="676" y="542"/>
                  </a:lnTo>
                  <a:lnTo>
                    <a:pt x="679" y="536"/>
                  </a:lnTo>
                  <a:lnTo>
                    <a:pt x="680" y="533"/>
                  </a:lnTo>
                  <a:lnTo>
                    <a:pt x="681" y="530"/>
                  </a:lnTo>
                  <a:lnTo>
                    <a:pt x="682" y="524"/>
                  </a:lnTo>
                  <a:lnTo>
                    <a:pt x="682" y="518"/>
                  </a:lnTo>
                  <a:lnTo>
                    <a:pt x="681" y="512"/>
                  </a:lnTo>
                  <a:lnTo>
                    <a:pt x="679" y="507"/>
                  </a:lnTo>
                  <a:lnTo>
                    <a:pt x="676" y="502"/>
                  </a:lnTo>
                  <a:lnTo>
                    <a:pt x="673" y="497"/>
                  </a:lnTo>
                  <a:lnTo>
                    <a:pt x="669" y="492"/>
                  </a:lnTo>
                  <a:lnTo>
                    <a:pt x="665" y="488"/>
                  </a:lnTo>
                  <a:lnTo>
                    <a:pt x="660" y="485"/>
                  </a:lnTo>
                  <a:lnTo>
                    <a:pt x="655" y="482"/>
                  </a:lnTo>
                  <a:lnTo>
                    <a:pt x="649" y="479"/>
                  </a:lnTo>
                  <a:lnTo>
                    <a:pt x="644" y="477"/>
                  </a:lnTo>
                  <a:lnTo>
                    <a:pt x="638" y="476"/>
                  </a:lnTo>
                  <a:lnTo>
                    <a:pt x="633" y="476"/>
                  </a:lnTo>
                  <a:lnTo>
                    <a:pt x="627" y="476"/>
                  </a:lnTo>
                  <a:lnTo>
                    <a:pt x="621" y="477"/>
                  </a:lnTo>
                  <a:lnTo>
                    <a:pt x="615" y="478"/>
                  </a:lnTo>
                  <a:lnTo>
                    <a:pt x="609" y="480"/>
                  </a:lnTo>
                  <a:lnTo>
                    <a:pt x="604" y="482"/>
                  </a:lnTo>
                  <a:lnTo>
                    <a:pt x="599" y="484"/>
                  </a:lnTo>
                  <a:lnTo>
                    <a:pt x="593" y="488"/>
                  </a:lnTo>
                  <a:lnTo>
                    <a:pt x="588" y="491"/>
                  </a:lnTo>
                  <a:lnTo>
                    <a:pt x="584" y="496"/>
                  </a:lnTo>
                  <a:lnTo>
                    <a:pt x="580" y="501"/>
                  </a:lnTo>
                  <a:lnTo>
                    <a:pt x="577" y="506"/>
                  </a:lnTo>
                  <a:lnTo>
                    <a:pt x="574" y="512"/>
                  </a:lnTo>
                  <a:lnTo>
                    <a:pt x="572" y="519"/>
                  </a:lnTo>
                  <a:lnTo>
                    <a:pt x="570" y="526"/>
                  </a:lnTo>
                  <a:lnTo>
                    <a:pt x="569" y="534"/>
                  </a:lnTo>
                  <a:lnTo>
                    <a:pt x="568" y="542"/>
                  </a:lnTo>
                  <a:lnTo>
                    <a:pt x="568" y="549"/>
                  </a:lnTo>
                  <a:lnTo>
                    <a:pt x="570" y="556"/>
                  </a:lnTo>
                  <a:lnTo>
                    <a:pt x="571" y="560"/>
                  </a:lnTo>
                  <a:lnTo>
                    <a:pt x="572" y="563"/>
                  </a:lnTo>
                  <a:lnTo>
                    <a:pt x="576" y="570"/>
                  </a:lnTo>
                  <a:lnTo>
                    <a:pt x="581" y="577"/>
                  </a:lnTo>
                  <a:lnTo>
                    <a:pt x="586" y="584"/>
                  </a:lnTo>
                  <a:lnTo>
                    <a:pt x="592" y="590"/>
                  </a:lnTo>
                  <a:lnTo>
                    <a:pt x="600" y="596"/>
                  </a:lnTo>
                  <a:lnTo>
                    <a:pt x="607" y="602"/>
                  </a:lnTo>
                  <a:lnTo>
                    <a:pt x="614" y="607"/>
                  </a:lnTo>
                  <a:lnTo>
                    <a:pt x="621" y="612"/>
                  </a:lnTo>
                  <a:lnTo>
                    <a:pt x="629" y="616"/>
                  </a:lnTo>
                  <a:lnTo>
                    <a:pt x="636" y="619"/>
                  </a:lnTo>
                  <a:lnTo>
                    <a:pt x="643" y="621"/>
                  </a:lnTo>
                  <a:lnTo>
                    <a:pt x="650" y="623"/>
                  </a:lnTo>
                  <a:lnTo>
                    <a:pt x="657" y="623"/>
                  </a:lnTo>
                  <a:lnTo>
                    <a:pt x="662" y="614"/>
                  </a:lnTo>
                  <a:lnTo>
                    <a:pt x="668" y="605"/>
                  </a:lnTo>
                  <a:lnTo>
                    <a:pt x="675" y="597"/>
                  </a:lnTo>
                  <a:lnTo>
                    <a:pt x="683" y="590"/>
                  </a:lnTo>
                  <a:lnTo>
                    <a:pt x="692" y="583"/>
                  </a:lnTo>
                  <a:lnTo>
                    <a:pt x="701" y="577"/>
                  </a:lnTo>
                  <a:lnTo>
                    <a:pt x="711" y="572"/>
                  </a:lnTo>
                  <a:lnTo>
                    <a:pt x="721" y="567"/>
                  </a:lnTo>
                  <a:lnTo>
                    <a:pt x="731" y="563"/>
                  </a:lnTo>
                  <a:lnTo>
                    <a:pt x="740" y="560"/>
                  </a:lnTo>
                  <a:lnTo>
                    <a:pt x="750" y="557"/>
                  </a:lnTo>
                  <a:lnTo>
                    <a:pt x="759" y="555"/>
                  </a:lnTo>
                  <a:lnTo>
                    <a:pt x="768" y="553"/>
                  </a:lnTo>
                  <a:lnTo>
                    <a:pt x="776" y="552"/>
                  </a:lnTo>
                  <a:lnTo>
                    <a:pt x="784" y="552"/>
                  </a:lnTo>
                  <a:lnTo>
                    <a:pt x="790" y="552"/>
                  </a:lnTo>
                  <a:close/>
                </a:path>
              </a:pathLst>
            </a:custGeom>
            <a:gradFill rotWithShape="0">
              <a:gsLst>
                <a:gs pos="0">
                  <a:srgbClr val="22453A"/>
                </a:gs>
                <a:gs pos="100000">
                  <a:srgbClr val="01392D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Freeform 4"/>
            <p:cNvSpPr>
              <a:spLocks noEditPoints="1"/>
            </p:cNvSpPr>
            <p:nvPr/>
          </p:nvSpPr>
          <p:spPr bwMode="auto">
            <a:xfrm rot="21634122">
              <a:off x="1889" y="205"/>
              <a:ext cx="4060" cy="3053"/>
            </a:xfrm>
            <a:custGeom>
              <a:avLst/>
              <a:gdLst/>
              <a:ahLst/>
              <a:cxnLst>
                <a:cxn ang="0">
                  <a:pos x="711" y="747"/>
                </a:cxn>
                <a:cxn ang="0">
                  <a:pos x="759" y="755"/>
                </a:cxn>
                <a:cxn ang="0">
                  <a:pos x="817" y="744"/>
                </a:cxn>
                <a:cxn ang="0">
                  <a:pos x="864" y="718"/>
                </a:cxn>
                <a:cxn ang="0">
                  <a:pos x="916" y="672"/>
                </a:cxn>
                <a:cxn ang="0">
                  <a:pos x="947" y="622"/>
                </a:cxn>
                <a:cxn ang="0">
                  <a:pos x="973" y="528"/>
                </a:cxn>
                <a:cxn ang="0">
                  <a:pos x="974" y="431"/>
                </a:cxn>
                <a:cxn ang="0">
                  <a:pos x="955" y="347"/>
                </a:cxn>
                <a:cxn ang="0">
                  <a:pos x="913" y="271"/>
                </a:cxn>
                <a:cxn ang="0">
                  <a:pos x="916" y="343"/>
                </a:cxn>
                <a:cxn ang="0">
                  <a:pos x="893" y="454"/>
                </a:cxn>
                <a:cxn ang="0">
                  <a:pos x="861" y="525"/>
                </a:cxn>
                <a:cxn ang="0">
                  <a:pos x="815" y="583"/>
                </a:cxn>
                <a:cxn ang="0">
                  <a:pos x="778" y="622"/>
                </a:cxn>
                <a:cxn ang="0">
                  <a:pos x="774" y="673"/>
                </a:cxn>
                <a:cxn ang="0">
                  <a:pos x="748" y="706"/>
                </a:cxn>
                <a:cxn ang="0">
                  <a:pos x="706" y="728"/>
                </a:cxn>
                <a:cxn ang="0">
                  <a:pos x="668" y="0"/>
                </a:cxn>
                <a:cxn ang="0">
                  <a:pos x="711" y="47"/>
                </a:cxn>
                <a:cxn ang="0">
                  <a:pos x="764" y="147"/>
                </a:cxn>
                <a:cxn ang="0">
                  <a:pos x="791" y="258"/>
                </a:cxn>
                <a:cxn ang="0">
                  <a:pos x="791" y="339"/>
                </a:cxn>
                <a:cxn ang="0">
                  <a:pos x="772" y="412"/>
                </a:cxn>
                <a:cxn ang="0">
                  <a:pos x="741" y="475"/>
                </a:cxn>
                <a:cxn ang="0">
                  <a:pos x="703" y="492"/>
                </a:cxn>
                <a:cxn ang="0">
                  <a:pos x="691" y="415"/>
                </a:cxn>
                <a:cxn ang="0">
                  <a:pos x="651" y="344"/>
                </a:cxn>
                <a:cxn ang="0">
                  <a:pos x="618" y="268"/>
                </a:cxn>
                <a:cxn ang="0">
                  <a:pos x="659" y="218"/>
                </a:cxn>
                <a:cxn ang="0">
                  <a:pos x="682" y="157"/>
                </a:cxn>
                <a:cxn ang="0">
                  <a:pos x="686" y="98"/>
                </a:cxn>
                <a:cxn ang="0">
                  <a:pos x="673" y="24"/>
                </a:cxn>
                <a:cxn ang="0">
                  <a:pos x="574" y="459"/>
                </a:cxn>
                <a:cxn ang="0">
                  <a:pos x="554" y="420"/>
                </a:cxn>
                <a:cxn ang="0">
                  <a:pos x="521" y="384"/>
                </a:cxn>
                <a:cxn ang="0">
                  <a:pos x="454" y="350"/>
                </a:cxn>
                <a:cxn ang="0">
                  <a:pos x="351" y="329"/>
                </a:cxn>
                <a:cxn ang="0">
                  <a:pos x="262" y="336"/>
                </a:cxn>
                <a:cxn ang="0">
                  <a:pos x="131" y="372"/>
                </a:cxn>
                <a:cxn ang="0">
                  <a:pos x="36" y="425"/>
                </a:cxn>
                <a:cxn ang="0">
                  <a:pos x="11" y="478"/>
                </a:cxn>
                <a:cxn ang="0">
                  <a:pos x="59" y="531"/>
                </a:cxn>
                <a:cxn ang="0">
                  <a:pos x="150" y="592"/>
                </a:cxn>
                <a:cxn ang="0">
                  <a:pos x="258" y="634"/>
                </a:cxn>
                <a:cxn ang="0">
                  <a:pos x="373" y="653"/>
                </a:cxn>
                <a:cxn ang="0">
                  <a:pos x="473" y="644"/>
                </a:cxn>
                <a:cxn ang="0">
                  <a:pos x="497" y="629"/>
                </a:cxn>
                <a:cxn ang="0">
                  <a:pos x="450" y="606"/>
                </a:cxn>
                <a:cxn ang="0">
                  <a:pos x="415" y="562"/>
                </a:cxn>
                <a:cxn ang="0">
                  <a:pos x="406" y="511"/>
                </a:cxn>
                <a:cxn ang="0">
                  <a:pos x="423" y="464"/>
                </a:cxn>
                <a:cxn ang="0">
                  <a:pos x="449" y="439"/>
                </a:cxn>
                <a:cxn ang="0">
                  <a:pos x="497" y="429"/>
                </a:cxn>
                <a:cxn ang="0">
                  <a:pos x="542" y="443"/>
                </a:cxn>
                <a:cxn ang="0">
                  <a:pos x="568" y="467"/>
                </a:cxn>
              </a:cxnLst>
              <a:rect l="0" t="0" r="r" b="b"/>
              <a:pathLst>
                <a:path w="976" h="755">
                  <a:moveTo>
                    <a:pt x="673" y="728"/>
                  </a:moveTo>
                  <a:lnTo>
                    <a:pt x="680" y="733"/>
                  </a:lnTo>
                  <a:lnTo>
                    <a:pt x="688" y="737"/>
                  </a:lnTo>
                  <a:lnTo>
                    <a:pt x="696" y="741"/>
                  </a:lnTo>
                  <a:lnTo>
                    <a:pt x="703" y="744"/>
                  </a:lnTo>
                  <a:lnTo>
                    <a:pt x="711" y="747"/>
                  </a:lnTo>
                  <a:lnTo>
                    <a:pt x="719" y="750"/>
                  </a:lnTo>
                  <a:lnTo>
                    <a:pt x="727" y="752"/>
                  </a:lnTo>
                  <a:lnTo>
                    <a:pt x="735" y="753"/>
                  </a:lnTo>
                  <a:lnTo>
                    <a:pt x="743" y="754"/>
                  </a:lnTo>
                  <a:lnTo>
                    <a:pt x="751" y="755"/>
                  </a:lnTo>
                  <a:lnTo>
                    <a:pt x="759" y="755"/>
                  </a:lnTo>
                  <a:lnTo>
                    <a:pt x="768" y="755"/>
                  </a:lnTo>
                  <a:lnTo>
                    <a:pt x="776" y="754"/>
                  </a:lnTo>
                  <a:lnTo>
                    <a:pt x="784" y="753"/>
                  </a:lnTo>
                  <a:lnTo>
                    <a:pt x="800" y="749"/>
                  </a:lnTo>
                  <a:lnTo>
                    <a:pt x="809" y="747"/>
                  </a:lnTo>
                  <a:lnTo>
                    <a:pt x="817" y="744"/>
                  </a:lnTo>
                  <a:lnTo>
                    <a:pt x="825" y="741"/>
                  </a:lnTo>
                  <a:lnTo>
                    <a:pt x="829" y="739"/>
                  </a:lnTo>
                  <a:lnTo>
                    <a:pt x="833" y="737"/>
                  </a:lnTo>
                  <a:lnTo>
                    <a:pt x="849" y="728"/>
                  </a:lnTo>
                  <a:lnTo>
                    <a:pt x="857" y="724"/>
                  </a:lnTo>
                  <a:lnTo>
                    <a:pt x="864" y="718"/>
                  </a:lnTo>
                  <a:lnTo>
                    <a:pt x="872" y="713"/>
                  </a:lnTo>
                  <a:lnTo>
                    <a:pt x="880" y="707"/>
                  </a:lnTo>
                  <a:lnTo>
                    <a:pt x="887" y="701"/>
                  </a:lnTo>
                  <a:lnTo>
                    <a:pt x="895" y="694"/>
                  </a:lnTo>
                  <a:lnTo>
                    <a:pt x="909" y="679"/>
                  </a:lnTo>
                  <a:lnTo>
                    <a:pt x="916" y="672"/>
                  </a:lnTo>
                  <a:lnTo>
                    <a:pt x="923" y="664"/>
                  </a:lnTo>
                  <a:lnTo>
                    <a:pt x="928" y="657"/>
                  </a:lnTo>
                  <a:lnTo>
                    <a:pt x="933" y="649"/>
                  </a:lnTo>
                  <a:lnTo>
                    <a:pt x="938" y="640"/>
                  </a:lnTo>
                  <a:lnTo>
                    <a:pt x="943" y="631"/>
                  </a:lnTo>
                  <a:lnTo>
                    <a:pt x="947" y="622"/>
                  </a:lnTo>
                  <a:lnTo>
                    <a:pt x="952" y="611"/>
                  </a:lnTo>
                  <a:lnTo>
                    <a:pt x="959" y="590"/>
                  </a:lnTo>
                  <a:lnTo>
                    <a:pt x="966" y="566"/>
                  </a:lnTo>
                  <a:lnTo>
                    <a:pt x="968" y="553"/>
                  </a:lnTo>
                  <a:lnTo>
                    <a:pt x="971" y="541"/>
                  </a:lnTo>
                  <a:lnTo>
                    <a:pt x="973" y="528"/>
                  </a:lnTo>
                  <a:lnTo>
                    <a:pt x="974" y="514"/>
                  </a:lnTo>
                  <a:lnTo>
                    <a:pt x="975" y="501"/>
                  </a:lnTo>
                  <a:lnTo>
                    <a:pt x="976" y="487"/>
                  </a:lnTo>
                  <a:lnTo>
                    <a:pt x="976" y="459"/>
                  </a:lnTo>
                  <a:lnTo>
                    <a:pt x="975" y="445"/>
                  </a:lnTo>
                  <a:lnTo>
                    <a:pt x="974" y="431"/>
                  </a:lnTo>
                  <a:lnTo>
                    <a:pt x="972" y="417"/>
                  </a:lnTo>
                  <a:lnTo>
                    <a:pt x="970" y="402"/>
                  </a:lnTo>
                  <a:lnTo>
                    <a:pt x="967" y="388"/>
                  </a:lnTo>
                  <a:lnTo>
                    <a:pt x="964" y="374"/>
                  </a:lnTo>
                  <a:lnTo>
                    <a:pt x="960" y="360"/>
                  </a:lnTo>
                  <a:lnTo>
                    <a:pt x="955" y="347"/>
                  </a:lnTo>
                  <a:lnTo>
                    <a:pt x="950" y="333"/>
                  </a:lnTo>
                  <a:lnTo>
                    <a:pt x="944" y="320"/>
                  </a:lnTo>
                  <a:lnTo>
                    <a:pt x="937" y="307"/>
                  </a:lnTo>
                  <a:lnTo>
                    <a:pt x="930" y="295"/>
                  </a:lnTo>
                  <a:lnTo>
                    <a:pt x="922" y="282"/>
                  </a:lnTo>
                  <a:lnTo>
                    <a:pt x="913" y="271"/>
                  </a:lnTo>
                  <a:lnTo>
                    <a:pt x="915" y="289"/>
                  </a:lnTo>
                  <a:lnTo>
                    <a:pt x="916" y="299"/>
                  </a:lnTo>
                  <a:lnTo>
                    <a:pt x="917" y="309"/>
                  </a:lnTo>
                  <a:lnTo>
                    <a:pt x="917" y="320"/>
                  </a:lnTo>
                  <a:lnTo>
                    <a:pt x="916" y="331"/>
                  </a:lnTo>
                  <a:lnTo>
                    <a:pt x="916" y="343"/>
                  </a:lnTo>
                  <a:lnTo>
                    <a:pt x="915" y="354"/>
                  </a:lnTo>
                  <a:lnTo>
                    <a:pt x="913" y="366"/>
                  </a:lnTo>
                  <a:lnTo>
                    <a:pt x="911" y="379"/>
                  </a:lnTo>
                  <a:lnTo>
                    <a:pt x="907" y="403"/>
                  </a:lnTo>
                  <a:lnTo>
                    <a:pt x="901" y="429"/>
                  </a:lnTo>
                  <a:lnTo>
                    <a:pt x="893" y="454"/>
                  </a:lnTo>
                  <a:lnTo>
                    <a:pt x="889" y="466"/>
                  </a:lnTo>
                  <a:lnTo>
                    <a:pt x="884" y="478"/>
                  </a:lnTo>
                  <a:lnTo>
                    <a:pt x="879" y="490"/>
                  </a:lnTo>
                  <a:lnTo>
                    <a:pt x="873" y="502"/>
                  </a:lnTo>
                  <a:lnTo>
                    <a:pt x="867" y="514"/>
                  </a:lnTo>
                  <a:lnTo>
                    <a:pt x="861" y="525"/>
                  </a:lnTo>
                  <a:lnTo>
                    <a:pt x="854" y="536"/>
                  </a:lnTo>
                  <a:lnTo>
                    <a:pt x="847" y="546"/>
                  </a:lnTo>
                  <a:lnTo>
                    <a:pt x="840" y="556"/>
                  </a:lnTo>
                  <a:lnTo>
                    <a:pt x="832" y="566"/>
                  </a:lnTo>
                  <a:lnTo>
                    <a:pt x="823" y="575"/>
                  </a:lnTo>
                  <a:lnTo>
                    <a:pt x="815" y="583"/>
                  </a:lnTo>
                  <a:lnTo>
                    <a:pt x="805" y="591"/>
                  </a:lnTo>
                  <a:lnTo>
                    <a:pt x="796" y="599"/>
                  </a:lnTo>
                  <a:lnTo>
                    <a:pt x="786" y="605"/>
                  </a:lnTo>
                  <a:lnTo>
                    <a:pt x="775" y="611"/>
                  </a:lnTo>
                  <a:lnTo>
                    <a:pt x="777" y="617"/>
                  </a:lnTo>
                  <a:lnTo>
                    <a:pt x="778" y="622"/>
                  </a:lnTo>
                  <a:lnTo>
                    <a:pt x="779" y="628"/>
                  </a:lnTo>
                  <a:lnTo>
                    <a:pt x="779" y="633"/>
                  </a:lnTo>
                  <a:lnTo>
                    <a:pt x="779" y="644"/>
                  </a:lnTo>
                  <a:lnTo>
                    <a:pt x="778" y="655"/>
                  </a:lnTo>
                  <a:lnTo>
                    <a:pt x="776" y="665"/>
                  </a:lnTo>
                  <a:lnTo>
                    <a:pt x="774" y="673"/>
                  </a:lnTo>
                  <a:lnTo>
                    <a:pt x="770" y="681"/>
                  </a:lnTo>
                  <a:lnTo>
                    <a:pt x="766" y="687"/>
                  </a:lnTo>
                  <a:lnTo>
                    <a:pt x="760" y="694"/>
                  </a:lnTo>
                  <a:lnTo>
                    <a:pt x="756" y="698"/>
                  </a:lnTo>
                  <a:lnTo>
                    <a:pt x="752" y="702"/>
                  </a:lnTo>
                  <a:lnTo>
                    <a:pt x="748" y="706"/>
                  </a:lnTo>
                  <a:lnTo>
                    <a:pt x="743" y="710"/>
                  </a:lnTo>
                  <a:lnTo>
                    <a:pt x="732" y="717"/>
                  </a:lnTo>
                  <a:lnTo>
                    <a:pt x="726" y="721"/>
                  </a:lnTo>
                  <a:lnTo>
                    <a:pt x="720" y="724"/>
                  </a:lnTo>
                  <a:lnTo>
                    <a:pt x="713" y="726"/>
                  </a:lnTo>
                  <a:lnTo>
                    <a:pt x="706" y="728"/>
                  </a:lnTo>
                  <a:lnTo>
                    <a:pt x="698" y="729"/>
                  </a:lnTo>
                  <a:lnTo>
                    <a:pt x="690" y="729"/>
                  </a:lnTo>
                  <a:lnTo>
                    <a:pt x="686" y="729"/>
                  </a:lnTo>
                  <a:lnTo>
                    <a:pt x="682" y="729"/>
                  </a:lnTo>
                  <a:lnTo>
                    <a:pt x="673" y="728"/>
                  </a:lnTo>
                  <a:close/>
                  <a:moveTo>
                    <a:pt x="668" y="0"/>
                  </a:moveTo>
                  <a:lnTo>
                    <a:pt x="674" y="5"/>
                  </a:lnTo>
                  <a:lnTo>
                    <a:pt x="681" y="11"/>
                  </a:lnTo>
                  <a:lnTo>
                    <a:pt x="688" y="18"/>
                  </a:lnTo>
                  <a:lnTo>
                    <a:pt x="695" y="27"/>
                  </a:lnTo>
                  <a:lnTo>
                    <a:pt x="703" y="36"/>
                  </a:lnTo>
                  <a:lnTo>
                    <a:pt x="711" y="47"/>
                  </a:lnTo>
                  <a:lnTo>
                    <a:pt x="719" y="59"/>
                  </a:lnTo>
                  <a:lnTo>
                    <a:pt x="727" y="71"/>
                  </a:lnTo>
                  <a:lnTo>
                    <a:pt x="743" y="99"/>
                  </a:lnTo>
                  <a:lnTo>
                    <a:pt x="750" y="114"/>
                  </a:lnTo>
                  <a:lnTo>
                    <a:pt x="757" y="130"/>
                  </a:lnTo>
                  <a:lnTo>
                    <a:pt x="764" y="147"/>
                  </a:lnTo>
                  <a:lnTo>
                    <a:pt x="770" y="164"/>
                  </a:lnTo>
                  <a:lnTo>
                    <a:pt x="776" y="182"/>
                  </a:lnTo>
                  <a:lnTo>
                    <a:pt x="781" y="200"/>
                  </a:lnTo>
                  <a:lnTo>
                    <a:pt x="785" y="219"/>
                  </a:lnTo>
                  <a:lnTo>
                    <a:pt x="789" y="238"/>
                  </a:lnTo>
                  <a:lnTo>
                    <a:pt x="791" y="258"/>
                  </a:lnTo>
                  <a:lnTo>
                    <a:pt x="792" y="268"/>
                  </a:lnTo>
                  <a:lnTo>
                    <a:pt x="793" y="278"/>
                  </a:lnTo>
                  <a:lnTo>
                    <a:pt x="793" y="298"/>
                  </a:lnTo>
                  <a:lnTo>
                    <a:pt x="793" y="318"/>
                  </a:lnTo>
                  <a:lnTo>
                    <a:pt x="792" y="329"/>
                  </a:lnTo>
                  <a:lnTo>
                    <a:pt x="791" y="339"/>
                  </a:lnTo>
                  <a:lnTo>
                    <a:pt x="787" y="360"/>
                  </a:lnTo>
                  <a:lnTo>
                    <a:pt x="785" y="370"/>
                  </a:lnTo>
                  <a:lnTo>
                    <a:pt x="782" y="381"/>
                  </a:lnTo>
                  <a:lnTo>
                    <a:pt x="779" y="391"/>
                  </a:lnTo>
                  <a:lnTo>
                    <a:pt x="776" y="402"/>
                  </a:lnTo>
                  <a:lnTo>
                    <a:pt x="772" y="412"/>
                  </a:lnTo>
                  <a:lnTo>
                    <a:pt x="768" y="424"/>
                  </a:lnTo>
                  <a:lnTo>
                    <a:pt x="764" y="434"/>
                  </a:lnTo>
                  <a:lnTo>
                    <a:pt x="759" y="444"/>
                  </a:lnTo>
                  <a:lnTo>
                    <a:pt x="753" y="455"/>
                  </a:lnTo>
                  <a:lnTo>
                    <a:pt x="747" y="465"/>
                  </a:lnTo>
                  <a:lnTo>
                    <a:pt x="741" y="475"/>
                  </a:lnTo>
                  <a:lnTo>
                    <a:pt x="734" y="486"/>
                  </a:lnTo>
                  <a:lnTo>
                    <a:pt x="727" y="496"/>
                  </a:lnTo>
                  <a:lnTo>
                    <a:pt x="719" y="506"/>
                  </a:lnTo>
                  <a:lnTo>
                    <a:pt x="702" y="526"/>
                  </a:lnTo>
                  <a:lnTo>
                    <a:pt x="703" y="508"/>
                  </a:lnTo>
                  <a:lnTo>
                    <a:pt x="703" y="492"/>
                  </a:lnTo>
                  <a:lnTo>
                    <a:pt x="702" y="475"/>
                  </a:lnTo>
                  <a:lnTo>
                    <a:pt x="701" y="460"/>
                  </a:lnTo>
                  <a:lnTo>
                    <a:pt x="700" y="452"/>
                  </a:lnTo>
                  <a:lnTo>
                    <a:pt x="699" y="444"/>
                  </a:lnTo>
                  <a:lnTo>
                    <a:pt x="695" y="430"/>
                  </a:lnTo>
                  <a:lnTo>
                    <a:pt x="691" y="415"/>
                  </a:lnTo>
                  <a:lnTo>
                    <a:pt x="686" y="400"/>
                  </a:lnTo>
                  <a:lnTo>
                    <a:pt x="679" y="386"/>
                  </a:lnTo>
                  <a:lnTo>
                    <a:pt x="671" y="372"/>
                  </a:lnTo>
                  <a:lnTo>
                    <a:pt x="667" y="365"/>
                  </a:lnTo>
                  <a:lnTo>
                    <a:pt x="662" y="358"/>
                  </a:lnTo>
                  <a:lnTo>
                    <a:pt x="651" y="344"/>
                  </a:lnTo>
                  <a:lnTo>
                    <a:pt x="640" y="330"/>
                  </a:lnTo>
                  <a:lnTo>
                    <a:pt x="626" y="316"/>
                  </a:lnTo>
                  <a:lnTo>
                    <a:pt x="611" y="302"/>
                  </a:lnTo>
                  <a:lnTo>
                    <a:pt x="595" y="287"/>
                  </a:lnTo>
                  <a:lnTo>
                    <a:pt x="607" y="278"/>
                  </a:lnTo>
                  <a:lnTo>
                    <a:pt x="618" y="268"/>
                  </a:lnTo>
                  <a:lnTo>
                    <a:pt x="628" y="258"/>
                  </a:lnTo>
                  <a:lnTo>
                    <a:pt x="633" y="253"/>
                  </a:lnTo>
                  <a:lnTo>
                    <a:pt x="637" y="248"/>
                  </a:lnTo>
                  <a:lnTo>
                    <a:pt x="645" y="238"/>
                  </a:lnTo>
                  <a:lnTo>
                    <a:pt x="653" y="228"/>
                  </a:lnTo>
                  <a:lnTo>
                    <a:pt x="659" y="218"/>
                  </a:lnTo>
                  <a:lnTo>
                    <a:pt x="665" y="208"/>
                  </a:lnTo>
                  <a:lnTo>
                    <a:pt x="670" y="198"/>
                  </a:lnTo>
                  <a:lnTo>
                    <a:pt x="674" y="187"/>
                  </a:lnTo>
                  <a:lnTo>
                    <a:pt x="677" y="177"/>
                  </a:lnTo>
                  <a:lnTo>
                    <a:pt x="680" y="167"/>
                  </a:lnTo>
                  <a:lnTo>
                    <a:pt x="682" y="157"/>
                  </a:lnTo>
                  <a:lnTo>
                    <a:pt x="684" y="147"/>
                  </a:lnTo>
                  <a:lnTo>
                    <a:pt x="685" y="137"/>
                  </a:lnTo>
                  <a:lnTo>
                    <a:pt x="686" y="127"/>
                  </a:lnTo>
                  <a:lnTo>
                    <a:pt x="686" y="117"/>
                  </a:lnTo>
                  <a:lnTo>
                    <a:pt x="686" y="107"/>
                  </a:lnTo>
                  <a:lnTo>
                    <a:pt x="686" y="98"/>
                  </a:lnTo>
                  <a:lnTo>
                    <a:pt x="685" y="88"/>
                  </a:lnTo>
                  <a:lnTo>
                    <a:pt x="684" y="79"/>
                  </a:lnTo>
                  <a:lnTo>
                    <a:pt x="683" y="71"/>
                  </a:lnTo>
                  <a:lnTo>
                    <a:pt x="680" y="54"/>
                  </a:lnTo>
                  <a:lnTo>
                    <a:pt x="677" y="38"/>
                  </a:lnTo>
                  <a:lnTo>
                    <a:pt x="673" y="24"/>
                  </a:lnTo>
                  <a:lnTo>
                    <a:pt x="671" y="11"/>
                  </a:lnTo>
                  <a:lnTo>
                    <a:pt x="668" y="0"/>
                  </a:lnTo>
                  <a:close/>
                  <a:moveTo>
                    <a:pt x="578" y="488"/>
                  </a:moveTo>
                  <a:lnTo>
                    <a:pt x="578" y="481"/>
                  </a:lnTo>
                  <a:lnTo>
                    <a:pt x="577" y="473"/>
                  </a:lnTo>
                  <a:lnTo>
                    <a:pt x="574" y="459"/>
                  </a:lnTo>
                  <a:lnTo>
                    <a:pt x="571" y="452"/>
                  </a:lnTo>
                  <a:lnTo>
                    <a:pt x="569" y="445"/>
                  </a:lnTo>
                  <a:lnTo>
                    <a:pt x="566" y="439"/>
                  </a:lnTo>
                  <a:lnTo>
                    <a:pt x="562" y="432"/>
                  </a:lnTo>
                  <a:lnTo>
                    <a:pt x="559" y="426"/>
                  </a:lnTo>
                  <a:lnTo>
                    <a:pt x="554" y="420"/>
                  </a:lnTo>
                  <a:lnTo>
                    <a:pt x="550" y="412"/>
                  </a:lnTo>
                  <a:lnTo>
                    <a:pt x="545" y="407"/>
                  </a:lnTo>
                  <a:lnTo>
                    <a:pt x="539" y="401"/>
                  </a:lnTo>
                  <a:lnTo>
                    <a:pt x="533" y="395"/>
                  </a:lnTo>
                  <a:lnTo>
                    <a:pt x="527" y="390"/>
                  </a:lnTo>
                  <a:lnTo>
                    <a:pt x="521" y="384"/>
                  </a:lnTo>
                  <a:lnTo>
                    <a:pt x="514" y="379"/>
                  </a:lnTo>
                  <a:lnTo>
                    <a:pt x="507" y="374"/>
                  </a:lnTo>
                  <a:lnTo>
                    <a:pt x="491" y="365"/>
                  </a:lnTo>
                  <a:lnTo>
                    <a:pt x="483" y="361"/>
                  </a:lnTo>
                  <a:lnTo>
                    <a:pt x="474" y="357"/>
                  </a:lnTo>
                  <a:lnTo>
                    <a:pt x="454" y="350"/>
                  </a:lnTo>
                  <a:lnTo>
                    <a:pt x="435" y="343"/>
                  </a:lnTo>
                  <a:lnTo>
                    <a:pt x="414" y="338"/>
                  </a:lnTo>
                  <a:lnTo>
                    <a:pt x="403" y="335"/>
                  </a:lnTo>
                  <a:lnTo>
                    <a:pt x="391" y="333"/>
                  </a:lnTo>
                  <a:lnTo>
                    <a:pt x="368" y="330"/>
                  </a:lnTo>
                  <a:lnTo>
                    <a:pt x="351" y="329"/>
                  </a:lnTo>
                  <a:lnTo>
                    <a:pt x="332" y="329"/>
                  </a:lnTo>
                  <a:lnTo>
                    <a:pt x="321" y="329"/>
                  </a:lnTo>
                  <a:lnTo>
                    <a:pt x="310" y="330"/>
                  </a:lnTo>
                  <a:lnTo>
                    <a:pt x="299" y="331"/>
                  </a:lnTo>
                  <a:lnTo>
                    <a:pt x="287" y="332"/>
                  </a:lnTo>
                  <a:lnTo>
                    <a:pt x="262" y="336"/>
                  </a:lnTo>
                  <a:lnTo>
                    <a:pt x="237" y="341"/>
                  </a:lnTo>
                  <a:lnTo>
                    <a:pt x="210" y="347"/>
                  </a:lnTo>
                  <a:lnTo>
                    <a:pt x="184" y="354"/>
                  </a:lnTo>
                  <a:lnTo>
                    <a:pt x="157" y="363"/>
                  </a:lnTo>
                  <a:lnTo>
                    <a:pt x="144" y="367"/>
                  </a:lnTo>
                  <a:lnTo>
                    <a:pt x="131" y="372"/>
                  </a:lnTo>
                  <a:lnTo>
                    <a:pt x="105" y="384"/>
                  </a:lnTo>
                  <a:lnTo>
                    <a:pt x="81" y="396"/>
                  </a:lnTo>
                  <a:lnTo>
                    <a:pt x="69" y="403"/>
                  </a:lnTo>
                  <a:lnTo>
                    <a:pt x="57" y="409"/>
                  </a:lnTo>
                  <a:lnTo>
                    <a:pt x="47" y="418"/>
                  </a:lnTo>
                  <a:lnTo>
                    <a:pt x="36" y="425"/>
                  </a:lnTo>
                  <a:lnTo>
                    <a:pt x="26" y="433"/>
                  </a:lnTo>
                  <a:lnTo>
                    <a:pt x="17" y="442"/>
                  </a:lnTo>
                  <a:lnTo>
                    <a:pt x="8" y="450"/>
                  </a:lnTo>
                  <a:lnTo>
                    <a:pt x="0" y="459"/>
                  </a:lnTo>
                  <a:lnTo>
                    <a:pt x="7" y="472"/>
                  </a:lnTo>
                  <a:lnTo>
                    <a:pt x="11" y="478"/>
                  </a:lnTo>
                  <a:lnTo>
                    <a:pt x="15" y="484"/>
                  </a:lnTo>
                  <a:lnTo>
                    <a:pt x="25" y="497"/>
                  </a:lnTo>
                  <a:lnTo>
                    <a:pt x="35" y="508"/>
                  </a:lnTo>
                  <a:lnTo>
                    <a:pt x="47" y="520"/>
                  </a:lnTo>
                  <a:lnTo>
                    <a:pt x="53" y="526"/>
                  </a:lnTo>
                  <a:lnTo>
                    <a:pt x="59" y="531"/>
                  </a:lnTo>
                  <a:lnTo>
                    <a:pt x="73" y="543"/>
                  </a:lnTo>
                  <a:lnTo>
                    <a:pt x="87" y="553"/>
                  </a:lnTo>
                  <a:lnTo>
                    <a:pt x="101" y="563"/>
                  </a:lnTo>
                  <a:lnTo>
                    <a:pt x="117" y="573"/>
                  </a:lnTo>
                  <a:lnTo>
                    <a:pt x="133" y="583"/>
                  </a:lnTo>
                  <a:lnTo>
                    <a:pt x="150" y="592"/>
                  </a:lnTo>
                  <a:lnTo>
                    <a:pt x="167" y="600"/>
                  </a:lnTo>
                  <a:lnTo>
                    <a:pt x="184" y="608"/>
                  </a:lnTo>
                  <a:lnTo>
                    <a:pt x="202" y="616"/>
                  </a:lnTo>
                  <a:lnTo>
                    <a:pt x="221" y="622"/>
                  </a:lnTo>
                  <a:lnTo>
                    <a:pt x="239" y="629"/>
                  </a:lnTo>
                  <a:lnTo>
                    <a:pt x="258" y="634"/>
                  </a:lnTo>
                  <a:lnTo>
                    <a:pt x="277" y="639"/>
                  </a:lnTo>
                  <a:lnTo>
                    <a:pt x="296" y="643"/>
                  </a:lnTo>
                  <a:lnTo>
                    <a:pt x="315" y="647"/>
                  </a:lnTo>
                  <a:lnTo>
                    <a:pt x="335" y="650"/>
                  </a:lnTo>
                  <a:lnTo>
                    <a:pt x="354" y="652"/>
                  </a:lnTo>
                  <a:lnTo>
                    <a:pt x="373" y="653"/>
                  </a:lnTo>
                  <a:lnTo>
                    <a:pt x="391" y="653"/>
                  </a:lnTo>
                  <a:lnTo>
                    <a:pt x="410" y="653"/>
                  </a:lnTo>
                  <a:lnTo>
                    <a:pt x="428" y="651"/>
                  </a:lnTo>
                  <a:lnTo>
                    <a:pt x="446" y="649"/>
                  </a:lnTo>
                  <a:lnTo>
                    <a:pt x="464" y="646"/>
                  </a:lnTo>
                  <a:lnTo>
                    <a:pt x="473" y="644"/>
                  </a:lnTo>
                  <a:lnTo>
                    <a:pt x="482" y="642"/>
                  </a:lnTo>
                  <a:lnTo>
                    <a:pt x="498" y="637"/>
                  </a:lnTo>
                  <a:lnTo>
                    <a:pt x="514" y="630"/>
                  </a:lnTo>
                  <a:lnTo>
                    <a:pt x="508" y="630"/>
                  </a:lnTo>
                  <a:lnTo>
                    <a:pt x="503" y="630"/>
                  </a:lnTo>
                  <a:lnTo>
                    <a:pt x="497" y="629"/>
                  </a:lnTo>
                  <a:lnTo>
                    <a:pt x="491" y="627"/>
                  </a:lnTo>
                  <a:lnTo>
                    <a:pt x="486" y="626"/>
                  </a:lnTo>
                  <a:lnTo>
                    <a:pt x="480" y="623"/>
                  </a:lnTo>
                  <a:lnTo>
                    <a:pt x="468" y="617"/>
                  </a:lnTo>
                  <a:lnTo>
                    <a:pt x="456" y="610"/>
                  </a:lnTo>
                  <a:lnTo>
                    <a:pt x="450" y="606"/>
                  </a:lnTo>
                  <a:lnTo>
                    <a:pt x="445" y="601"/>
                  </a:lnTo>
                  <a:lnTo>
                    <a:pt x="435" y="591"/>
                  </a:lnTo>
                  <a:lnTo>
                    <a:pt x="430" y="586"/>
                  </a:lnTo>
                  <a:lnTo>
                    <a:pt x="426" y="580"/>
                  </a:lnTo>
                  <a:lnTo>
                    <a:pt x="418" y="568"/>
                  </a:lnTo>
                  <a:lnTo>
                    <a:pt x="415" y="562"/>
                  </a:lnTo>
                  <a:lnTo>
                    <a:pt x="412" y="555"/>
                  </a:lnTo>
                  <a:lnTo>
                    <a:pt x="410" y="548"/>
                  </a:lnTo>
                  <a:lnTo>
                    <a:pt x="408" y="541"/>
                  </a:lnTo>
                  <a:lnTo>
                    <a:pt x="407" y="534"/>
                  </a:lnTo>
                  <a:lnTo>
                    <a:pt x="406" y="526"/>
                  </a:lnTo>
                  <a:lnTo>
                    <a:pt x="406" y="511"/>
                  </a:lnTo>
                  <a:lnTo>
                    <a:pt x="407" y="504"/>
                  </a:lnTo>
                  <a:lnTo>
                    <a:pt x="408" y="496"/>
                  </a:lnTo>
                  <a:lnTo>
                    <a:pt x="411" y="488"/>
                  </a:lnTo>
                  <a:lnTo>
                    <a:pt x="414" y="480"/>
                  </a:lnTo>
                  <a:lnTo>
                    <a:pt x="418" y="472"/>
                  </a:lnTo>
                  <a:lnTo>
                    <a:pt x="423" y="464"/>
                  </a:lnTo>
                  <a:lnTo>
                    <a:pt x="426" y="459"/>
                  </a:lnTo>
                  <a:lnTo>
                    <a:pt x="430" y="454"/>
                  </a:lnTo>
                  <a:lnTo>
                    <a:pt x="435" y="450"/>
                  </a:lnTo>
                  <a:lnTo>
                    <a:pt x="439" y="446"/>
                  </a:lnTo>
                  <a:lnTo>
                    <a:pt x="444" y="442"/>
                  </a:lnTo>
                  <a:lnTo>
                    <a:pt x="449" y="439"/>
                  </a:lnTo>
                  <a:lnTo>
                    <a:pt x="455" y="436"/>
                  </a:lnTo>
                  <a:lnTo>
                    <a:pt x="460" y="434"/>
                  </a:lnTo>
                  <a:lnTo>
                    <a:pt x="467" y="432"/>
                  </a:lnTo>
                  <a:lnTo>
                    <a:pt x="473" y="431"/>
                  </a:lnTo>
                  <a:lnTo>
                    <a:pt x="485" y="429"/>
                  </a:lnTo>
                  <a:lnTo>
                    <a:pt x="497" y="429"/>
                  </a:lnTo>
                  <a:lnTo>
                    <a:pt x="509" y="431"/>
                  </a:lnTo>
                  <a:lnTo>
                    <a:pt x="520" y="433"/>
                  </a:lnTo>
                  <a:lnTo>
                    <a:pt x="526" y="435"/>
                  </a:lnTo>
                  <a:lnTo>
                    <a:pt x="532" y="438"/>
                  </a:lnTo>
                  <a:lnTo>
                    <a:pt x="537" y="440"/>
                  </a:lnTo>
                  <a:lnTo>
                    <a:pt x="542" y="443"/>
                  </a:lnTo>
                  <a:lnTo>
                    <a:pt x="547" y="446"/>
                  </a:lnTo>
                  <a:lnTo>
                    <a:pt x="552" y="450"/>
                  </a:lnTo>
                  <a:lnTo>
                    <a:pt x="557" y="454"/>
                  </a:lnTo>
                  <a:lnTo>
                    <a:pt x="561" y="458"/>
                  </a:lnTo>
                  <a:lnTo>
                    <a:pt x="565" y="462"/>
                  </a:lnTo>
                  <a:lnTo>
                    <a:pt x="568" y="467"/>
                  </a:lnTo>
                  <a:lnTo>
                    <a:pt x="571" y="472"/>
                  </a:lnTo>
                  <a:lnTo>
                    <a:pt x="574" y="477"/>
                  </a:lnTo>
                  <a:lnTo>
                    <a:pt x="576" y="482"/>
                  </a:lnTo>
                  <a:lnTo>
                    <a:pt x="578" y="488"/>
                  </a:lnTo>
                  <a:close/>
                </a:path>
              </a:pathLst>
            </a:custGeom>
            <a:gradFill rotWithShape="0">
              <a:gsLst>
                <a:gs pos="0">
                  <a:srgbClr val="22453A"/>
                </a:gs>
                <a:gs pos="100000">
                  <a:srgbClr val="01392D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13" name="Picture 19" descr="DSC00790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tretch>
            <a:fillRect/>
          </a:stretch>
        </p:blipFill>
        <p:spPr bwMode="auto">
          <a:xfrm>
            <a:off x="5508104" y="2276872"/>
            <a:ext cx="1944216" cy="15841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164137" cy="68580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332656"/>
            <a:ext cx="3744416" cy="180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NZ" sz="3600" b="1" dirty="0" smtClean="0">
                <a:latin typeface="Calibri" pitchFamily="34" charset="0"/>
              </a:rPr>
              <a:t>Resource allocation (2)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628800"/>
            <a:ext cx="3528392" cy="4752528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POF uses multiple information sources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History of 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TB survey of possums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Tb survey of sentinels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Herd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testing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Q: Where is funding best spent?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4644008" y="1988840"/>
            <a:ext cx="1440160" cy="2088232"/>
          </a:xfrm>
          <a:prstGeom prst="bentArrow">
            <a:avLst>
              <a:gd name="adj1" fmla="val 50000"/>
              <a:gd name="adj2" fmla="val 29031"/>
              <a:gd name="adj3" fmla="val 20930"/>
              <a:gd name="adj4" fmla="val 45233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0943233">
            <a:off x="5857262" y="1909662"/>
            <a:ext cx="824846" cy="1481283"/>
          </a:xfrm>
          <a:prstGeom prst="downArrow">
            <a:avLst>
              <a:gd name="adj1" fmla="val 75622"/>
              <a:gd name="adj2" fmla="val 54749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own Arrow 10"/>
          <p:cNvSpPr/>
          <p:nvPr/>
        </p:nvSpPr>
        <p:spPr>
          <a:xfrm>
            <a:off x="7884368" y="1916832"/>
            <a:ext cx="824846" cy="1478717"/>
          </a:xfrm>
          <a:prstGeom prst="downArrow">
            <a:avLst>
              <a:gd name="adj1" fmla="val 75622"/>
              <a:gd name="adj2" fmla="val 54749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Down Arrow 6"/>
          <p:cNvSpPr>
            <a:spLocks noChangeArrowheads="1"/>
          </p:cNvSpPr>
          <p:nvPr/>
        </p:nvSpPr>
        <p:spPr bwMode="auto">
          <a:xfrm rot="6892179">
            <a:off x="7351713" y="5189537"/>
            <a:ext cx="890588" cy="2206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3" name="Down Arrow 12"/>
          <p:cNvSpPr/>
          <p:nvPr/>
        </p:nvSpPr>
        <p:spPr>
          <a:xfrm rot="1082704">
            <a:off x="6489888" y="1878375"/>
            <a:ext cx="824846" cy="1481283"/>
          </a:xfrm>
          <a:prstGeom prst="downArrow">
            <a:avLst>
              <a:gd name="adj1" fmla="val 75622"/>
              <a:gd name="adj2" fmla="val 54749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</a:rPr>
              <a:t>Eradication proof of concept trial</a:t>
            </a:r>
            <a:br>
              <a:rPr lang="en-US" sz="4000" b="1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Hauhungaroa Ranges (</a:t>
            </a:r>
            <a:r>
              <a:rPr lang="en-GB" sz="2800" b="1" dirty="0" smtClean="0">
                <a:latin typeface="Calibri" pitchFamily="34" charset="0"/>
              </a:rPr>
              <a:t>2011-2026)</a:t>
            </a:r>
            <a:endParaRPr lang="en-US" sz="3200" b="1" dirty="0" smtClean="0"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9"/>
            <a:ext cx="8423275" cy="4320479"/>
          </a:xfrm>
          <a:solidFill>
            <a:srgbClr val="FFFF99">
              <a:alpha val="65000"/>
            </a:srgb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Calibri" pitchFamily="34" charset="0"/>
              </a:rPr>
              <a:t>Compare speed &amp; cost effectiveness of 4 approaches </a:t>
            </a:r>
          </a:p>
          <a:p>
            <a:pPr marL="762000" lvl="1" indent="-304800" eaLnBrk="1" hangingPunct="1">
              <a:buFontTx/>
              <a:buAutoNum type="arabicPeriod"/>
              <a:defRPr/>
            </a:pPr>
            <a:r>
              <a:rPr lang="en-GB" dirty="0" smtClean="0">
                <a:latin typeface="Calibri" pitchFamily="34" charset="0"/>
              </a:rPr>
              <a:t>Standard (conventional broadcast aerial 1080)</a:t>
            </a:r>
          </a:p>
          <a:p>
            <a:pPr marL="1162050" lvl="2" indent="-304800">
              <a:defRPr/>
            </a:pPr>
            <a:r>
              <a:rPr lang="en-GB" dirty="0" smtClean="0">
                <a:latin typeface="Calibri" pitchFamily="34" charset="0"/>
              </a:rPr>
              <a:t>trap-catch monitoring, sentinel (pig and deer) Tb survey</a:t>
            </a:r>
          </a:p>
          <a:p>
            <a:pPr marL="762000" lvl="1" indent="-304800">
              <a:buFontTx/>
              <a:buAutoNum type="arabicPeriod"/>
              <a:defRPr/>
            </a:pPr>
            <a:r>
              <a:rPr lang="en-NZ" dirty="0" smtClean="0">
                <a:latin typeface="Calibri" pitchFamily="34" charset="0"/>
              </a:rPr>
              <a:t>Low cost standard </a:t>
            </a:r>
            <a:r>
              <a:rPr lang="en-GB" dirty="0" smtClean="0">
                <a:latin typeface="Calibri" pitchFamily="34" charset="0"/>
              </a:rPr>
              <a:t>(cluster aerial 1080)</a:t>
            </a:r>
          </a:p>
          <a:p>
            <a:pPr marL="1162050" lvl="2" indent="-304800">
              <a:defRPr/>
            </a:pPr>
            <a:r>
              <a:rPr lang="en-GB" dirty="0" smtClean="0">
                <a:latin typeface="Calibri" pitchFamily="34" charset="0"/>
              </a:rPr>
              <a:t>trap-catch monitoring, sentinel (pig and deer) Tb survey</a:t>
            </a:r>
          </a:p>
          <a:p>
            <a:pPr marL="762000" lvl="1" indent="-304800">
              <a:buFontTx/>
              <a:buAutoNum type="arabicPeriod"/>
              <a:defRPr/>
            </a:pPr>
            <a:r>
              <a:rPr lang="en-NZ" dirty="0" smtClean="0">
                <a:latin typeface="Calibri" pitchFamily="34" charset="0"/>
              </a:rPr>
              <a:t>Targeted low cost </a:t>
            </a:r>
            <a:r>
              <a:rPr lang="en-GB" dirty="0" smtClean="0">
                <a:latin typeface="Calibri" pitchFamily="34" charset="0"/>
              </a:rPr>
              <a:t>aerial 1080 </a:t>
            </a:r>
          </a:p>
          <a:p>
            <a:pPr marL="1162050" lvl="2" indent="-304800">
              <a:defRPr/>
            </a:pPr>
            <a:r>
              <a:rPr lang="en-NZ" dirty="0" smtClean="0">
                <a:latin typeface="Calibri" pitchFamily="34" charset="0"/>
              </a:rPr>
              <a:t>Low intensity mapping and surveillance of possums</a:t>
            </a:r>
          </a:p>
          <a:p>
            <a:pPr marL="762000" lvl="1" indent="-304800" eaLnBrk="1" hangingPunct="1">
              <a:buFontTx/>
              <a:buAutoNum type="arabicPeriod"/>
              <a:defRPr/>
            </a:pPr>
            <a:r>
              <a:rPr lang="en-NZ" dirty="0" smtClean="0">
                <a:latin typeface="Calibri" pitchFamily="34" charset="0"/>
              </a:rPr>
              <a:t>Ground-based detection &amp; mop up</a:t>
            </a:r>
          </a:p>
          <a:p>
            <a:pPr marL="1162050" lvl="2" indent="-304800">
              <a:defRPr/>
            </a:pPr>
            <a:r>
              <a:rPr lang="en-NZ" dirty="0" smtClean="0">
                <a:latin typeface="Calibri" pitchFamily="34" charset="0"/>
              </a:rPr>
              <a:t>Intensive control &amp; surveillance of possums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Irogois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</a:rPr>
              <a:t>1. Standard </a:t>
            </a:r>
            <a:r>
              <a:rPr lang="en-GB" sz="4000" b="1" dirty="0" smtClean="0">
                <a:latin typeface="Calibri" pitchFamily="34" charset="0"/>
              </a:rPr>
              <a:t>broadcast aerial</a:t>
            </a: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0763" cy="5040312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3-4 aerial operations at about 5-yearly intervals, with possum abundance assessment  plus sentinel (deer and pig) surveys of TB prevalence</a:t>
            </a:r>
          </a:p>
          <a:p>
            <a:pPr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</a:rPr>
              <a:t>Likely to be highly effective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GB" sz="2400" i="1" dirty="0" smtClean="0">
                <a:latin typeface="Calibri" pitchFamily="34" charset="0"/>
              </a:rPr>
              <a:t>Assuming ultra-low RTCI’s (&lt;0.5%)</a:t>
            </a:r>
            <a:r>
              <a:rPr lang="en-GB" sz="2400" dirty="0" smtClean="0">
                <a:latin typeface="Calibri" pitchFamily="34" charset="0"/>
              </a:rPr>
              <a:t>, v high </a:t>
            </a:r>
            <a:r>
              <a:rPr lang="en-GB" sz="2400" u="sng" dirty="0" smtClean="0">
                <a:latin typeface="Calibri" pitchFamily="34" charset="0"/>
              </a:rPr>
              <a:t>predicted</a:t>
            </a:r>
            <a:r>
              <a:rPr lang="en-GB" sz="2400" dirty="0" smtClean="0">
                <a:latin typeface="Calibri" pitchFamily="34" charset="0"/>
              </a:rPr>
              <a:t> probability of eradication from possum model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But relatively little surveillance data (pig and deer sentinel only) to </a:t>
            </a:r>
            <a:r>
              <a:rPr lang="en-GB" sz="2400" u="sng" dirty="0" smtClean="0">
                <a:latin typeface="Calibri" pitchFamily="34" charset="0"/>
              </a:rPr>
              <a:t>empirically</a:t>
            </a:r>
            <a:r>
              <a:rPr lang="en-GB" sz="2400" dirty="0" smtClean="0">
                <a:latin typeface="Calibri" pitchFamily="34" charset="0"/>
              </a:rPr>
              <a:t> confirm TB absence.</a:t>
            </a:r>
          </a:p>
          <a:p>
            <a:pPr lvl="1" eaLnBrk="1" hangingPunct="1">
              <a:lnSpc>
                <a:spcPct val="130000"/>
              </a:lnSpc>
              <a:buNone/>
              <a:defRPr/>
            </a:pP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=&gt; can we really believe the model predictions?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G_0013"/>
          <p:cNvPicPr>
            <a:picLocks noChangeAspect="1" noChangeArrowheads="1"/>
          </p:cNvPicPr>
          <p:nvPr/>
        </p:nvPicPr>
        <p:blipFill>
          <a:blip r:embed="rId2" cstate="screen">
            <a:lum bright="-30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03848" y="115888"/>
            <a:ext cx="549406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</a:rPr>
              <a:t>2. </a:t>
            </a:r>
            <a:r>
              <a:rPr lang="en-NZ" sz="4000" b="1" dirty="0" smtClean="0">
                <a:latin typeface="Calibri" pitchFamily="34" charset="0"/>
              </a:rPr>
              <a:t>Low-cost cluster </a:t>
            </a:r>
            <a:r>
              <a:rPr lang="en-GB" sz="4000" b="1" dirty="0" smtClean="0">
                <a:latin typeface="Calibri" pitchFamily="34" charset="0"/>
              </a:rPr>
              <a:t>aerial</a:t>
            </a: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0763" cy="5040312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3-4 aerial operations at c 5-yr intervals, but low-cost ops after the first one – again w. possum abundance assessment  plus sentinel (deer and pig) surveys of TB prevalence</a:t>
            </a:r>
          </a:p>
          <a:p>
            <a:pPr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</a:rPr>
              <a:t>Also likely to be highly effective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GB" sz="2400" i="1" dirty="0" smtClean="0">
                <a:latin typeface="Calibri" pitchFamily="34" charset="0"/>
              </a:rPr>
              <a:t>Assuming low RTCI’s (&lt;2.0%)</a:t>
            </a:r>
            <a:r>
              <a:rPr lang="en-GB" sz="2400" dirty="0" smtClean="0">
                <a:latin typeface="Calibri" pitchFamily="34" charset="0"/>
              </a:rPr>
              <a:t>, still high </a:t>
            </a:r>
            <a:r>
              <a:rPr lang="en-GB" sz="2400" u="sng" dirty="0" smtClean="0">
                <a:latin typeface="Calibri" pitchFamily="34" charset="0"/>
              </a:rPr>
              <a:t>predicted</a:t>
            </a:r>
            <a:r>
              <a:rPr lang="en-GB" sz="2400" dirty="0" smtClean="0">
                <a:latin typeface="Calibri" pitchFamily="34" charset="0"/>
              </a:rPr>
              <a:t> probability of eradication from possum model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But again relatively little surveillance data (pig and deer sentinel only) to </a:t>
            </a:r>
            <a:r>
              <a:rPr lang="en-GB" sz="2400" u="sng" dirty="0" smtClean="0">
                <a:latin typeface="Calibri" pitchFamily="34" charset="0"/>
              </a:rPr>
              <a:t>empirically</a:t>
            </a:r>
            <a:r>
              <a:rPr lang="en-GB" sz="2400" dirty="0" smtClean="0">
                <a:latin typeface="Calibri" pitchFamily="34" charset="0"/>
              </a:rPr>
              <a:t> confirm TB absence.</a:t>
            </a:r>
          </a:p>
          <a:p>
            <a:pPr lvl="1" eaLnBrk="1" hangingPunct="1">
              <a:lnSpc>
                <a:spcPct val="130000"/>
              </a:lnSpc>
              <a:buNone/>
              <a:defRPr/>
            </a:pP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=&gt; Lower cost but less confidence in predictions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772816"/>
            <a:ext cx="3528392" cy="4896544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Options 1 &amp; 2  rely on ‘overkill’ - making sure TB has been eradicated by driving the actual probability of TB persistence to miniscule levels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solidFill>
                  <a:srgbClr val="0000FF"/>
                </a:solidFill>
                <a:latin typeface="Calibri" pitchFamily="34" charset="0"/>
              </a:rPr>
              <a:t>Expensive </a:t>
            </a:r>
            <a:r>
              <a:rPr lang="en-NZ" sz="2800" u="sng" dirty="0" smtClean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en-NZ" sz="2800" dirty="0" smtClean="0">
                <a:solidFill>
                  <a:srgbClr val="0000FF"/>
                </a:solidFill>
                <a:latin typeface="Calibri" pitchFamily="34" charset="0"/>
              </a:rPr>
              <a:t> risks failure if control is not complete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164137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332656"/>
            <a:ext cx="3816350" cy="180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NZ" dirty="0" smtClean="0"/>
              <a:t> </a:t>
            </a:r>
            <a:r>
              <a:rPr lang="en-NZ" sz="4000" b="1" dirty="0" smtClean="0">
                <a:latin typeface="Calibri" pitchFamily="34" charset="0"/>
              </a:rPr>
              <a:t>Control focussed</a:t>
            </a:r>
          </a:p>
          <a:p>
            <a:pPr algn="ctr">
              <a:defRPr/>
            </a:pPr>
            <a:r>
              <a:rPr lang="en-NZ" sz="4000" b="1" dirty="0" smtClean="0">
                <a:latin typeface="Calibri" pitchFamily="34" charset="0"/>
              </a:rPr>
              <a:t>options</a:t>
            </a:r>
            <a:endParaRPr lang="en-NZ" sz="40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 rot="19454326">
            <a:off x="4826000" y="1874838"/>
            <a:ext cx="1382713" cy="1797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9" name="Down Arrow 8"/>
          <p:cNvSpPr/>
          <p:nvPr/>
        </p:nvSpPr>
        <p:spPr>
          <a:xfrm rot="1341276">
            <a:off x="6838950" y="1995488"/>
            <a:ext cx="342900" cy="14176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11" name="Multiply 10"/>
          <p:cNvSpPr/>
          <p:nvPr/>
        </p:nvSpPr>
        <p:spPr>
          <a:xfrm>
            <a:off x="5724525" y="1628775"/>
            <a:ext cx="914400" cy="914400"/>
          </a:xfrm>
          <a:prstGeom prst="mathMultiply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79512" y="1340768"/>
            <a:ext cx="4896544" cy="4608512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899592" y="404664"/>
            <a:ext cx="799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Assumptions vs Real World</a:t>
            </a:r>
            <a:endParaRPr lang="en-AU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67544" y="1556792"/>
            <a:ext cx="5494826" cy="4305121"/>
            <a:chOff x="364" y="785"/>
            <a:chExt cx="5619" cy="3207"/>
          </a:xfrm>
        </p:grpSpPr>
        <p:sp>
          <p:nvSpPr>
            <p:cNvPr id="140296" name="Line 8"/>
            <p:cNvSpPr>
              <a:spLocks noChangeAspect="1" noChangeShapeType="1"/>
            </p:cNvSpPr>
            <p:nvPr/>
          </p:nvSpPr>
          <p:spPr bwMode="auto">
            <a:xfrm flipV="1">
              <a:off x="2988" y="1615"/>
              <a:ext cx="215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297" name="Rectangle 9"/>
            <p:cNvSpPr>
              <a:spLocks noChangeAspect="1" noChangeArrowheads="1"/>
            </p:cNvSpPr>
            <p:nvPr/>
          </p:nvSpPr>
          <p:spPr bwMode="auto">
            <a:xfrm>
              <a:off x="3281" y="1527"/>
              <a:ext cx="270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dirty="0" smtClean="0">
                  <a:solidFill>
                    <a:srgbClr val="000000"/>
                  </a:solidFill>
                </a:rPr>
                <a:t>Predicted</a:t>
              </a:r>
              <a:endParaRPr lang="en-AU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298" name="Rectangle 10"/>
            <p:cNvSpPr>
              <a:spLocks noChangeAspect="1" noChangeArrowheads="1"/>
            </p:cNvSpPr>
            <p:nvPr/>
          </p:nvSpPr>
          <p:spPr bwMode="auto">
            <a:xfrm>
              <a:off x="3281" y="1676"/>
              <a:ext cx="236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dirty="0" smtClean="0">
                  <a:solidFill>
                    <a:srgbClr val="000000"/>
                  </a:solidFill>
                </a:rPr>
                <a:t>Actual</a:t>
              </a:r>
              <a:r>
                <a:rPr lang="en-AU" sz="1100" dirty="0" smtClean="0">
                  <a:solidFill>
                    <a:srgbClr val="000000"/>
                  </a:solidFill>
                </a:rPr>
                <a:t> </a:t>
              </a:r>
              <a:endParaRPr lang="en-AU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299" name="Oval 11"/>
            <p:cNvSpPr>
              <a:spLocks noChangeAspect="1" noChangeArrowheads="1"/>
            </p:cNvSpPr>
            <p:nvPr/>
          </p:nvSpPr>
          <p:spPr bwMode="auto">
            <a:xfrm>
              <a:off x="3071" y="1595"/>
              <a:ext cx="54" cy="47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0" name="Oval 12"/>
            <p:cNvSpPr>
              <a:spLocks noChangeAspect="1" noChangeArrowheads="1"/>
            </p:cNvSpPr>
            <p:nvPr/>
          </p:nvSpPr>
          <p:spPr bwMode="auto">
            <a:xfrm>
              <a:off x="3065" y="1768"/>
              <a:ext cx="101" cy="9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1" name="Oval 13"/>
            <p:cNvSpPr>
              <a:spLocks noChangeAspect="1" noChangeArrowheads="1"/>
            </p:cNvSpPr>
            <p:nvPr/>
          </p:nvSpPr>
          <p:spPr bwMode="auto">
            <a:xfrm>
              <a:off x="1066" y="846"/>
              <a:ext cx="40" cy="39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2" name="Oval 14"/>
            <p:cNvSpPr>
              <a:spLocks noChangeAspect="1" noChangeArrowheads="1"/>
            </p:cNvSpPr>
            <p:nvPr/>
          </p:nvSpPr>
          <p:spPr bwMode="auto">
            <a:xfrm>
              <a:off x="1445" y="2851"/>
              <a:ext cx="38" cy="38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3" name="Oval 15"/>
            <p:cNvSpPr>
              <a:spLocks noChangeAspect="1" noChangeArrowheads="1"/>
            </p:cNvSpPr>
            <p:nvPr/>
          </p:nvSpPr>
          <p:spPr bwMode="auto">
            <a:xfrm>
              <a:off x="1822" y="3084"/>
              <a:ext cx="39" cy="38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4" name="Oval 16"/>
            <p:cNvSpPr>
              <a:spLocks noChangeAspect="1" noChangeArrowheads="1"/>
            </p:cNvSpPr>
            <p:nvPr/>
          </p:nvSpPr>
          <p:spPr bwMode="auto">
            <a:xfrm>
              <a:off x="2200" y="3175"/>
              <a:ext cx="39" cy="39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5" name="Oval 17"/>
            <p:cNvSpPr>
              <a:spLocks noChangeAspect="1" noChangeArrowheads="1"/>
            </p:cNvSpPr>
            <p:nvPr/>
          </p:nvSpPr>
          <p:spPr bwMode="auto">
            <a:xfrm>
              <a:off x="2578" y="3237"/>
              <a:ext cx="38" cy="39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6" name="Oval 18"/>
            <p:cNvSpPr>
              <a:spLocks noChangeAspect="1" noChangeArrowheads="1"/>
            </p:cNvSpPr>
            <p:nvPr/>
          </p:nvSpPr>
          <p:spPr bwMode="auto">
            <a:xfrm>
              <a:off x="2956" y="3279"/>
              <a:ext cx="40" cy="38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7" name="Oval 19"/>
            <p:cNvSpPr>
              <a:spLocks noChangeAspect="1" noChangeArrowheads="1"/>
            </p:cNvSpPr>
            <p:nvPr/>
          </p:nvSpPr>
          <p:spPr bwMode="auto">
            <a:xfrm>
              <a:off x="3334" y="3304"/>
              <a:ext cx="38" cy="38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8" name="Oval 20"/>
            <p:cNvSpPr>
              <a:spLocks noChangeAspect="1" noChangeArrowheads="1"/>
            </p:cNvSpPr>
            <p:nvPr/>
          </p:nvSpPr>
          <p:spPr bwMode="auto">
            <a:xfrm>
              <a:off x="3712" y="3319"/>
              <a:ext cx="38" cy="39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09" name="Oval 21"/>
            <p:cNvSpPr>
              <a:spLocks noChangeAspect="1" noChangeArrowheads="1"/>
            </p:cNvSpPr>
            <p:nvPr/>
          </p:nvSpPr>
          <p:spPr bwMode="auto">
            <a:xfrm>
              <a:off x="4089" y="3329"/>
              <a:ext cx="39" cy="39"/>
            </a:xfrm>
            <a:prstGeom prst="ellips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0" name="Oval 22"/>
            <p:cNvSpPr>
              <a:spLocks noChangeAspect="1" noChangeArrowheads="1"/>
            </p:cNvSpPr>
            <p:nvPr/>
          </p:nvSpPr>
          <p:spPr bwMode="auto">
            <a:xfrm>
              <a:off x="4468" y="3335"/>
              <a:ext cx="38" cy="38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1" name="Oval 23"/>
            <p:cNvSpPr>
              <a:spLocks noChangeAspect="1" noChangeArrowheads="1"/>
            </p:cNvSpPr>
            <p:nvPr/>
          </p:nvSpPr>
          <p:spPr bwMode="auto">
            <a:xfrm>
              <a:off x="4845" y="3338"/>
              <a:ext cx="39" cy="39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3" name="Line 25"/>
            <p:cNvSpPr>
              <a:spLocks noChangeAspect="1" noChangeShapeType="1"/>
            </p:cNvSpPr>
            <p:nvPr/>
          </p:nvSpPr>
          <p:spPr bwMode="auto">
            <a:xfrm>
              <a:off x="1508" y="2899"/>
              <a:ext cx="295" cy="181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4" name="Line 26"/>
            <p:cNvSpPr>
              <a:spLocks noChangeAspect="1" noChangeShapeType="1"/>
            </p:cNvSpPr>
            <p:nvPr/>
          </p:nvSpPr>
          <p:spPr bwMode="auto">
            <a:xfrm>
              <a:off x="1892" y="3117"/>
              <a:ext cx="282" cy="69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5" name="Line 27"/>
            <p:cNvSpPr>
              <a:spLocks noChangeAspect="1" noChangeShapeType="1"/>
            </p:cNvSpPr>
            <p:nvPr/>
          </p:nvSpPr>
          <p:spPr bwMode="auto">
            <a:xfrm>
              <a:off x="2271" y="3205"/>
              <a:ext cx="281" cy="46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6" name="Line 28"/>
            <p:cNvSpPr>
              <a:spLocks noChangeAspect="1" noChangeShapeType="1"/>
            </p:cNvSpPr>
            <p:nvPr/>
          </p:nvSpPr>
          <p:spPr bwMode="auto">
            <a:xfrm>
              <a:off x="2648" y="3265"/>
              <a:ext cx="281" cy="31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7" name="Line 29"/>
            <p:cNvSpPr>
              <a:spLocks noChangeAspect="1" noChangeShapeType="1"/>
            </p:cNvSpPr>
            <p:nvPr/>
          </p:nvSpPr>
          <p:spPr bwMode="auto">
            <a:xfrm>
              <a:off x="3027" y="3305"/>
              <a:ext cx="280" cy="18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8" name="Line 30"/>
            <p:cNvSpPr>
              <a:spLocks noChangeAspect="1" noChangeShapeType="1"/>
            </p:cNvSpPr>
            <p:nvPr/>
          </p:nvSpPr>
          <p:spPr bwMode="auto">
            <a:xfrm>
              <a:off x="3405" y="3328"/>
              <a:ext cx="280" cy="11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19" name="Line 31"/>
            <p:cNvSpPr>
              <a:spLocks noChangeAspect="1" noChangeShapeType="1"/>
            </p:cNvSpPr>
            <p:nvPr/>
          </p:nvSpPr>
          <p:spPr bwMode="auto">
            <a:xfrm>
              <a:off x="3782" y="3343"/>
              <a:ext cx="281" cy="7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0" name="Line 32"/>
            <p:cNvSpPr>
              <a:spLocks noChangeAspect="1" noChangeShapeType="1"/>
            </p:cNvSpPr>
            <p:nvPr/>
          </p:nvSpPr>
          <p:spPr bwMode="auto">
            <a:xfrm>
              <a:off x="4161" y="3352"/>
              <a:ext cx="279" cy="4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1" name="Line 33"/>
            <p:cNvSpPr>
              <a:spLocks noChangeAspect="1" noChangeShapeType="1"/>
            </p:cNvSpPr>
            <p:nvPr/>
          </p:nvSpPr>
          <p:spPr bwMode="auto">
            <a:xfrm>
              <a:off x="4538" y="3358"/>
              <a:ext cx="281" cy="3"/>
            </a:xfrm>
            <a:prstGeom prst="line">
              <a:avLst/>
            </a:prstGeom>
            <a:noFill/>
            <a:ln w="79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2" name="Rectangle 34"/>
            <p:cNvSpPr>
              <a:spLocks noChangeAspect="1" noChangeArrowheads="1"/>
            </p:cNvSpPr>
            <p:nvPr/>
          </p:nvSpPr>
          <p:spPr bwMode="auto">
            <a:xfrm>
              <a:off x="2045" y="3809"/>
              <a:ext cx="26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600" dirty="0">
                  <a:solidFill>
                    <a:srgbClr val="000000"/>
                  </a:solidFill>
                </a:rPr>
                <a:t>Year after maintenance control</a:t>
              </a:r>
              <a:endParaRPr lang="en-AU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23" name="Rectangle 35"/>
            <p:cNvSpPr>
              <a:spLocks noChangeAspect="1" noChangeArrowheads="1"/>
            </p:cNvSpPr>
            <p:nvPr/>
          </p:nvSpPr>
          <p:spPr bwMode="auto">
            <a:xfrm rot="16200000">
              <a:off x="-676" y="1875"/>
              <a:ext cx="2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AU" dirty="0" smtClean="0">
                  <a:solidFill>
                    <a:srgbClr val="000000"/>
                  </a:solidFill>
                </a:rPr>
                <a:t>TB prevalence</a:t>
              </a:r>
              <a:endParaRPr lang="en-AU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24" name="Line 36"/>
            <p:cNvSpPr>
              <a:spLocks noChangeAspect="1" noChangeShapeType="1"/>
            </p:cNvSpPr>
            <p:nvPr/>
          </p:nvSpPr>
          <p:spPr bwMode="auto">
            <a:xfrm>
              <a:off x="1089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5" name="Line 37"/>
            <p:cNvSpPr>
              <a:spLocks noChangeAspect="1" noChangeShapeType="1"/>
            </p:cNvSpPr>
            <p:nvPr/>
          </p:nvSpPr>
          <p:spPr bwMode="auto">
            <a:xfrm>
              <a:off x="1467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6" name="Line 38"/>
            <p:cNvSpPr>
              <a:spLocks noChangeAspect="1" noChangeShapeType="1"/>
            </p:cNvSpPr>
            <p:nvPr/>
          </p:nvSpPr>
          <p:spPr bwMode="auto">
            <a:xfrm>
              <a:off x="1844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7" name="Line 39"/>
            <p:cNvSpPr>
              <a:spLocks noChangeAspect="1" noChangeShapeType="1"/>
            </p:cNvSpPr>
            <p:nvPr/>
          </p:nvSpPr>
          <p:spPr bwMode="auto">
            <a:xfrm>
              <a:off x="2223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8" name="Line 40"/>
            <p:cNvSpPr>
              <a:spLocks noChangeAspect="1" noChangeShapeType="1"/>
            </p:cNvSpPr>
            <p:nvPr/>
          </p:nvSpPr>
          <p:spPr bwMode="auto">
            <a:xfrm>
              <a:off x="2600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29" name="Line 41"/>
            <p:cNvSpPr>
              <a:spLocks noChangeAspect="1" noChangeShapeType="1"/>
            </p:cNvSpPr>
            <p:nvPr/>
          </p:nvSpPr>
          <p:spPr bwMode="auto">
            <a:xfrm>
              <a:off x="2978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0" name="Line 42"/>
            <p:cNvSpPr>
              <a:spLocks noChangeAspect="1" noChangeShapeType="1"/>
            </p:cNvSpPr>
            <p:nvPr/>
          </p:nvSpPr>
          <p:spPr bwMode="auto">
            <a:xfrm>
              <a:off x="3356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1" name="Line 43"/>
            <p:cNvSpPr>
              <a:spLocks noChangeAspect="1" noChangeShapeType="1"/>
            </p:cNvSpPr>
            <p:nvPr/>
          </p:nvSpPr>
          <p:spPr bwMode="auto">
            <a:xfrm>
              <a:off x="3734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2" name="Line 44"/>
            <p:cNvSpPr>
              <a:spLocks noChangeAspect="1" noChangeShapeType="1"/>
            </p:cNvSpPr>
            <p:nvPr/>
          </p:nvSpPr>
          <p:spPr bwMode="auto">
            <a:xfrm>
              <a:off x="4111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3" name="Line 45"/>
            <p:cNvSpPr>
              <a:spLocks noChangeAspect="1" noChangeShapeType="1"/>
            </p:cNvSpPr>
            <p:nvPr/>
          </p:nvSpPr>
          <p:spPr bwMode="auto">
            <a:xfrm>
              <a:off x="4490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4" name="Line 46"/>
            <p:cNvSpPr>
              <a:spLocks noChangeAspect="1" noChangeShapeType="1"/>
            </p:cNvSpPr>
            <p:nvPr/>
          </p:nvSpPr>
          <p:spPr bwMode="auto">
            <a:xfrm>
              <a:off x="4867" y="3460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5" name="Line 47"/>
            <p:cNvSpPr>
              <a:spLocks noChangeAspect="1" noChangeShapeType="1"/>
            </p:cNvSpPr>
            <p:nvPr/>
          </p:nvSpPr>
          <p:spPr bwMode="auto">
            <a:xfrm>
              <a:off x="1089" y="3460"/>
              <a:ext cx="377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36" name="Rectangle 48"/>
            <p:cNvSpPr>
              <a:spLocks noChangeAspect="1" noChangeArrowheads="1"/>
            </p:cNvSpPr>
            <p:nvPr/>
          </p:nvSpPr>
          <p:spPr bwMode="auto">
            <a:xfrm>
              <a:off x="1045" y="3567"/>
              <a:ext cx="9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-1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37" name="Rectangle 49"/>
            <p:cNvSpPr>
              <a:spLocks noChangeAspect="1" noChangeArrowheads="1"/>
            </p:cNvSpPr>
            <p:nvPr/>
          </p:nvSpPr>
          <p:spPr bwMode="auto">
            <a:xfrm>
              <a:off x="1440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38" name="Rectangle 50"/>
            <p:cNvSpPr>
              <a:spLocks noChangeAspect="1" noChangeArrowheads="1"/>
            </p:cNvSpPr>
            <p:nvPr/>
          </p:nvSpPr>
          <p:spPr bwMode="auto">
            <a:xfrm>
              <a:off x="1817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1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39" name="Rectangle 51"/>
            <p:cNvSpPr>
              <a:spLocks noChangeAspect="1" noChangeArrowheads="1"/>
            </p:cNvSpPr>
            <p:nvPr/>
          </p:nvSpPr>
          <p:spPr bwMode="auto">
            <a:xfrm>
              <a:off x="2196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2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0" name="Rectangle 52"/>
            <p:cNvSpPr>
              <a:spLocks noChangeAspect="1" noChangeArrowheads="1"/>
            </p:cNvSpPr>
            <p:nvPr/>
          </p:nvSpPr>
          <p:spPr bwMode="auto">
            <a:xfrm>
              <a:off x="2573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3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1" name="Rectangle 53"/>
            <p:cNvSpPr>
              <a:spLocks noChangeAspect="1" noChangeArrowheads="1"/>
            </p:cNvSpPr>
            <p:nvPr/>
          </p:nvSpPr>
          <p:spPr bwMode="auto">
            <a:xfrm>
              <a:off x="2951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4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2" name="Rectangle 54"/>
            <p:cNvSpPr>
              <a:spLocks noChangeAspect="1" noChangeArrowheads="1"/>
            </p:cNvSpPr>
            <p:nvPr/>
          </p:nvSpPr>
          <p:spPr bwMode="auto">
            <a:xfrm>
              <a:off x="3329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5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3" name="Rectangle 55"/>
            <p:cNvSpPr>
              <a:spLocks noChangeAspect="1" noChangeArrowheads="1"/>
            </p:cNvSpPr>
            <p:nvPr/>
          </p:nvSpPr>
          <p:spPr bwMode="auto">
            <a:xfrm>
              <a:off x="3707" y="3567"/>
              <a:ext cx="5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6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4" name="Rectangle 56"/>
            <p:cNvSpPr>
              <a:spLocks noChangeAspect="1" noChangeArrowheads="1"/>
            </p:cNvSpPr>
            <p:nvPr/>
          </p:nvSpPr>
          <p:spPr bwMode="auto">
            <a:xfrm>
              <a:off x="4084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7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5" name="Rectangle 57"/>
            <p:cNvSpPr>
              <a:spLocks noChangeAspect="1" noChangeArrowheads="1"/>
            </p:cNvSpPr>
            <p:nvPr/>
          </p:nvSpPr>
          <p:spPr bwMode="auto">
            <a:xfrm>
              <a:off x="4463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8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6" name="Rectangle 58"/>
            <p:cNvSpPr>
              <a:spLocks noChangeAspect="1" noChangeArrowheads="1"/>
            </p:cNvSpPr>
            <p:nvPr/>
          </p:nvSpPr>
          <p:spPr bwMode="auto">
            <a:xfrm>
              <a:off x="4840" y="3567"/>
              <a:ext cx="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9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47" name="Line 59"/>
            <p:cNvSpPr>
              <a:spLocks noChangeAspect="1" noChangeShapeType="1"/>
            </p:cNvSpPr>
            <p:nvPr/>
          </p:nvSpPr>
          <p:spPr bwMode="auto">
            <a:xfrm flipH="1">
              <a:off x="884" y="3366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48" name="Line 60"/>
            <p:cNvSpPr>
              <a:spLocks noChangeAspect="1" noChangeShapeType="1"/>
            </p:cNvSpPr>
            <p:nvPr/>
          </p:nvSpPr>
          <p:spPr bwMode="auto">
            <a:xfrm flipH="1">
              <a:off x="884" y="2867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49" name="Line 61"/>
            <p:cNvSpPr>
              <a:spLocks noChangeAspect="1" noChangeShapeType="1"/>
            </p:cNvSpPr>
            <p:nvPr/>
          </p:nvSpPr>
          <p:spPr bwMode="auto">
            <a:xfrm flipH="1">
              <a:off x="884" y="2368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50" name="Line 62"/>
            <p:cNvSpPr>
              <a:spLocks noChangeAspect="1" noChangeShapeType="1"/>
            </p:cNvSpPr>
            <p:nvPr/>
          </p:nvSpPr>
          <p:spPr bwMode="auto">
            <a:xfrm flipH="1">
              <a:off x="884" y="1868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51" name="Line 63"/>
            <p:cNvSpPr>
              <a:spLocks noChangeAspect="1" noChangeShapeType="1"/>
            </p:cNvSpPr>
            <p:nvPr/>
          </p:nvSpPr>
          <p:spPr bwMode="auto">
            <a:xfrm flipH="1">
              <a:off x="884" y="1369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52" name="Line 64"/>
            <p:cNvSpPr>
              <a:spLocks noChangeAspect="1" noChangeShapeType="1"/>
            </p:cNvSpPr>
            <p:nvPr/>
          </p:nvSpPr>
          <p:spPr bwMode="auto">
            <a:xfrm flipH="1">
              <a:off x="884" y="869"/>
              <a:ext cx="5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53" name="Line 65"/>
            <p:cNvSpPr>
              <a:spLocks noChangeAspect="1" noChangeShapeType="1"/>
            </p:cNvSpPr>
            <p:nvPr/>
          </p:nvSpPr>
          <p:spPr bwMode="auto">
            <a:xfrm flipV="1">
              <a:off x="938" y="869"/>
              <a:ext cx="1" cy="24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54" name="Rectangle 66"/>
            <p:cNvSpPr>
              <a:spLocks noChangeAspect="1" noChangeArrowheads="1"/>
            </p:cNvSpPr>
            <p:nvPr/>
          </p:nvSpPr>
          <p:spPr bwMode="auto">
            <a:xfrm rot="16200000">
              <a:off x="739" y="3294"/>
              <a:ext cx="1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0.0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55" name="Rectangle 67"/>
            <p:cNvSpPr>
              <a:spLocks noChangeAspect="1" noChangeArrowheads="1"/>
            </p:cNvSpPr>
            <p:nvPr/>
          </p:nvSpPr>
          <p:spPr bwMode="auto">
            <a:xfrm rot="16200000">
              <a:off x="739" y="2795"/>
              <a:ext cx="1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0.2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56" name="Rectangle 68"/>
            <p:cNvSpPr>
              <a:spLocks noChangeAspect="1" noChangeArrowheads="1"/>
            </p:cNvSpPr>
            <p:nvPr/>
          </p:nvSpPr>
          <p:spPr bwMode="auto">
            <a:xfrm rot="16200000">
              <a:off x="739" y="2297"/>
              <a:ext cx="14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0.4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57" name="Rectangle 69"/>
            <p:cNvSpPr>
              <a:spLocks noChangeAspect="1" noChangeArrowheads="1"/>
            </p:cNvSpPr>
            <p:nvPr/>
          </p:nvSpPr>
          <p:spPr bwMode="auto">
            <a:xfrm rot="16200000">
              <a:off x="739" y="1796"/>
              <a:ext cx="1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0.6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58" name="Rectangle 70"/>
            <p:cNvSpPr>
              <a:spLocks noChangeAspect="1" noChangeArrowheads="1"/>
            </p:cNvSpPr>
            <p:nvPr/>
          </p:nvSpPr>
          <p:spPr bwMode="auto">
            <a:xfrm rot="16200000">
              <a:off x="739" y="1296"/>
              <a:ext cx="1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>
                  <a:solidFill>
                    <a:srgbClr val="000000"/>
                  </a:solidFill>
                </a:rPr>
                <a:t>0.8</a:t>
              </a:r>
              <a:endParaRPr lang="en-A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59" name="Rectangle 71"/>
            <p:cNvSpPr>
              <a:spLocks noChangeAspect="1" noChangeArrowheads="1"/>
            </p:cNvSpPr>
            <p:nvPr/>
          </p:nvSpPr>
          <p:spPr bwMode="auto">
            <a:xfrm rot="16200000">
              <a:off x="739" y="795"/>
              <a:ext cx="1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AU" sz="1200" dirty="0">
                  <a:solidFill>
                    <a:srgbClr val="000000"/>
                  </a:solidFill>
                </a:rPr>
                <a:t>1.0</a:t>
              </a:r>
              <a:endParaRPr lang="en-AU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361" name="Oval 73"/>
            <p:cNvSpPr>
              <a:spLocks noChangeAspect="1" noChangeArrowheads="1"/>
            </p:cNvSpPr>
            <p:nvPr/>
          </p:nvSpPr>
          <p:spPr bwMode="auto">
            <a:xfrm>
              <a:off x="1443" y="3093"/>
              <a:ext cx="42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2" name="Oval 74"/>
            <p:cNvSpPr>
              <a:spLocks noChangeAspect="1" noChangeArrowheads="1"/>
            </p:cNvSpPr>
            <p:nvPr/>
          </p:nvSpPr>
          <p:spPr bwMode="auto">
            <a:xfrm>
              <a:off x="1820" y="2843"/>
              <a:ext cx="43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3" name="Oval 75"/>
            <p:cNvSpPr>
              <a:spLocks noChangeAspect="1" noChangeArrowheads="1"/>
            </p:cNvSpPr>
            <p:nvPr/>
          </p:nvSpPr>
          <p:spPr bwMode="auto">
            <a:xfrm>
              <a:off x="2198" y="3218"/>
              <a:ext cx="43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4" name="Oval 76"/>
            <p:cNvSpPr>
              <a:spLocks noChangeAspect="1" noChangeArrowheads="1"/>
            </p:cNvSpPr>
            <p:nvPr/>
          </p:nvSpPr>
          <p:spPr bwMode="auto">
            <a:xfrm>
              <a:off x="2576" y="3342"/>
              <a:ext cx="42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5" name="Oval 77"/>
            <p:cNvSpPr>
              <a:spLocks noChangeAspect="1" noChangeArrowheads="1"/>
            </p:cNvSpPr>
            <p:nvPr/>
          </p:nvSpPr>
          <p:spPr bwMode="auto">
            <a:xfrm>
              <a:off x="2880" y="2984"/>
              <a:ext cx="51" cy="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6" name="Oval 78"/>
            <p:cNvSpPr>
              <a:spLocks noChangeAspect="1" noChangeArrowheads="1"/>
            </p:cNvSpPr>
            <p:nvPr/>
          </p:nvSpPr>
          <p:spPr bwMode="auto">
            <a:xfrm>
              <a:off x="3332" y="3342"/>
              <a:ext cx="42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7" name="Oval 79"/>
            <p:cNvSpPr>
              <a:spLocks noChangeAspect="1" noChangeArrowheads="1"/>
            </p:cNvSpPr>
            <p:nvPr/>
          </p:nvSpPr>
          <p:spPr bwMode="auto">
            <a:xfrm>
              <a:off x="3710" y="3342"/>
              <a:ext cx="42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8" name="Oval 80"/>
            <p:cNvSpPr>
              <a:spLocks noChangeAspect="1" noChangeArrowheads="1"/>
            </p:cNvSpPr>
            <p:nvPr/>
          </p:nvSpPr>
          <p:spPr bwMode="auto">
            <a:xfrm>
              <a:off x="4087" y="3342"/>
              <a:ext cx="43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69" name="Oval 81"/>
            <p:cNvSpPr>
              <a:spLocks noChangeAspect="1" noChangeArrowheads="1"/>
            </p:cNvSpPr>
            <p:nvPr/>
          </p:nvSpPr>
          <p:spPr bwMode="auto">
            <a:xfrm>
              <a:off x="4466" y="3342"/>
              <a:ext cx="42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70" name="Oval 82"/>
            <p:cNvSpPr>
              <a:spLocks noChangeAspect="1" noChangeArrowheads="1"/>
            </p:cNvSpPr>
            <p:nvPr/>
          </p:nvSpPr>
          <p:spPr bwMode="auto">
            <a:xfrm>
              <a:off x="4843" y="3342"/>
              <a:ext cx="43" cy="4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40372" name="Oval 84"/>
            <p:cNvSpPr>
              <a:spLocks noChangeAspect="1" noChangeArrowheads="1"/>
            </p:cNvSpPr>
            <p:nvPr/>
          </p:nvSpPr>
          <p:spPr bwMode="auto">
            <a:xfrm>
              <a:off x="1064" y="844"/>
              <a:ext cx="44" cy="43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40373" name="Rectangle 85"/>
          <p:cNvSpPr>
            <a:spLocks noChangeArrowheads="1"/>
          </p:cNvSpPr>
          <p:nvPr/>
        </p:nvSpPr>
        <p:spPr bwMode="auto">
          <a:xfrm>
            <a:off x="0" y="6304002"/>
            <a:ext cx="594015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Caley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 P.; </a:t>
            </a: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Hickling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 G.J.; Cowan P.E.; Pfeiffer D.U. 1999. Effects of sustained control of </a:t>
            </a: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brushtail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 possums on levels of Mycobacterium </a:t>
            </a: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bovis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 infection in cattle and </a:t>
            </a: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brushtail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 possum populations from </a:t>
            </a:r>
            <a:r>
              <a:rPr lang="en-NZ" sz="1000" i="1" dirty="0" err="1">
                <a:solidFill>
                  <a:schemeClr val="tx1"/>
                </a:solidFill>
                <a:latin typeface="Calibri" pitchFamily="34" charset="0"/>
              </a:rPr>
              <a:t>Hohotaka</a:t>
            </a:r>
            <a:r>
              <a:rPr lang="en-NZ" sz="1000" i="1" dirty="0">
                <a:solidFill>
                  <a:schemeClr val="tx1"/>
                </a:solidFill>
                <a:latin typeface="Calibri" pitchFamily="34" charset="0"/>
              </a:rPr>
              <a:t>, New Zealand. New Zealand Veterinary Journal 47 133-142</a:t>
            </a:r>
          </a:p>
        </p:txBody>
      </p: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1187624" y="1772816"/>
            <a:ext cx="360040" cy="2592288"/>
          </a:xfrm>
          <a:prstGeom prst="line">
            <a:avLst/>
          </a:prstGeom>
          <a:noFill/>
          <a:ln w="7938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220072" y="1340768"/>
            <a:ext cx="3528392" cy="4608512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Model assumes good even control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In reality, there can be gaps in coverage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NZ" sz="2400" dirty="0" smtClean="0">
                <a:latin typeface="Calibri" pitchFamily="34" charset="0"/>
              </a:rPr>
              <a:t>Famous </a:t>
            </a:r>
            <a:r>
              <a:rPr lang="en-NZ" sz="2400" dirty="0" err="1" smtClean="0">
                <a:latin typeface="Calibri" pitchFamily="34" charset="0"/>
              </a:rPr>
              <a:t>Hohotaka</a:t>
            </a:r>
            <a:r>
              <a:rPr lang="en-NZ" sz="2400" dirty="0" smtClean="0">
                <a:latin typeface="Calibri" pitchFamily="34" charset="0"/>
              </a:rPr>
              <a:t> blackberry patch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NZ" sz="2400" dirty="0" smtClean="0">
                <a:latin typeface="Calibri" pitchFamily="34" charset="0"/>
              </a:rPr>
              <a:t>Impossible to quantify this risk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NZ" sz="2400" dirty="0" smtClean="0">
                <a:solidFill>
                  <a:srgbClr val="0000FF"/>
                </a:solidFill>
                <a:latin typeface="Calibri" pitchFamily="34" charset="0"/>
              </a:rPr>
              <a:t>=&gt; </a:t>
            </a:r>
            <a:r>
              <a:rPr lang="en-NZ" sz="2400" b="1" dirty="0" smtClean="0">
                <a:solidFill>
                  <a:srgbClr val="0000FF"/>
                </a:solidFill>
                <a:latin typeface="Calibri" pitchFamily="34" charset="0"/>
              </a:rPr>
              <a:t>Need for over-kill </a:t>
            </a:r>
            <a:r>
              <a:rPr lang="en-NZ" sz="2400" b="1" u="sng" dirty="0" smtClean="0">
                <a:solidFill>
                  <a:srgbClr val="0000FF"/>
                </a:solidFill>
                <a:latin typeface="Calibri" pitchFamily="34" charset="0"/>
              </a:rPr>
              <a:t>or</a:t>
            </a:r>
            <a:r>
              <a:rPr lang="en-NZ" sz="2400" b="1" dirty="0" smtClean="0">
                <a:solidFill>
                  <a:srgbClr val="0000FF"/>
                </a:solidFill>
                <a:latin typeface="Calibri" pitchFamily="34" charset="0"/>
              </a:rPr>
              <a:t> empirical surveillance back-up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0" name="Down Arrow 89"/>
          <p:cNvSpPr/>
          <p:nvPr/>
        </p:nvSpPr>
        <p:spPr>
          <a:xfrm rot="4478972">
            <a:off x="4366481" y="2631740"/>
            <a:ext cx="272569" cy="2917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549406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</a:rPr>
              <a:t>3. </a:t>
            </a:r>
            <a:r>
              <a:rPr lang="en-NZ" sz="4000" b="1" dirty="0" smtClean="0">
                <a:latin typeface="Calibri" pitchFamily="34" charset="0"/>
              </a:rPr>
              <a:t>Targeted cluster </a:t>
            </a:r>
            <a:r>
              <a:rPr lang="en-GB" sz="4000" b="1" dirty="0" smtClean="0">
                <a:latin typeface="Calibri" pitchFamily="34" charset="0"/>
              </a:rPr>
              <a:t>aerial</a:t>
            </a: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640763" cy="5040312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  <a:cs typeface="Arial" pitchFamily="34" charset="0"/>
              </a:rPr>
              <a:t>3-4 aerial operations at c 5-yr intervals, but ultra-low-cost ops after the first one – targeted only at areas with possums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Later ops cover &lt; 50% of  area (v low aerial cost)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Targeted used ground-based mapping with chew cards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Still high predicted probability of eradication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Mapping provides more direct possum surveillance data (plus pig and deer sentinel) to </a:t>
            </a:r>
            <a:r>
              <a:rPr lang="en-GB" sz="2400" b="1" u="sng" dirty="0" smtClean="0">
                <a:latin typeface="Calibri" pitchFamily="34" charset="0"/>
                <a:cs typeface="Arial" pitchFamily="34" charset="0"/>
              </a:rPr>
              <a:t>empirically</a:t>
            </a:r>
            <a:r>
              <a:rPr lang="en-GB" sz="2400" dirty="0" smtClean="0">
                <a:latin typeface="Calibri" pitchFamily="34" charset="0"/>
                <a:cs typeface="Arial" pitchFamily="34" charset="0"/>
              </a:rPr>
              <a:t> confirm TB absence.</a:t>
            </a:r>
            <a:endParaRPr lang="en-GB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" name="Picture 4" descr="Baited chew-card"/>
          <p:cNvPicPr>
            <a:picLocks noChangeAspect="1" noChangeArrowheads="1"/>
          </p:cNvPicPr>
          <p:nvPr/>
        </p:nvPicPr>
        <p:blipFill>
          <a:blip r:embed="rId2" cstate="screen">
            <a:lum contrast="-20000"/>
          </a:blip>
          <a:srcRect/>
          <a:stretch>
            <a:fillRect/>
          </a:stretch>
        </p:blipFill>
        <p:spPr bwMode="auto">
          <a:xfrm>
            <a:off x="7020272" y="188640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All Blocks All Cards.j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634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304800"/>
            <a:ext cx="8820472" cy="963613"/>
          </a:xfrm>
          <a:prstGeom prst="rect">
            <a:avLst/>
          </a:prstGeom>
          <a:solidFill>
            <a:schemeClr val="bg1">
              <a:lumMod val="50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NZ" sz="4000" b="1" kern="0" dirty="0">
                <a:latin typeface="Calibri" pitchFamily="34" charset="0"/>
                <a:ea typeface="+mj-ea"/>
                <a:cs typeface="+mj-cs"/>
              </a:rPr>
              <a:t>Pre-control </a:t>
            </a:r>
            <a:r>
              <a:rPr lang="en-NZ" sz="4000" b="1" kern="0" dirty="0" smtClean="0">
                <a:latin typeface="Calibri" pitchFamily="34" charset="0"/>
                <a:ea typeface="+mj-ea"/>
                <a:cs typeface="+mj-cs"/>
              </a:rPr>
              <a:t>Chew Card mapping  </a:t>
            </a:r>
          </a:p>
        </p:txBody>
      </p:sp>
      <p:pic>
        <p:nvPicPr>
          <p:cNvPr id="4" name="Picture 4" descr="Baited chew-card"/>
          <p:cNvPicPr>
            <a:picLocks noChangeAspect="1" noChangeArrowheads="1"/>
          </p:cNvPicPr>
          <p:nvPr/>
        </p:nvPicPr>
        <p:blipFill>
          <a:blip r:embed="rId3" cstate="screen">
            <a:lum contrast="-20000"/>
          </a:blip>
          <a:srcRect/>
          <a:stretch>
            <a:fillRect/>
          </a:stretch>
        </p:blipFill>
        <p:spPr bwMode="auto">
          <a:xfrm>
            <a:off x="6516216" y="4437112"/>
            <a:ext cx="2843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NZ" sz="4000" b="1" dirty="0" smtClean="0">
                <a:latin typeface="Calibri" pitchFamily="34" charset="0"/>
                <a:cs typeface="Times New Roman" pitchFamily="18" charset="0"/>
              </a:rPr>
              <a:t>Targeting </a:t>
            </a:r>
            <a:br>
              <a:rPr lang="en-NZ" sz="4000" b="1" dirty="0" smtClean="0">
                <a:latin typeface="Calibri" pitchFamily="34" charset="0"/>
                <a:cs typeface="Times New Roman" pitchFamily="18" charset="0"/>
              </a:rPr>
            </a:br>
            <a:r>
              <a:rPr lang="en-NZ" sz="4000" b="1" dirty="0" smtClean="0">
                <a:latin typeface="Calibri" pitchFamily="34" charset="0"/>
                <a:cs typeface="Times New Roman" pitchFamily="18" charset="0"/>
              </a:rPr>
              <a:t>aerial cluster</a:t>
            </a:r>
            <a:endParaRPr lang="en-GB" sz="4000" b="1" dirty="0" smtClean="0">
              <a:latin typeface="Calibri" pitchFamily="34" charset="0"/>
            </a:endParaRP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 t="5028" r="10159"/>
          <a:stretch>
            <a:fillRect/>
          </a:stretch>
        </p:blipFill>
        <p:spPr bwMode="auto">
          <a:xfrm>
            <a:off x="3851920" y="188640"/>
            <a:ext cx="4929698" cy="6408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3491880" cy="5040560"/>
          </a:xfr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NZ" dirty="0" smtClean="0">
                <a:latin typeface="Calibri" pitchFamily="34" charset="0"/>
                <a:ea typeface="Times New Roman" pitchFamily="18" charset="0"/>
              </a:rPr>
              <a:t>CC data used to identify create ‘possum risk’ strata</a:t>
            </a:r>
          </a:p>
          <a:p>
            <a:pPr lvl="1">
              <a:defRPr/>
            </a:pPr>
            <a:r>
              <a:rPr lang="en-NZ" sz="2400" kern="0" dirty="0" smtClean="0">
                <a:latin typeface="Calibri" pitchFamily="34" charset="0"/>
              </a:rPr>
              <a:t>Areas with few or no possums left out of aerial</a:t>
            </a:r>
          </a:p>
          <a:p>
            <a:pPr lvl="1">
              <a:defRPr/>
            </a:pPr>
            <a:r>
              <a:rPr lang="en-US" sz="2400" kern="0" dirty="0" smtClean="0">
                <a:latin typeface="Calibri" pitchFamily="34" charset="0"/>
              </a:rPr>
              <a:t>Possums can be trapped and necropsied for TB</a:t>
            </a:r>
            <a:endParaRPr lang="en-NZ" sz="2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aited chew-card"/>
          <p:cNvPicPr>
            <a:picLocks noChangeAspect="1" noChangeArrowheads="1"/>
          </p:cNvPicPr>
          <p:nvPr/>
        </p:nvPicPr>
        <p:blipFill>
          <a:blip r:embed="rId2" cstate="screen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58163" cy="649287"/>
          </a:xfrm>
          <a:solidFill>
            <a:schemeClr val="bg1">
              <a:lumMod val="75000"/>
              <a:alpha val="64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4. G</a:t>
            </a:r>
            <a:r>
              <a:rPr lang="en-NZ" sz="4000" b="1" dirty="0" smtClean="0">
                <a:solidFill>
                  <a:schemeClr val="tx1"/>
                </a:solidFill>
                <a:latin typeface="Calibri" pitchFamily="34" charset="0"/>
              </a:rPr>
              <a:t>round-based detection &amp; mop up</a:t>
            </a:r>
            <a:r>
              <a:rPr lang="en-NZ" sz="4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88840"/>
            <a:ext cx="8172450" cy="4653260"/>
          </a:xfrm>
          <a:solidFill>
            <a:schemeClr val="bg1">
              <a:lumMod val="75000"/>
              <a:alpha val="74000"/>
            </a:schemeClr>
          </a:solidFill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NZ" sz="2600" dirty="0" smtClean="0">
                <a:latin typeface="Calibri" pitchFamily="34" charset="0"/>
                <a:cs typeface="Arial" pitchFamily="34" charset="0"/>
              </a:rPr>
              <a:t>Initial knockdown by aerial (at least two aerial ops), then detection &amp; mop up (DMU) for 5-6 years </a:t>
            </a:r>
          </a:p>
          <a:p>
            <a:pPr marL="742950" lvl="2" indent="-342900">
              <a:lnSpc>
                <a:spcPct val="130000"/>
              </a:lnSpc>
              <a:buFontTx/>
              <a:buChar char="-"/>
              <a:defRPr/>
            </a:pPr>
            <a:r>
              <a:rPr lang="en-NZ" sz="2200" dirty="0" smtClean="0">
                <a:latin typeface="Calibri" pitchFamily="34" charset="0"/>
                <a:cs typeface="Arial" pitchFamily="34" charset="0"/>
              </a:rPr>
              <a:t>Includes possum (as well as deer and pig) surveillance</a:t>
            </a:r>
          </a:p>
          <a:p>
            <a:pPr marL="742950" lvl="2" indent="-342900">
              <a:lnSpc>
                <a:spcPct val="130000"/>
              </a:lnSpc>
              <a:buFontTx/>
              <a:buChar char="-"/>
              <a:defRPr/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Control efficacy low (cf aerial) but  enough to prevent possum increase and further reduce TB persistence.</a:t>
            </a:r>
          </a:p>
          <a:p>
            <a:pPr marL="342900" lvl="1" indent="-342900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GB" sz="2600" dirty="0" smtClean="0">
                <a:latin typeface="Calibri" pitchFamily="34" charset="0"/>
                <a:cs typeface="Arial" pitchFamily="34" charset="0"/>
              </a:rPr>
              <a:t>Lowest predicted probability of eradication</a:t>
            </a:r>
          </a:p>
          <a:p>
            <a:pPr marL="342900" lvl="1" indent="-342900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GB" sz="2600" b="1" dirty="0" smtClean="0">
                <a:latin typeface="Calibri" pitchFamily="34" charset="0"/>
                <a:cs typeface="Arial" pitchFamily="34" charset="0"/>
              </a:rPr>
              <a:t>But abundant possum surveillance data (+ pig + deer) to </a:t>
            </a:r>
            <a:r>
              <a:rPr lang="en-GB" sz="2600" b="1" u="sng" dirty="0" smtClean="0">
                <a:latin typeface="Calibri" pitchFamily="34" charset="0"/>
                <a:cs typeface="Arial" pitchFamily="34" charset="0"/>
              </a:rPr>
              <a:t>empirically</a:t>
            </a:r>
            <a:r>
              <a:rPr lang="en-GB" sz="2600" b="1" dirty="0" smtClean="0">
                <a:latin typeface="Calibri" pitchFamily="34" charset="0"/>
                <a:cs typeface="Arial" pitchFamily="34" charset="0"/>
              </a:rPr>
              <a:t> confirm TB absence.</a:t>
            </a:r>
          </a:p>
          <a:p>
            <a:pPr marL="342900" lvl="1" indent="-342900" eaLnBrk="1" hangingPunct="1">
              <a:lnSpc>
                <a:spcPct val="130000"/>
              </a:lnSpc>
              <a:buFontTx/>
              <a:buChar char="•"/>
              <a:defRPr/>
            </a:pPr>
            <a:endParaRPr lang="en-GB" sz="1800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uberculosis (TB for Tubercle Bacillu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21737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99">
              <a:alpha val="55000"/>
            </a:srgbClr>
          </a:solidFill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Outline</a:t>
            </a:r>
            <a:endParaRPr lang="en-NZ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80520"/>
          </a:xfrm>
          <a:solidFill>
            <a:srgbClr val="FFFF99">
              <a:alpha val="53000"/>
            </a:srgbClr>
          </a:solidFill>
        </p:spPr>
        <p:txBody>
          <a:bodyPr>
            <a:noAutofit/>
          </a:bodyPr>
          <a:lstStyle/>
          <a:p>
            <a:r>
              <a:rPr lang="en-NZ" dirty="0" smtClean="0">
                <a:latin typeface="Calibri" pitchFamily="34" charset="0"/>
              </a:rPr>
              <a:t>Progress in reducing TB</a:t>
            </a:r>
          </a:p>
          <a:p>
            <a:pPr lvl="1"/>
            <a:r>
              <a:rPr lang="en-NZ" dirty="0" smtClean="0">
                <a:latin typeface="Calibri" pitchFamily="34" charset="0"/>
              </a:rPr>
              <a:t>Switch from control to eradication</a:t>
            </a:r>
          </a:p>
          <a:p>
            <a:r>
              <a:rPr lang="en-NZ" dirty="0" smtClean="0">
                <a:latin typeface="Calibri" pitchFamily="34" charset="0"/>
              </a:rPr>
              <a:t>When to stop</a:t>
            </a:r>
          </a:p>
          <a:p>
            <a:pPr lvl="1"/>
            <a:r>
              <a:rPr lang="en-NZ" dirty="0" smtClean="0">
                <a:latin typeface="Calibri" pitchFamily="34" charset="0"/>
              </a:rPr>
              <a:t>Need to ‘prove’ freedom’</a:t>
            </a:r>
          </a:p>
          <a:p>
            <a:r>
              <a:rPr lang="en-NZ" dirty="0" smtClean="0">
                <a:latin typeface="Calibri" pitchFamily="34" charset="0"/>
              </a:rPr>
              <a:t>Resource allocation problem</a:t>
            </a:r>
          </a:p>
          <a:p>
            <a:pPr lvl="1"/>
            <a:r>
              <a:rPr lang="en-NZ" dirty="0" smtClean="0">
                <a:latin typeface="Calibri" pitchFamily="34" charset="0"/>
              </a:rPr>
              <a:t>Control vs surveillance conundrum</a:t>
            </a:r>
          </a:p>
          <a:p>
            <a:r>
              <a:rPr lang="en-NZ" dirty="0" smtClean="0">
                <a:latin typeface="Calibri" pitchFamily="34" charset="0"/>
              </a:rPr>
              <a:t>Implications for TB management</a:t>
            </a:r>
          </a:p>
          <a:p>
            <a:pPr lvl="1"/>
            <a:r>
              <a:rPr lang="en-NZ" dirty="0" smtClean="0">
                <a:latin typeface="Calibri" pitchFamily="34" charset="0"/>
              </a:rPr>
              <a:t>‘Proof of concept’ eradication 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164137" cy="68580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3816350" cy="180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NZ" sz="4000" b="1" dirty="0" smtClean="0">
                <a:latin typeface="Calibri" pitchFamily="34" charset="0"/>
              </a:rPr>
              <a:t>Surveillance focussed options</a:t>
            </a:r>
          </a:p>
        </p:txBody>
      </p:sp>
      <p:sp>
        <p:nvSpPr>
          <p:cNvPr id="8" name="Down Arrow 7"/>
          <p:cNvSpPr/>
          <p:nvPr/>
        </p:nvSpPr>
        <p:spPr>
          <a:xfrm rot="19454326">
            <a:off x="5227205" y="1915541"/>
            <a:ext cx="575342" cy="1797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9" name="Down Arrow 8"/>
          <p:cNvSpPr/>
          <p:nvPr/>
        </p:nvSpPr>
        <p:spPr>
          <a:xfrm rot="1341276">
            <a:off x="6908800" y="2041525"/>
            <a:ext cx="558800" cy="14176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10" name="Down Arrow 9"/>
          <p:cNvSpPr/>
          <p:nvPr/>
        </p:nvSpPr>
        <p:spPr>
          <a:xfrm rot="21229471">
            <a:off x="5803508" y="1894786"/>
            <a:ext cx="1011439" cy="1530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1700808"/>
            <a:ext cx="3528392" cy="4896544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Options 3 &amp; 4  aim to do just enough to eradicate TB then gather evidence to  show TB has gone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NZ" sz="2800" dirty="0" smtClean="0">
                <a:solidFill>
                  <a:srgbClr val="0000FF"/>
                </a:solidFill>
                <a:latin typeface="Calibri" pitchFamily="34" charset="0"/>
              </a:rPr>
              <a:t>Potentially low cost, less aerial 1080, and faster, </a:t>
            </a:r>
            <a:r>
              <a:rPr lang="en-NZ" sz="2800" u="sng" dirty="0" smtClean="0">
                <a:solidFill>
                  <a:srgbClr val="0000FF"/>
                </a:solidFill>
                <a:latin typeface="Calibri" pitchFamily="34" charset="0"/>
              </a:rPr>
              <a:t>but</a:t>
            </a:r>
            <a:r>
              <a:rPr lang="en-NZ" sz="2800" dirty="0" smtClean="0">
                <a:solidFill>
                  <a:srgbClr val="0000FF"/>
                </a:solidFill>
                <a:latin typeface="Calibri" pitchFamily="34" charset="0"/>
              </a:rPr>
              <a:t> surveillance largely wasted Tb still present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NZ" sz="2800" dirty="0" smtClean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646863" cy="7928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pitchFamily="34" charset="0"/>
              </a:rPr>
              <a:t>Summary</a:t>
            </a: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7"/>
            <a:ext cx="8496300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GB" sz="2800" dirty="0" smtClean="0">
                <a:latin typeface="Calibri" pitchFamily="34" charset="0"/>
              </a:rPr>
              <a:t>New Eradication objective is quickly driving a major change in how pests are managed for TB;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en-GB" sz="2800" i="1" dirty="0" smtClean="0">
                <a:latin typeface="Calibri" pitchFamily="34" charset="0"/>
              </a:rPr>
              <a:t>From:</a:t>
            </a:r>
            <a:r>
              <a:rPr lang="en-GB" sz="2800" dirty="0" smtClean="0">
                <a:latin typeface="Calibri" pitchFamily="34" charset="0"/>
              </a:rPr>
              <a:t> Putting most resources into killing possums to reduce TB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en-GB" sz="2800" i="1" dirty="0" smtClean="0">
                <a:latin typeface="Calibri" pitchFamily="34" charset="0"/>
              </a:rPr>
              <a:t>To: </a:t>
            </a:r>
            <a:r>
              <a:rPr lang="en-GB" sz="2800" dirty="0" smtClean="0">
                <a:latin typeface="Calibri" pitchFamily="34" charset="0"/>
              </a:rPr>
              <a:t>Putting much more effort into TB surveillance (as well) to </a:t>
            </a:r>
            <a:r>
              <a:rPr lang="en-GB" sz="2800" u="sng" dirty="0" smtClean="0">
                <a:latin typeface="Calibri" pitchFamily="34" charset="0"/>
              </a:rPr>
              <a:t>achieve and show </a:t>
            </a:r>
            <a:r>
              <a:rPr lang="en-GB" sz="2800" dirty="0" smtClean="0">
                <a:latin typeface="Calibri" pitchFamily="34" charset="0"/>
              </a:rPr>
              <a:t>Tb freedom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=&gt; Information gathering  will become more important than pest control in areas close to being Tb free </a:t>
            </a:r>
            <a:endParaRPr lang="en-GB" sz="28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Progress in reducing TB</a:t>
            </a:r>
            <a:endParaRPr lang="en-NZ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196752"/>
            <a:ext cx="3312368" cy="5184576"/>
          </a:xfr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10 mill ha with TB-infected wildlife </a:t>
            </a:r>
          </a:p>
          <a:p>
            <a:r>
              <a:rPr lang="en-US" dirty="0" smtClean="0">
                <a:latin typeface="Calibri" pitchFamily="34" charset="0"/>
              </a:rPr>
              <a:t>But &gt;95% reduction in TB-infected herds since 1994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Just 69 Infected herds in March 2011</a:t>
            </a:r>
            <a:endParaRPr lang="en-NZ" b="1" dirty="0" smtClean="0">
              <a:latin typeface="Calibri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51520" y="1196752"/>
          <a:ext cx="4824536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2" y="188640"/>
            <a:ext cx="4523796" cy="64087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44416" cy="1143000"/>
          </a:xfrm>
          <a:noFill/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New aims</a:t>
            </a:r>
            <a:endParaRPr lang="en-NZ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3600400" cy="5256584"/>
          </a:xfr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Success has driven a major change in NPMS-TB goals</a:t>
            </a:r>
          </a:p>
          <a:p>
            <a:pPr>
              <a:buNone/>
              <a:defRPr/>
            </a:pPr>
            <a:r>
              <a:rPr lang="en-US" sz="2400" i="1" dirty="0" smtClean="0">
                <a:latin typeface="Calibri" pitchFamily="34" charset="0"/>
              </a:rPr>
              <a:t>From:  </a:t>
            </a:r>
            <a:r>
              <a:rPr lang="en-US" sz="2400" dirty="0" smtClean="0">
                <a:latin typeface="Calibri" pitchFamily="34" charset="0"/>
              </a:rPr>
              <a:t>Meeting OIE ‘TB freedom’ requirements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Infected Herd Period Prevalence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≤ 0.2%</a:t>
            </a:r>
          </a:p>
          <a:p>
            <a:pPr>
              <a:buFontTx/>
              <a:buChar char="-"/>
              <a:defRPr/>
            </a:pPr>
            <a:endParaRPr lang="en-US" sz="2000" dirty="0" smtClean="0">
              <a:latin typeface="Calibri" pitchFamily="34" charset="0"/>
              <a:cs typeface="Arial" charset="0"/>
            </a:endParaRPr>
          </a:p>
          <a:p>
            <a:pPr>
              <a:buNone/>
              <a:defRPr/>
            </a:pPr>
            <a:r>
              <a:rPr lang="en-US" sz="2400" i="1" dirty="0" smtClean="0">
                <a:latin typeface="Calibri" pitchFamily="34" charset="0"/>
              </a:rPr>
              <a:t>To: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Achieving true eradication of TB </a:t>
            </a:r>
          </a:p>
          <a:p>
            <a:pPr>
              <a:buNone/>
              <a:defRPr/>
            </a:pPr>
            <a:r>
              <a:rPr lang="en-US" sz="2000" dirty="0" smtClean="0">
                <a:latin typeface="Calibri" pitchFamily="34" charset="0"/>
              </a:rPr>
              <a:t>-     Domestic and wild animal populations become and remain biologically free of </a:t>
            </a:r>
            <a:r>
              <a:rPr lang="en-US" sz="2000" i="1" dirty="0" smtClean="0">
                <a:latin typeface="Calibri" pitchFamily="34" charset="0"/>
              </a:rPr>
              <a:t>M </a:t>
            </a:r>
            <a:r>
              <a:rPr lang="en-US" sz="2000" i="1" dirty="0" err="1" smtClean="0">
                <a:latin typeface="Calibri" pitchFamily="34" charset="0"/>
              </a:rPr>
              <a:t>bovis</a:t>
            </a:r>
            <a:r>
              <a:rPr lang="en-US" sz="2000" dirty="0" smtClean="0">
                <a:latin typeface="Calibri" pitchFamily="34" charset="0"/>
              </a:rPr>
              <a:t> infection</a:t>
            </a:r>
            <a:endParaRPr lang="en-NZ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3744416" cy="1143000"/>
          </a:xfrm>
          <a:noFill/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New imperative</a:t>
            </a:r>
            <a:endParaRPr lang="en-NZ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4392488" cy="5472608"/>
          </a:xfrm>
          <a:solidFill>
            <a:srgbClr val="FFFF99">
              <a:alpha val="7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Direct economic loss from TB now small (&lt;</a:t>
            </a:r>
            <a:r>
              <a:rPr lang="en-US" sz="2400" dirty="0" smtClean="0">
                <a:latin typeface="Calibri" pitchFamily="34" charset="0"/>
              </a:rPr>
              <a:t> $1m p.a.)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Not economically sensible to spend $84m p.a. to save such a small amount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High risk that NPMS support may wane before  TB fully eradicated?</a:t>
            </a: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=&gt; Crucial that eradication is achieved as swiftly </a:t>
            </a:r>
            <a:r>
              <a:rPr 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 as cheaply as possible</a:t>
            </a:r>
          </a:p>
        </p:txBody>
      </p:sp>
      <p:pic>
        <p:nvPicPr>
          <p:cNvPr id="5" name="Picture 2" descr="DSC06588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052736"/>
            <a:ext cx="3678237" cy="544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Specific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Eradication</a:t>
            </a: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 Objective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5328592"/>
          </a:xfrm>
          <a:solidFill>
            <a:srgbClr val="FFFF99">
              <a:alpha val="71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3400" dirty="0" smtClean="0"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Eradicate TB from wild animals over 2.5 m ha by 2026 </a:t>
            </a:r>
          </a:p>
          <a:p>
            <a:pPr lvl="1" eaLnBrk="1" hangingPunct="1">
              <a:defRPr/>
            </a:pPr>
            <a:r>
              <a:rPr lang="en-US" sz="3100" dirty="0" smtClean="0">
                <a:latin typeface="Calibri" pitchFamily="34" charset="0"/>
                <a:cs typeface="Arial" pitchFamily="34" charset="0"/>
              </a:rPr>
              <a:t>25% of wildlife-TB area</a:t>
            </a:r>
          </a:p>
          <a:p>
            <a:pPr lvl="1" eaLnBrk="1" hangingPunct="1">
              <a:defRPr/>
            </a:pPr>
            <a:endParaRPr lang="en-US" sz="3600" dirty="0" smtClean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Must quickly ‘prove’ that TB can be eradicated from large forest tract with a long history of infection</a:t>
            </a:r>
          </a:p>
          <a:p>
            <a:pPr lvl="1" eaLnBrk="1" hangingPunct="1">
              <a:defRPr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Calibri" pitchFamily="34" charset="0"/>
                <a:cs typeface="Arial" pitchFamily="34" charset="0"/>
              </a:rPr>
              <a:t>Two ‘Proof of Concept’ areas designated </a:t>
            </a:r>
            <a:r>
              <a:rPr lang="en-US" sz="3100" i="1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3100" i="1" dirty="0" err="1" smtClean="0">
                <a:latin typeface="Calibri" pitchFamily="34" charset="0"/>
                <a:cs typeface="Arial" pitchFamily="34" charset="0"/>
              </a:rPr>
              <a:t>Hokonui</a:t>
            </a:r>
            <a:r>
              <a:rPr lang="en-US" sz="3100" i="1" dirty="0" smtClean="0">
                <a:latin typeface="Calibri" pitchFamily="34" charset="0"/>
                <a:cs typeface="Arial" pitchFamily="34" charset="0"/>
              </a:rPr>
              <a:t> (SI) and </a:t>
            </a:r>
            <a:r>
              <a:rPr lang="en-US" sz="3100" i="1" dirty="0" err="1" smtClean="0">
                <a:latin typeface="Calibri" pitchFamily="34" charset="0"/>
                <a:cs typeface="Arial" pitchFamily="34" charset="0"/>
              </a:rPr>
              <a:t>Hauhungaroa</a:t>
            </a:r>
            <a:r>
              <a:rPr lang="en-US" sz="3100" i="1" dirty="0" smtClean="0">
                <a:latin typeface="Calibri" pitchFamily="34" charset="0"/>
                <a:cs typeface="Arial" pitchFamily="34" charset="0"/>
              </a:rPr>
              <a:t> (NI) Ranges</a:t>
            </a:r>
          </a:p>
          <a:p>
            <a:pPr lvl="1" eaLnBrk="1" hangingPunct="1">
              <a:defRPr/>
            </a:pPr>
            <a:endParaRPr lang="en-US" sz="3600" i="1" dirty="0" smtClean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By 2015/16:</a:t>
            </a:r>
          </a:p>
          <a:p>
            <a:pPr lvl="1">
              <a:defRPr/>
            </a:pPr>
            <a:r>
              <a:rPr lang="en-US" sz="3100" dirty="0" smtClean="0">
                <a:latin typeface="Calibri" pitchFamily="34" charset="0"/>
                <a:cs typeface="Arial" pitchFamily="34" charset="0"/>
              </a:rPr>
              <a:t>Stakeholders want significant </a:t>
            </a:r>
            <a:r>
              <a:rPr lang="en-US" sz="31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measurable </a:t>
            </a:r>
            <a:r>
              <a:rPr lang="en-US" sz="3100" dirty="0" smtClean="0">
                <a:latin typeface="Calibri" pitchFamily="34" charset="0"/>
                <a:cs typeface="Arial" pitchFamily="34" charset="0"/>
              </a:rPr>
              <a:t>progress towards achieving eradication, especially in the Proof of Concept areas, </a:t>
            </a:r>
            <a:r>
              <a:rPr lang="en-US" sz="3100" u="sng" dirty="0" smtClean="0">
                <a:latin typeface="Calibri" pitchFamily="34" charset="0"/>
                <a:cs typeface="Arial" pitchFamily="34" charset="0"/>
              </a:rPr>
              <a:t>and</a:t>
            </a:r>
            <a:r>
              <a:rPr lang="en-US" sz="3100" dirty="0" smtClean="0">
                <a:latin typeface="Calibri" pitchFamily="34" charset="0"/>
                <a:cs typeface="Arial" pitchFamily="34" charset="0"/>
              </a:rPr>
              <a:t> efficiencies in vector control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Proof of Freedom Model</a:t>
            </a:r>
            <a:endParaRPr lang="en-NZ" sz="4000" b="1" dirty="0">
              <a:latin typeface="Calibri" pitchFamily="34" charset="0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467544" y="2204864"/>
            <a:ext cx="8136904" cy="4386889"/>
            <a:chOff x="107504" y="1052736"/>
            <a:chExt cx="8640960" cy="5189426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1052736"/>
              <a:ext cx="2712950" cy="436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latin typeface="Calibri" pitchFamily="34" charset="0"/>
                </a:rPr>
                <a:t>Pest Control History</a:t>
              </a:r>
              <a:endParaRPr lang="en-NZ" dirty="0"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2" y="2358172"/>
              <a:ext cx="2183594" cy="7645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Spatial Possum Model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2348880"/>
              <a:ext cx="2382102" cy="7645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Possum/Sentinel Surveillance Model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32240" y="2348880"/>
              <a:ext cx="1786577" cy="1092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Livestock Surveillance Model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3888" y="4221088"/>
              <a:ext cx="2051255" cy="436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Possums P(Free)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2240" y="4263479"/>
              <a:ext cx="1786577" cy="7645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Livestock P(Free)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0032" y="5805264"/>
              <a:ext cx="2367880" cy="436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>
                  <a:latin typeface="Calibri" pitchFamily="34" charset="0"/>
                </a:rPr>
                <a:t>Area-wide P(Free)</a:t>
              </a:r>
              <a:endParaRPr lang="en-NZ" i="1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1052736"/>
              <a:ext cx="2382102" cy="436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latin typeface="Calibri" pitchFamily="34" charset="0"/>
                </a:rPr>
                <a:t>Wildlife Surveillance</a:t>
              </a:r>
              <a:endParaRPr lang="en-NZ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1052736"/>
              <a:ext cx="2448272" cy="436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latin typeface="Calibri" pitchFamily="34" charset="0"/>
                </a:rPr>
                <a:t>Livestock Surveillance</a:t>
              </a:r>
              <a:endParaRPr lang="en-NZ" dirty="0">
                <a:latin typeface="Calibri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4031940" y="3609020"/>
              <a:ext cx="108012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7164288" y="3789040"/>
              <a:ext cx="86409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824822" y="4905958"/>
              <a:ext cx="1152128" cy="64648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660232" y="5085184"/>
              <a:ext cx="792088" cy="5040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1043608" y="1916832"/>
              <a:ext cx="86409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4068738" y="1916038"/>
              <a:ext cx="86409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165082" y="1916038"/>
              <a:ext cx="86409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79712" y="3068960"/>
              <a:ext cx="1656184" cy="108012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1760" y="2708920"/>
              <a:ext cx="86409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78033" y="2330453"/>
              <a:ext cx="648072" cy="36408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1400" dirty="0" smtClean="0">
                  <a:latin typeface="Calibri" pitchFamily="34" charset="0"/>
                </a:rPr>
                <a:t>prior</a:t>
              </a:r>
              <a:endParaRPr lang="en-NZ" sz="1400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05262" y="3429000"/>
              <a:ext cx="1394531" cy="54612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 smtClean="0">
                  <a:latin typeface="Calibri" pitchFamily="34" charset="0"/>
                </a:rPr>
                <a:t>Independent </a:t>
              </a:r>
              <a:r>
                <a:rPr lang="en-NZ" sz="1200" dirty="0" smtClean="0"/>
                <a:t>evidence</a:t>
              </a:r>
              <a:endParaRPr lang="en-NZ" sz="1200" dirty="0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395536" y="980728"/>
            <a:ext cx="8280920" cy="936104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LR has developed a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quantitative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framework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for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calculating the probability of TB eradication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eer work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400600" cy="908720"/>
          </a:xfrm>
          <a:solidFill>
            <a:schemeClr val="bg1">
              <a:lumMod val="65000"/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en-NZ" sz="4000" b="1" dirty="0" smtClean="0">
                <a:latin typeface="Calibri" pitchFamily="34" charset="0"/>
              </a:rPr>
              <a:t>Key Question</a:t>
            </a:r>
            <a:endParaRPr lang="en-NZ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9408"/>
            <a:ext cx="4824536" cy="5067944"/>
          </a:xfrm>
          <a:solidFill>
            <a:srgbClr val="FFFF99">
              <a:alpha val="72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When it is safe to stop vector control (and  TB testing)</a:t>
            </a:r>
          </a:p>
          <a:p>
            <a:pPr lvl="1">
              <a:defRPr/>
            </a:pPr>
            <a:r>
              <a:rPr lang="en-US" sz="2400" dirty="0" smtClean="0">
                <a:latin typeface="Calibri" pitchFamily="34" charset="0"/>
              </a:rPr>
              <a:t>But ‘proving’ Tb is gone, with  high confidence, requires expensive surveillance</a:t>
            </a:r>
            <a:endParaRPr lang="en-US" sz="24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Symbol" pitchFamily="18" charset="2"/>
              <a:buChar char="Þ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 Key question is when to shift funding from control to surveillance</a:t>
            </a:r>
          </a:p>
          <a:p>
            <a:pPr lvl="1">
              <a:buFont typeface="Symbol" pitchFamily="18" charset="2"/>
              <a:buChar char="Þ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Too soon, and $$ wasted showing Tb still present</a:t>
            </a:r>
          </a:p>
          <a:p>
            <a:pPr lvl="1">
              <a:buFont typeface="Symbol" pitchFamily="18" charset="2"/>
              <a:buChar char="Þ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Too late and $$ wasted on unnecessary control</a:t>
            </a:r>
          </a:p>
          <a:p>
            <a:pPr lvl="1">
              <a:buFont typeface="Symbol" pitchFamily="18" charset="2"/>
              <a:buChar char="Þ"/>
              <a:defRPr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164137" cy="68580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88640"/>
            <a:ext cx="3995936" cy="112474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NZ" sz="3600" b="1" dirty="0" smtClean="0">
                <a:latin typeface="Calibri" pitchFamily="34" charset="0"/>
              </a:rPr>
              <a:t>Resource allocation framework</a:t>
            </a:r>
            <a:endParaRPr lang="en-NZ" sz="36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916832"/>
            <a:ext cx="3528392" cy="4104456"/>
          </a:xfrm>
          <a:prstGeom prst="rect">
            <a:avLst/>
          </a:prstGeom>
          <a:solidFill>
            <a:srgbClr val="FFFF99">
              <a:alpha val="83000"/>
            </a:srgb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Each activity increases the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estimate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of TB eradication probability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Calibri" pitchFamily="34" charset="0"/>
              </a:rPr>
              <a:t>But surveillance often does not change </a:t>
            </a:r>
            <a:r>
              <a:rPr lang="en-US" sz="2800" b="1" u="sng" dirty="0" smtClean="0">
                <a:latin typeface="Calibri" pitchFamily="34" charset="0"/>
              </a:rPr>
              <a:t>actual probability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2160" y="4509120"/>
            <a:ext cx="3131840" cy="2348880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>
            <a:off x="4283968" y="0"/>
            <a:ext cx="1440160" cy="764704"/>
          </a:xfrm>
          <a:prstGeom prst="ellipse">
            <a:avLst/>
          </a:prstGeom>
          <a:solidFill>
            <a:schemeClr val="accent1">
              <a:alpha val="2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sum_landscap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A3FFDB02B4BD524A8E2A9D783F60FC3000307428C394947349AB1F30B23B3512C4" ma:contentTypeVersion="4" ma:contentTypeDescription="" ma:contentTypeScope="" ma:versionID="2da6c15db57d624a2e9b629f1cc3d4df">
  <xsd:schema xmlns:xsd="http://www.w3.org/2001/XMLSchema" xmlns:p="http://schemas.microsoft.com/office/2006/metadata/properties" xmlns:ns2="029a8486-6bb3-4d67-971b-9be76ae38a2f" xmlns:ns3="79338817-504b-4fbf-9884-42ec1ddd79b5" xmlns:ns4="f6c850aa-1778-4d3a-a144-4c7a46708228" xmlns:ns5="ac7b80e8-7076-485e-90db-11bc203aa038" xmlns:ns6="a15f2643-d7ac-4cff-8b8b-94d521370fc3" xmlns:ns7="28c51807-f676-4dea-8938-016236cf08bb" targetNamespace="http://schemas.microsoft.com/office/2006/metadata/properties" ma:root="true" ma:fieldsID="3b93866e3a8c9664da1e8b8e88ec483d" ns2:_="" ns3:_="" ns4:_="" ns5:_="" ns6:_="" ns7:_="">
    <xsd:import namespace="029a8486-6bb3-4d67-971b-9be76ae38a2f"/>
    <xsd:import namespace="79338817-504b-4fbf-9884-42ec1ddd79b5"/>
    <xsd:import namespace="f6c850aa-1778-4d3a-a144-4c7a46708228"/>
    <xsd:import namespace="ac7b80e8-7076-485e-90db-11bc203aa038"/>
    <xsd:import namespace="a15f2643-d7ac-4cff-8b8b-94d521370fc3"/>
    <xsd:import namespace="28c51807-f676-4dea-8938-016236cf08bb"/>
    <xsd:element name="properties">
      <xsd:complexType>
        <xsd:sequence>
          <xsd:element name="documentManagement">
            <xsd:complexType>
              <xsd:all>
                <xsd:element ref="ns2:Activity"/>
                <xsd:element ref="ns2:Function"/>
                <xsd:element ref="ns3:Record_Type"/>
                <xsd:element ref="ns4:Document_x0020_Type" minOccurs="0"/>
                <xsd:element ref="ns5:Area" minOccurs="0"/>
                <xsd:element ref="ns6:Tags" minOccurs="0"/>
                <xsd:element ref="ns2:Landcare_x0020_Reference" minOccurs="0"/>
                <xsd:element ref="ns5:Financial_x0020_Year" minOccurs="0"/>
                <xsd:element ref="ns7:Review_x0020_Date1" minOccurs="0"/>
                <xsd:element ref="ns5:Liv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29a8486-6bb3-4d67-971b-9be76ae38a2f" elementFormDefault="qualified">
    <xsd:import namespace="http://schemas.microsoft.com/office/2006/documentManagement/types"/>
    <xsd:element name="Activity" ma:index="8" ma:displayName="Activity" ma:default="Projects" ma:format="RadioButtons" ma:hidden="true" ma:internalName="Activity" ma:readOnly="false">
      <xsd:simpleType>
        <xsd:restriction base="dms:Choice">
          <xsd:enumeration value="Projects"/>
        </xsd:restriction>
      </xsd:simpleType>
    </xsd:element>
    <xsd:element name="Function" ma:index="9" ma:displayName="Function" ma:default="Delivering Products and Services" ma:format="RadioButtons" ma:hidden="true" ma:internalName="Function" ma:readOnly="false">
      <xsd:simpleType>
        <xsd:restriction base="dms:Choice">
          <xsd:enumeration value="Delivering Products and Services"/>
        </xsd:restriction>
      </xsd:simpleType>
    </xsd:element>
    <xsd:element name="Landcare_x0020_Reference" ma:index="15" nillable="true" ma:displayName="Reference" ma:default="" ma:internalName="Landcare_x0020_Referenc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79338817-504b-4fbf-9884-42ec1ddd79b5" elementFormDefault="qualified">
    <xsd:import namespace="http://schemas.microsoft.com/office/2006/documentManagement/types"/>
    <xsd:element name="Record_Type" ma:index="10" ma:displayName="Record Type" ma:default="Normal" ma:format="Dropdown" ma:internalName="RecordType" ma:readOnly="false">
      <xsd:simpleType>
        <xsd:restriction base="dms:Choice">
          <xsd:enumeration value="Normal"/>
          <xsd:enumeration value="Housekeeping"/>
          <xsd:enumeration value="Long Term"/>
          <xsd:enumeration value="Superseded"/>
          <xsd:enumeration value="Email"/>
        </xsd:restriction>
      </xsd:simpleType>
    </xsd:element>
  </xsd:schema>
  <xsd:schema xmlns:xsd="http://www.w3.org/2001/XMLSchema" xmlns:dms="http://schemas.microsoft.com/office/2006/documentManagement/types" targetNamespace="f6c850aa-1778-4d3a-a144-4c7a46708228" elementFormDefault="qualified">
    <xsd:import namespace="http://schemas.microsoft.com/office/2006/documentManagement/types"/>
    <xsd:element name="Document_x0020_Type" ma:index="11" nillable="true" ma:displayName="Document Type" ma:default="Document" ma:format="Dropdown" ma:internalName="Document_x0020_Type">
      <xsd:simpleType>
        <xsd:restriction base="dms:Choice">
          <xsd:enumeration value="Agenda"/>
          <xsd:enumeration value="Correspondence"/>
          <xsd:enumeration value="Data"/>
          <xsd:enumeration value="Document"/>
          <xsd:enumeration value="Instructions"/>
          <xsd:enumeration value="Labels"/>
          <xsd:enumeration value="Manual"/>
          <xsd:enumeration value="Minutes"/>
          <xsd:enumeration value="News"/>
          <xsd:enumeration value="Policy"/>
          <xsd:enumeration value="Presentation"/>
          <xsd:enumeration value="Procedure"/>
          <xsd:enumeration value="Proposal"/>
          <xsd:enumeration value="Report"/>
          <xsd:enumeration value="Template"/>
          <xsd:enumeration value="Photo"/>
        </xsd:restriction>
      </xsd:simpleType>
    </xsd:element>
  </xsd:schema>
  <xsd:schema xmlns:xsd="http://www.w3.org/2001/XMLSchema" xmlns:dms="http://schemas.microsoft.com/office/2006/documentManagement/types" targetNamespace="ac7b80e8-7076-485e-90db-11bc203aa038" elementFormDefault="qualified">
    <xsd:import namespace="http://schemas.microsoft.com/office/2006/documentManagement/types"/>
    <xsd:element name="Area" ma:index="12" nillable="true" ma:displayName="Area" ma:list="{47987436-AA42-472D-B7C2-C3CC71D54E5B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ancial_x0020_Year" ma:index="16" nillable="true" ma:displayName="Financial Year" ma:format="Dropdown" ma:internalName="Financial_x0020_Year">
      <xsd:simpleType>
        <xsd:restriction base="dms:Choice">
          <xsd:enumeration value="0506"/>
          <xsd:enumeration value="0607"/>
          <xsd:enumeration value="0708"/>
          <xsd:enumeration value="0809"/>
          <xsd:enumeration value="0910"/>
          <xsd:enumeration value="1011"/>
          <xsd:enumeration value="1112"/>
        </xsd:restriction>
      </xsd:simpleType>
    </xsd:element>
    <xsd:element name="Live" ma:index="18" nillable="true" ma:displayName="Live" ma:default="1" ma:internalName="L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a15f2643-d7ac-4cff-8b8b-94d521370fc3" elementFormDefault="qualified">
    <xsd:import namespace="http://schemas.microsoft.com/office/2006/documentManagement/types"/>
    <xsd:element name="Tags" ma:index="13" nillable="true" ma:displayName="Tags" ma:list="{9EE417A2-B70C-4C6C-917C-CE4258FFCAB5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28c51807-f676-4dea-8938-016236cf08bb" elementFormDefault="qualified">
    <xsd:import namespace="http://schemas.microsoft.com/office/2006/documentManagement/types"/>
    <xsd:element name="Review_x0020_Date1" ma:index="17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ive xmlns="ac7b80e8-7076-485e-90db-11bc203aa038">true</Live>
    <Area xmlns="ac7b80e8-7076-485e-90db-11bc203aa038"/>
    <Record_Type xmlns="79338817-504b-4fbf-9884-42ec1ddd79b5">Normal</Record_Type>
    <Document_x0020_Type xmlns="f6c850aa-1778-4d3a-a144-4c7a46708228">Presentation</Document_x0020_Type>
    <Landcare_x0020_Reference xmlns="029a8486-6bb3-4d67-971b-9be76ae38a2f" xsi:nil="true"/>
    <Financial_x0020_Year xmlns="ac7b80e8-7076-485e-90db-11bc203aa038">1011</Financial_x0020_Year>
    <Tags xmlns="a15f2643-d7ac-4cff-8b8b-94d521370fc3">
      <ns6:Value xmlns:ns6="a15f2643-d7ac-4cff-8b8b-94d521370fc3">7</ns6:Value>
      <ns6:Value xmlns:ns6="a15f2643-d7ac-4cff-8b8b-94d521370fc3">1</ns6:Value>
      <ns6:Value xmlns:ns6="a15f2643-d7ac-4cff-8b8b-94d521370fc3">4</ns6:Value>
    </Tags>
    <Activity xmlns="029a8486-6bb3-4d67-971b-9be76ae38a2f">Projects</Activity>
    <Function xmlns="029a8486-6bb3-4d67-971b-9be76ae38a2f">Delivering Products and Services</Function>
    <Review_x0020_Date1 xmlns="28c51807-f676-4dea-8938-016236cf08bb" xsi:nil="true"/>
  </documentManagement>
</p:properties>
</file>

<file path=customXml/itemProps1.xml><?xml version="1.0" encoding="utf-8"?>
<ds:datastoreItem xmlns:ds="http://schemas.openxmlformats.org/officeDocument/2006/customXml" ds:itemID="{FBEB61A1-809B-44EB-965A-FFF10CFEB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a8486-6bb3-4d67-971b-9be76ae38a2f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28c51807-f676-4dea-8938-016236cf08b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4A4662-55F4-44E4-9C37-0D33FA8ED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8AAD0-60E4-4C25-9AE8-AF8A0B4DC88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29a8486-6bb3-4d67-971b-9be76ae38a2f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28c51807-f676-4dea-8938-016236cf08b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possum_landscape</Template>
  <TotalTime>15</TotalTime>
  <Words>1129</Words>
  <Application>Microsoft Office PowerPoint</Application>
  <PresentationFormat>On-screen Show (4:3)</PresentationFormat>
  <Paragraphs>158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possum_landscape</vt:lpstr>
      <vt:lpstr>Bovine Tb suppression systems</vt:lpstr>
      <vt:lpstr>Outline</vt:lpstr>
      <vt:lpstr>Progress in reducing TB</vt:lpstr>
      <vt:lpstr>New aims</vt:lpstr>
      <vt:lpstr>New imperative</vt:lpstr>
      <vt:lpstr>Specific Eradication Objective</vt:lpstr>
      <vt:lpstr>Proof of Freedom Model</vt:lpstr>
      <vt:lpstr>Key Question</vt:lpstr>
      <vt:lpstr>Slide 9</vt:lpstr>
      <vt:lpstr>Slide 10</vt:lpstr>
      <vt:lpstr>Eradication proof of concept trial Hauhungaroa Ranges (2011-2026)</vt:lpstr>
      <vt:lpstr>1. Standard broadcast aerial</vt:lpstr>
      <vt:lpstr>2. Low-cost cluster aerial</vt:lpstr>
      <vt:lpstr>Slide 14</vt:lpstr>
      <vt:lpstr>Slide 15</vt:lpstr>
      <vt:lpstr>3. Targeted cluster aerial</vt:lpstr>
      <vt:lpstr>Slide 17</vt:lpstr>
      <vt:lpstr>Targeting  aerial cluster</vt:lpstr>
      <vt:lpstr>4. Ground-based detection &amp; mop up </vt:lpstr>
      <vt:lpstr>Slide 20</vt:lpstr>
      <vt:lpstr>Summary</vt:lpstr>
    </vt:vector>
  </TitlesOfParts>
  <Company>Landcare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Tb suppression systems</dc:title>
  <dc:creator>Airey</dc:creator>
  <dc:description>10:45am Graham Nugent - Tb and suppression systems</dc:description>
  <cp:lastModifiedBy>Kerry Barton</cp:lastModifiedBy>
  <cp:revision>5</cp:revision>
  <dcterms:created xsi:type="dcterms:W3CDTF">2011-06-22T22:35:23Z</dcterms:created>
  <dcterms:modified xsi:type="dcterms:W3CDTF">2011-06-23T01:20:54Z</dcterms:modified>
  <cp:contentType>Powerpoint presentation</cp:contentType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0x010100A3FFDB02B4BD524A8E2A9D783F60FC3000307428C394947349AB1F30B23B3512C4</vt:lpwstr>
  </property>
  <property fmtid="{D5CDD505-2E9C-101B-9397-08002B2CF9AE}" pid="3" name="NXPowerLiteLastOptimized">
    <vt:lpwstr>1092954</vt:lpwstr>
  </property>
  <property fmtid="{D5CDD505-2E9C-101B-9397-08002B2CF9AE}" pid="4" name="NXPowerLiteVersion">
    <vt:lpwstr>D3.7.2</vt:lpwstr>
  </property>
  <property fmtid="{D5CDD505-2E9C-101B-9397-08002B2CF9AE}" pid="5" name="_MarkAsFinal">
    <vt:bool>true</vt:bool>
  </property>
</Properties>
</file>