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256" r:id="rId6"/>
    <p:sldId id="294" r:id="rId7"/>
    <p:sldId id="308" r:id="rId8"/>
    <p:sldId id="310" r:id="rId9"/>
    <p:sldId id="295" r:id="rId10"/>
    <p:sldId id="296" r:id="rId11"/>
    <p:sldId id="307" r:id="rId12"/>
    <p:sldId id="325" r:id="rId13"/>
    <p:sldId id="302" r:id="rId14"/>
    <p:sldId id="297" r:id="rId15"/>
    <p:sldId id="322" r:id="rId16"/>
    <p:sldId id="315" r:id="rId17"/>
    <p:sldId id="312" r:id="rId18"/>
    <p:sldId id="316" r:id="rId19"/>
    <p:sldId id="314" r:id="rId20"/>
    <p:sldId id="317" r:id="rId21"/>
    <p:sldId id="319" r:id="rId22"/>
    <p:sldId id="320" r:id="rId23"/>
    <p:sldId id="323" r:id="rId24"/>
    <p:sldId id="327" r:id="rId25"/>
    <p:sldId id="326" r:id="rId26"/>
    <p:sldId id="328" r:id="rId27"/>
    <p:sldId id="329" r:id="rId28"/>
    <p:sldId id="330" r:id="rId29"/>
    <p:sldId id="318" r:id="rId30"/>
  </p:sldIdLst>
  <p:sldSz cx="9144000" cy="6858000" type="screen4x3"/>
  <p:notesSz cx="6742113"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72C7"/>
    <a:srgbClr val="0192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48" autoAdjust="0"/>
  </p:normalViewPr>
  <p:slideViewPr>
    <p:cSldViewPr>
      <p:cViewPr varScale="1">
        <p:scale>
          <a:sx n="90" d="100"/>
          <a:sy n="90" d="100"/>
        </p:scale>
        <p:origin x="-600" y="-10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Andrea\SCIENCE%20LEADER\ORONGORONGO%20VALLEY\Orongorongo%20hard%20beech%20seedfall%20AB%20play%20Dec%200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NZ"/>
  <c:style val="1"/>
  <c:chart>
    <c:title>
      <c:tx>
        <c:rich>
          <a:bodyPr/>
          <a:lstStyle/>
          <a:p>
            <a:pPr algn="l">
              <a:defRPr sz="2000" b="0"/>
            </a:pPr>
            <a:r>
              <a:rPr lang="en-NZ" sz="2400" b="0" i="0" dirty="0" smtClean="0"/>
              <a:t>Typical </a:t>
            </a:r>
            <a:r>
              <a:rPr lang="en-NZ" sz="2400" b="0" i="1" dirty="0" err="1" smtClean="0"/>
              <a:t>Nothofagus</a:t>
            </a:r>
            <a:r>
              <a:rPr lang="en-NZ" sz="2400" b="0" i="1" dirty="0" smtClean="0"/>
              <a:t> </a:t>
            </a:r>
            <a:r>
              <a:rPr lang="en-NZ" sz="2400" b="0" dirty="0" err="1" smtClean="0"/>
              <a:t>seedfall</a:t>
            </a:r>
            <a:endParaRPr lang="en-NZ" sz="2400" b="0" dirty="0"/>
          </a:p>
        </c:rich>
      </c:tx>
      <c:layout>
        <c:manualLayout>
          <c:xMode val="edge"/>
          <c:yMode val="edge"/>
          <c:x val="0.15780737221457292"/>
          <c:y val="1.183267835580195E-2"/>
        </c:manualLayout>
      </c:layout>
      <c:overlay val="1"/>
    </c:title>
    <c:plotArea>
      <c:layout>
        <c:manualLayout>
          <c:layoutTarget val="inner"/>
          <c:xMode val="edge"/>
          <c:yMode val="edge"/>
          <c:x val="0.20504973502516144"/>
          <c:y val="0.12970799957406628"/>
          <c:w val="0.75759065148703564"/>
          <c:h val="0.71784011799586944"/>
        </c:manualLayout>
      </c:layout>
      <c:barChart>
        <c:barDir val="col"/>
        <c:grouping val="clustered"/>
        <c:ser>
          <c:idx val="0"/>
          <c:order val="0"/>
          <c:tx>
            <c:strRef>
              <c:f>Sheet1!$B$1</c:f>
              <c:strCache>
                <c:ptCount val="1"/>
                <c:pt idx="0">
                  <c:v>Seeds per m2</c:v>
                </c:pt>
              </c:strCache>
            </c:strRef>
          </c:tx>
          <c:spPr>
            <a:ln w="28575">
              <a:noFill/>
            </a:ln>
          </c:spPr>
          <c:cat>
            <c:numRef>
              <c:f>Sheet1!$A$2:$A$43</c:f>
              <c:numCache>
                <c:formatCode>General</c:formatCode>
                <c:ptCount val="42"/>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numCache>
            </c:numRef>
          </c:cat>
          <c:val>
            <c:numRef>
              <c:f>Sheet1!$B$2:$B$43</c:f>
              <c:numCache>
                <c:formatCode>General</c:formatCode>
                <c:ptCount val="42"/>
                <c:pt idx="0">
                  <c:v>39.285714285714285</c:v>
                </c:pt>
                <c:pt idx="1">
                  <c:v>164.28571428571428</c:v>
                </c:pt>
                <c:pt idx="2">
                  <c:v>85.714285714285722</c:v>
                </c:pt>
                <c:pt idx="3">
                  <c:v>6085.7142857142835</c:v>
                </c:pt>
                <c:pt idx="4">
                  <c:v>139.28571428571428</c:v>
                </c:pt>
                <c:pt idx="5">
                  <c:v>35.714285714285708</c:v>
                </c:pt>
                <c:pt idx="6">
                  <c:v>105.47619047619047</c:v>
                </c:pt>
                <c:pt idx="7">
                  <c:v>66.666666666666657</c:v>
                </c:pt>
                <c:pt idx="8">
                  <c:v>311.42857142856866</c:v>
                </c:pt>
                <c:pt idx="9">
                  <c:v>7.1428571428571415</c:v>
                </c:pt>
                <c:pt idx="10">
                  <c:v>86.309523809523782</c:v>
                </c:pt>
                <c:pt idx="11">
                  <c:v>5921.0714285714539</c:v>
                </c:pt>
                <c:pt idx="12">
                  <c:v>1.7006802721088441</c:v>
                </c:pt>
                <c:pt idx="13">
                  <c:v>0.85034013605442504</c:v>
                </c:pt>
                <c:pt idx="14">
                  <c:v>109.52380952380948</c:v>
                </c:pt>
                <c:pt idx="15">
                  <c:v>122.10884353741424</c:v>
                </c:pt>
                <c:pt idx="16">
                  <c:v>0</c:v>
                </c:pt>
                <c:pt idx="17">
                  <c:v>0</c:v>
                </c:pt>
                <c:pt idx="18">
                  <c:v>2827.5510204081629</c:v>
                </c:pt>
                <c:pt idx="19">
                  <c:v>272.61904761904981</c:v>
                </c:pt>
                <c:pt idx="20">
                  <c:v>157.82312925170066</c:v>
                </c:pt>
                <c:pt idx="21">
                  <c:v>50.850340136054406</c:v>
                </c:pt>
                <c:pt idx="22">
                  <c:v>3152.5510204081629</c:v>
                </c:pt>
                <c:pt idx="23">
                  <c:v>54.251700680272094</c:v>
                </c:pt>
                <c:pt idx="24">
                  <c:v>24.149659863945576</c:v>
                </c:pt>
                <c:pt idx="25">
                  <c:v>90.306122448979593</c:v>
                </c:pt>
                <c:pt idx="26">
                  <c:v>0</c:v>
                </c:pt>
                <c:pt idx="27">
                  <c:v>4511.2244897959254</c:v>
                </c:pt>
                <c:pt idx="28">
                  <c:v>21.258503401360489</c:v>
                </c:pt>
                <c:pt idx="29">
                  <c:v>0.34013605442176825</c:v>
                </c:pt>
                <c:pt idx="30">
                  <c:v>10.034013605442148</c:v>
                </c:pt>
                <c:pt idx="31">
                  <c:v>6550.5102040816773</c:v>
                </c:pt>
                <c:pt idx="32">
                  <c:v>35.034013605441999</c:v>
                </c:pt>
                <c:pt idx="33">
                  <c:v>5.2721088435374055</c:v>
                </c:pt>
                <c:pt idx="34">
                  <c:v>2119.0476190476188</c:v>
                </c:pt>
                <c:pt idx="35">
                  <c:v>2.3809523809523805</c:v>
                </c:pt>
                <c:pt idx="36">
                  <c:v>404.08163265306132</c:v>
                </c:pt>
                <c:pt idx="37">
                  <c:v>34.013605442176868</c:v>
                </c:pt>
                <c:pt idx="38">
                  <c:v>3145.4081632653056</c:v>
                </c:pt>
                <c:pt idx="39">
                  <c:v>0</c:v>
                </c:pt>
                <c:pt idx="40">
                  <c:v>0</c:v>
                </c:pt>
                <c:pt idx="41">
                  <c:v>2588.7755102040942</c:v>
                </c:pt>
              </c:numCache>
            </c:numRef>
          </c:val>
        </c:ser>
        <c:axId val="122207232"/>
        <c:axId val="119378688"/>
      </c:barChart>
      <c:catAx>
        <c:axId val="122207232"/>
        <c:scaling>
          <c:orientation val="minMax"/>
        </c:scaling>
        <c:axPos val="b"/>
        <c:numFmt formatCode="General" sourceLinked="1"/>
        <c:tickLblPos val="nextTo"/>
        <c:txPr>
          <a:bodyPr/>
          <a:lstStyle/>
          <a:p>
            <a:pPr>
              <a:defRPr sz="1400"/>
            </a:pPr>
            <a:endParaRPr lang="en-US"/>
          </a:p>
        </c:txPr>
        <c:crossAx val="119378688"/>
        <c:crosses val="autoZero"/>
        <c:auto val="1"/>
        <c:lblAlgn val="ctr"/>
        <c:lblOffset val="100"/>
        <c:tickLblSkip val="3"/>
        <c:tickMarkSkip val="1"/>
      </c:catAx>
      <c:valAx>
        <c:axId val="119378688"/>
        <c:scaling>
          <c:orientation val="minMax"/>
        </c:scaling>
        <c:axPos val="l"/>
        <c:title>
          <c:tx>
            <c:rich>
              <a:bodyPr rot="-5400000" vert="horz"/>
              <a:lstStyle/>
              <a:p>
                <a:pPr>
                  <a:defRPr/>
                </a:pPr>
                <a:r>
                  <a:rPr lang="en-NZ" sz="2400" b="0"/>
                  <a:t>Seeds / m</a:t>
                </a:r>
                <a:r>
                  <a:rPr lang="en-NZ" sz="2400" b="0" baseline="30000"/>
                  <a:t>2</a:t>
                </a:r>
              </a:p>
            </c:rich>
          </c:tx>
          <c:layout/>
        </c:title>
        <c:numFmt formatCode="General" sourceLinked="1"/>
        <c:tickLblPos val="nextTo"/>
        <c:txPr>
          <a:bodyPr/>
          <a:lstStyle/>
          <a:p>
            <a:pPr>
              <a:defRPr sz="1600"/>
            </a:pPr>
            <a:endParaRPr lang="en-US"/>
          </a:p>
        </c:txPr>
        <c:crossAx val="122207232"/>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pPr>
              <a:defRPr/>
            </a:pPr>
            <a:endParaRPr lang="en-NZ"/>
          </a:p>
        </p:txBody>
      </p:sp>
      <p:sp>
        <p:nvSpPr>
          <p:cNvPr id="3" name="Date Placeholder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vl1pPr>
          </a:lstStyle>
          <a:p>
            <a:pPr>
              <a:defRPr/>
            </a:pPr>
            <a:fld id="{07E89EB3-7C6C-4E39-B318-BA042CB7AEC7}" type="datetimeFigureOut">
              <a:rPr lang="en-NZ"/>
              <a:pPr>
                <a:defRPr/>
              </a:pPr>
              <a:t>23/06/2011</a:t>
            </a:fld>
            <a:endParaRPr lang="en-NZ"/>
          </a:p>
        </p:txBody>
      </p:sp>
      <p:sp>
        <p:nvSpPr>
          <p:cNvPr id="4" name="Slide Image Placehold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p:cNvSpPr>
            <a:spLocks noGrp="1"/>
          </p:cNvSpPr>
          <p:nvPr>
            <p:ph type="body" sz="quarter" idx="3"/>
          </p:nvPr>
        </p:nvSpPr>
        <p:spPr>
          <a:xfrm>
            <a:off x="674688" y="4689475"/>
            <a:ext cx="5392737" cy="4443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a:p>
        </p:txBody>
      </p:sp>
      <p:sp>
        <p:nvSpPr>
          <p:cNvPr id="6" name="Footer Placeholder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a:defRPr sz="1200"/>
            </a:lvl1pPr>
          </a:lstStyle>
          <a:p>
            <a:pPr>
              <a:defRPr/>
            </a:pPr>
            <a:endParaRPr lang="en-NZ"/>
          </a:p>
        </p:txBody>
      </p:sp>
      <p:sp>
        <p:nvSpPr>
          <p:cNvPr id="7" name="Slide Number Placeholder 6"/>
          <p:cNvSpPr>
            <a:spLocks noGrp="1"/>
          </p:cNvSpPr>
          <p:nvPr>
            <p:ph type="sldNum" sz="quarter" idx="5"/>
          </p:nvPr>
        </p:nvSpPr>
        <p:spPr>
          <a:xfrm>
            <a:off x="3819525" y="9377363"/>
            <a:ext cx="2921000" cy="493712"/>
          </a:xfrm>
          <a:prstGeom prst="rect">
            <a:avLst/>
          </a:prstGeom>
        </p:spPr>
        <p:txBody>
          <a:bodyPr vert="horz" lIns="91440" tIns="45720" rIns="91440" bIns="45720" rtlCol="0" anchor="b"/>
          <a:lstStyle>
            <a:lvl1pPr algn="r">
              <a:defRPr sz="1200"/>
            </a:lvl1pPr>
          </a:lstStyle>
          <a:p>
            <a:pPr>
              <a:defRPr/>
            </a:pPr>
            <a:fld id="{6FB5C92C-BDAE-446C-90ED-2FE4B62E3272}" type="slidenum">
              <a:rPr lang="en-NZ"/>
              <a:pPr>
                <a:defRPr/>
              </a:pPr>
              <a:t>‹#›</a:t>
            </a:fld>
            <a:endParaRPr lang="en-N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Our hypothesis was…</a:t>
            </a:r>
          </a:p>
          <a:p>
            <a:endParaRPr lang="en-GB" smtClean="0"/>
          </a:p>
          <a:p>
            <a:r>
              <a:rPr lang="en-GB" smtClean="0"/>
              <a:t>… essentially, for the purposes of our study, this equates to an increased frequency of incursions above the bushline.</a:t>
            </a:r>
          </a:p>
          <a:p>
            <a:endParaRPr lang="en-US" smtClean="0"/>
          </a:p>
          <a:p>
            <a:r>
              <a:rPr lang="en-US" smtClean="0"/>
              <a:t>With climate and masting as the mechanisms driving this hypothesis</a:t>
            </a: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Roger mentioned earlier this morning, some work that he and Clare Veltman have been doing, thinking about how you might categorise functional groups of native biota  in terms of their vulnerability to invasive mammals.  We’ve used all these categories do develop some predictions for how we think native invertebrates might respond in mast years when rats invade alpine areas.</a:t>
            </a:r>
          </a:p>
          <a:p>
            <a:endParaRPr lang="en-GB" smtClean="0"/>
          </a:p>
          <a:p>
            <a:r>
              <a:rPr lang="en-GB" smtClean="0"/>
              <a:t>They could be…</a:t>
            </a:r>
          </a:p>
          <a:p>
            <a:endParaRPr lang="en-GB" smtClean="0"/>
          </a:p>
          <a:p>
            <a:r>
              <a:rPr lang="en-GB" smtClean="0"/>
              <a:t>Note that to date, our focus has been on invertebrates.  We might build in other groups of native biota, such as birds and lizards, later – and James and his crew are already thinking along those lines as you’ll see in a minute.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In a nutshell this is our experimental design….</a:t>
            </a:r>
          </a:p>
          <a:p>
            <a:endParaRPr lang="en-GB" smtClean="0"/>
          </a:p>
          <a:p>
            <a:r>
              <a:rPr lang="en-GB" smtClean="0"/>
              <a:t>Each of these is a replicate, and so far we’ve got two groups of two reps…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One, which we’ve called the non-treatment site, is situated at Mt Cedric between Lakes Rotoiti and Rotoroa in Nelson Lakes NP.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This is the location of our lines at Mt Cedric.  I should mention at this point that Mike Perry, Dean Clarke and some contractors have done the hard yakka in the field to set this all up for us, but Andrea and I do actually plan to be ‘on the ground’ in May on the next trip!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NZ" smtClean="0"/>
              <a:t>The ‘treatment’ site is situated within the St Arnaud Mainland Island, and we chose this site because were interested in whether our species of interest may already have responded, in a site that’s undergone long-term pest control.</a:t>
            </a:r>
          </a:p>
          <a:p>
            <a:pPr eaLnBrk="1" hangingPunct="1"/>
            <a:endParaRPr lang="en-NZ" smtClean="0"/>
          </a:p>
          <a:p>
            <a:pPr eaLnBrk="1" hangingPunct="1"/>
            <a:r>
              <a:rPr lang="en-NZ" smtClean="0"/>
              <a:t>Treatment site, pest removal, stoat trappping and rodent control using bait stations and toxins</a:t>
            </a:r>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We’ve also made use of existing tracing tunnel lines at St Arnaud, so we can get a head start on some prior data, hence the different orientation of these lower bush lines.</a:t>
            </a:r>
          </a:p>
          <a:p>
            <a:endParaRPr lang="en-GB" smtClean="0"/>
          </a:p>
          <a:p>
            <a:r>
              <a:rPr lang="en-GB" smtClean="0"/>
              <a:t>And this slide reminds me to that the DOC staff at St Arnaud, who have been extremely accommodating, both of our wacky ideas and of our physical presence.</a:t>
            </a:r>
          </a:p>
          <a:p>
            <a:endParaRPr lang="en-GB" smtClean="0"/>
          </a:p>
          <a:p>
            <a:r>
              <a:rPr lang="en-GB" smtClean="0"/>
              <a:t>All of this was established in February, so it’s quite new, and we haven’t worked our way through the preliminary results yet.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So that wraps up what we’re beginning to call the ‘intensive’ part of this project.  However, there is also another dimension to this which I’ve been working on over the last few months.  There is a lot of interest and concern in DOC about alpine areas, and our relative lack of knowledge about how to manage threats and conserve native biota in these ecosystems.</a:t>
            </a:r>
          </a:p>
          <a:p>
            <a:endParaRPr lang="en-GB" smtClean="0"/>
          </a:p>
          <a:p>
            <a:r>
              <a:rPr lang="en-GB" smtClean="0"/>
              <a:t>So we’re also beginning to establish what we’re calling the ‘extensive’ part of this project, which goes well beyond Nelson Lakes. This will allow results to be . . .</a:t>
            </a:r>
          </a:p>
          <a:p>
            <a:endParaRPr lang="en-US" smtClean="0"/>
          </a:p>
          <a:p>
            <a:r>
              <a:rPr lang="en-US" smtClean="0"/>
              <a:t>Also involved in this part of the  project are Josh Kemp and Graeme Elliot</a:t>
            </a:r>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These sites are all DOC operational sites</a:t>
            </a:r>
          </a:p>
          <a:p>
            <a:pPr>
              <a:buFontTx/>
              <a:buChar char="•"/>
            </a:pPr>
            <a:r>
              <a:rPr lang="en-US" dirty="0" smtClean="0"/>
              <a:t>So they already have monitoring occurring</a:t>
            </a:r>
          </a:p>
          <a:p>
            <a:pPr>
              <a:buFontTx/>
              <a:buChar char="•"/>
            </a:pPr>
            <a:r>
              <a:rPr lang="en-US" dirty="0" smtClean="0"/>
              <a:t>They have ongoing stoat control using trapping</a:t>
            </a:r>
          </a:p>
          <a:p>
            <a:pPr>
              <a:buFontTx/>
              <a:buChar char="•"/>
            </a:pPr>
            <a:r>
              <a:rPr lang="en-US" dirty="0" smtClean="0"/>
              <a:t>They have periodic rat control using aerial 1080</a:t>
            </a:r>
          </a:p>
          <a:p>
            <a:pPr>
              <a:buFontTx/>
              <a:buChar char="•"/>
            </a:pPr>
            <a:r>
              <a:rPr lang="en-US" dirty="0" smtClean="0"/>
              <a:t>Associated with these sites are non-treatment areas</a:t>
            </a:r>
          </a:p>
          <a:p>
            <a:pPr>
              <a:buFontTx/>
              <a:buChar char="•"/>
            </a:pPr>
            <a:endParaRPr lang="en-US" dirty="0" smtClean="0"/>
          </a:p>
          <a:p>
            <a:r>
              <a:rPr lang="en-US" dirty="0" smtClean="0"/>
              <a:t>The other thing these sites all have in common is that they all have red beech present on the lower hill slopes and valley floors</a:t>
            </a:r>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In keeping with the extensive monitoring, the monitoring at these sites is much lower intensity. In that rat tracking, beech seedfall and temperature will be monitored but not invert or fruiting and tussock seeding at this early stage. </a:t>
            </a:r>
          </a:p>
          <a:p>
            <a:endParaRPr lang="en-US" smtClean="0"/>
          </a:p>
          <a:p>
            <a:r>
              <a:rPr lang="en-US" smtClean="0"/>
              <a:t>These sites already have rodent monitoring, using tracking tunnels, on the lower hill slopes. We will add more tracking tunnels, up as far as the bush line, but not into the alpine zone at this stage.</a:t>
            </a: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If you look at the international literature, invasive species are regarded as a major global driver of environmental change.  Others are … </a:t>
            </a:r>
          </a:p>
          <a:p>
            <a:pPr eaLnBrk="1" hangingPunct="1">
              <a:spcBef>
                <a:spcPct val="0"/>
              </a:spcBef>
            </a:pPr>
            <a:endParaRPr lang="en-NZ" smtClean="0"/>
          </a:p>
          <a:p>
            <a:pPr eaLnBrk="1" hangingPunct="1">
              <a:spcBef>
                <a:spcPct val="0"/>
              </a:spcBef>
            </a:pPr>
            <a:r>
              <a:rPr lang="en-NZ" smtClean="0"/>
              <a:t>Often however, people have investigated these effects one at a time – rarely have the effects of two or more global environmental drivers been looked at in combination.  Our aim in this project is to investigate the effects of environmental change: climate change and invasive species impacts.</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A2B6EB-B60B-4D74-BA5A-E90FE0DFD1DA}" type="slidenum">
              <a:rPr lang="en-NZ" smtClean="0"/>
              <a:pPr/>
              <a:t>2</a:t>
            </a:fld>
            <a:endParaRPr lang="en-N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7B4E86F-07D4-4F60-95C9-E3A42F76304A}" type="slidenum">
              <a:rPr lang="en-GB"/>
              <a:pPr/>
              <a:t>23</a:t>
            </a:fld>
            <a:endParaRPr lang="en-GB"/>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NZ" smtClean="0"/>
              <a:t>Run through winter</a:t>
            </a:r>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There is also a practical imperative to this work, and that is that from a DOC perspective we want to know three things.  First, how often do rodent incursions occur in the alpine, i.e. how often should you apply control, if at all?</a:t>
            </a:r>
          </a:p>
          <a:p>
            <a:pPr eaLnBrk="1" hangingPunct="1">
              <a:spcBef>
                <a:spcPct val="0"/>
              </a:spcBef>
            </a:pPr>
            <a:r>
              <a:rPr lang="en-NZ" smtClean="0"/>
              <a:t>Second, the need to define an area of control by gaining a better understanding of how high rodents – both rats and mice – reach in altitude.</a:t>
            </a:r>
          </a:p>
          <a:p>
            <a:pPr eaLnBrk="1" hangingPunct="1">
              <a:spcBef>
                <a:spcPct val="0"/>
              </a:spcBef>
            </a:pPr>
            <a:r>
              <a:rPr lang="en-NZ" smtClean="0"/>
              <a:t>And thirdly of course and perhaps most importantly, there is a lack of information about rat or mouse impacts on native biota in alpine ecosystems in NZ, and James Reardon will  go into this topic a bit more in the next talk.</a:t>
            </a:r>
          </a:p>
          <a:p>
            <a:pPr eaLnBrk="1" hangingPunct="1">
              <a:spcBef>
                <a:spcPct val="0"/>
              </a:spcBef>
            </a:pPr>
            <a:endParaRPr lang="en-NZ" smtClean="0"/>
          </a:p>
          <a:p>
            <a:pPr eaLnBrk="1" hangingPunct="1">
              <a:spcBef>
                <a:spcPct val="0"/>
              </a:spcBef>
            </a:pPr>
            <a:r>
              <a:rPr lang="en-NZ" smtClean="0"/>
              <a:t>(NOTE THAT IN THIS SLIDE IT’S STILL QUITE GENERAL – BOTH RATS AND MICE)</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B72E18-4316-4BD5-9998-21D74B8B4EF2}" type="slidenum">
              <a:rPr lang="en-NZ" smtClean="0"/>
              <a:pPr/>
              <a:t>3</a:t>
            </a:fld>
            <a:endParaRPr lang="en-N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B159452-42EE-4B44-8A7A-BFBB901DB2AB}" type="slidenum">
              <a:rPr lang="en-AU" smtClean="0"/>
              <a:pPr/>
              <a:t>4</a:t>
            </a:fld>
            <a:endParaRPr lang="en-AU" smtClean="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Here is just one example, which is data from Deb Wilson on the impacts of mice on weta in the Borland: when lots of mice were caught in snap traps during that study, no weta were caught.  Only when mice were virtually undetectable in the system did weta get caught.</a:t>
            </a:r>
          </a:p>
          <a:p>
            <a:pPr eaLnBrk="1" hangingPunct="1">
              <a:spcBef>
                <a:spcPct val="0"/>
              </a:spcBef>
            </a:pPr>
            <a:endParaRPr lang="en-NZ" smtClean="0"/>
          </a:p>
          <a:p>
            <a:pPr eaLnBrk="1" hangingPunct="1">
              <a:spcBef>
                <a:spcPct val="0"/>
              </a:spcBef>
            </a:pPr>
            <a:r>
              <a:rPr lang="en-NZ" smtClean="0"/>
              <a:t>What would happen if rats were also in this system?  A weta is a tasty morsel to a rat, too.</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So, the model system we’ve chosen to work on is a system where incursions of at least one of the invasive species – the ship rat – only occur periodically.  I’ll come back to some empirical evidence for that in a minute, but the principle behind this is that as we all know, rodent outbreaks – both rats and mice – occur after mast years.</a:t>
            </a:r>
          </a:p>
          <a:p>
            <a:endParaRPr lang="en-GB" smtClean="0"/>
          </a:p>
          <a:p>
            <a:r>
              <a:rPr lang="en-GB" smtClean="0"/>
              <a:t>So as you might expect, in terms of impacts on native biota, such impacts might be most acute after mast years,</a:t>
            </a:r>
          </a:p>
          <a:p>
            <a:endParaRPr lang="en-GB" smtClean="0"/>
          </a:p>
          <a:p>
            <a:r>
              <a:rPr lang="en-GB" smtClean="0"/>
              <a:t>And perhaps one of the most important points we want to make is that we were looking for a model system in which the putative effects of the invasive species – both rats and mice – were periodic, in other words, where the species are not in the system all the time.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So, let’s ‘unpack’ that idea of climate change effects for a minute.</a:t>
            </a:r>
          </a:p>
          <a:p>
            <a:pPr eaLnBrk="1" hangingPunct="1">
              <a:spcBef>
                <a:spcPct val="0"/>
              </a:spcBef>
            </a:pPr>
            <a:endParaRPr lang="en-NZ" smtClean="0"/>
          </a:p>
          <a:p>
            <a:pPr eaLnBrk="1" hangingPunct="1">
              <a:spcBef>
                <a:spcPct val="0"/>
              </a:spcBef>
            </a:pPr>
            <a:r>
              <a:rPr lang="en-NZ" smtClean="0"/>
              <a:t>There are two potential effects of temperature changes on alpine systems.</a:t>
            </a:r>
          </a:p>
          <a:p>
            <a:pPr eaLnBrk="1" hangingPunct="1">
              <a:spcBef>
                <a:spcPct val="0"/>
              </a:spcBef>
            </a:pPr>
            <a:endParaRPr lang="en-NZ" smtClean="0"/>
          </a:p>
          <a:p>
            <a:pPr eaLnBrk="1" hangingPunct="1">
              <a:spcBef>
                <a:spcPct val="0"/>
              </a:spcBef>
            </a:pPr>
            <a:r>
              <a:rPr lang="en-NZ" smtClean="0"/>
              <a:t>The first is a direct effect.  Here is a prediction of the 2 degree isotherm of soil temperatures in July in an alpine area near St Arnaud.  Under various climate change modelling scenarios, both soil and air temperatures may increase in these alpine systems.  Worldwide, these kinds of biophysical effects are complex and not necessarily well understood.  One thing we do know however is that ship rats cannot survive in cold areas, and the 2-degree isotherm has been postulated as a possible altitudinal limit for ship rats in NZ.</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0A6DBE-8C4F-4F60-AF48-5F0BE70402D7}" type="slidenum">
              <a:rPr lang="en-NZ" smtClean="0"/>
              <a:pPr/>
              <a:t>6</a:t>
            </a:fld>
            <a:endParaRPr lang="en-N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The second effect of climate change in alpine ecosystems is indirect; as I mentioned before, we postulate that good years (i.e. mast years) enable incursions of rats from the forest into the alpine as I’ve already alluded to.</a:t>
            </a:r>
          </a:p>
          <a:p>
            <a:pPr eaLnBrk="1" hangingPunct="1">
              <a:spcBef>
                <a:spcPct val="0"/>
              </a:spcBef>
            </a:pPr>
            <a:endParaRPr lang="en-NZ" smtClean="0"/>
          </a:p>
          <a:p>
            <a:pPr eaLnBrk="1" hangingPunct="1">
              <a:spcBef>
                <a:spcPct val="0"/>
              </a:spcBef>
            </a:pPr>
            <a:r>
              <a:rPr lang="en-NZ" smtClean="0"/>
              <a:t>However, it does get more complicated than that, because we also have Chionochloa masts, which are sometimes in sync and sometimes out of sync with the beech.</a:t>
            </a:r>
          </a:p>
          <a:p>
            <a:pPr eaLnBrk="1" hangingPunct="1">
              <a:spcBef>
                <a:spcPct val="0"/>
              </a:spcBef>
            </a:pPr>
            <a:endParaRPr lang="en-NZ" smtClean="0"/>
          </a:p>
          <a:p>
            <a:pPr eaLnBrk="1" hangingPunct="1">
              <a:spcBef>
                <a:spcPct val="0"/>
              </a:spcBef>
            </a:pPr>
            <a:r>
              <a:rPr lang="en-NZ" smtClean="0"/>
              <a:t>It’s been suggested that for both Chionochloa and beech masting, the frequency of mast events may increase if temperatures increase under various climate change scenarios, since masting in beech and tussock is temperature-driven.</a:t>
            </a:r>
          </a:p>
          <a:p>
            <a:pPr eaLnBrk="1" hangingPunct="1">
              <a:spcBef>
                <a:spcPct val="0"/>
              </a:spcBef>
            </a:pPr>
            <a:endParaRPr lang="en-NZ" smtClean="0"/>
          </a:p>
          <a:p>
            <a:pPr eaLnBrk="1" hangingPunct="1">
              <a:spcBef>
                <a:spcPct val="0"/>
              </a:spcBef>
            </a:pPr>
            <a:r>
              <a:rPr lang="en-NZ" smtClean="0"/>
              <a:t>This could be important, because certainly forest masts, and possibly tussock masts, could result in more frequent incursions of rats into the alpine (or more frequent years with high numbers of mice).</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CA417B-0DF1-43BF-9F14-0833C14B806A}" type="slidenum">
              <a:rPr lang="en-NZ" smtClean="0"/>
              <a:pPr/>
              <a:t>7</a:t>
            </a:fld>
            <a:endParaRPr lang="en-N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Jenny Christie from DOC has analysed some historic data on rat incursions into the alpine zone.  There were relatively few data sets available to play with, but one useful data set was from Mt Misery, for</a:t>
            </a:r>
            <a:r>
              <a:rPr lang="en-GB" baseline="0" dirty="0" smtClean="0"/>
              <a:t> 20 years from the early 70s to the early 90s.  She found some interesting things to do with rats in the alpine…</a:t>
            </a:r>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Looking at current evidence, Since 1999 / 2000 DOC has set up a large number of stoat control operations. Five of these trapping operations extend into the Alpine Zone. Ship rats are a common bycatch species. All of these sites catch ship rats in the alpine zone. 4/5 sites . . . . These sites all have red beech on the valley floor. One site has catches ship rats in the alpine zone every year, but with a peak in numbers after a beech mast. This site is different to the others in that it is silver beech with podocarp forest on the lower slopes.</a:t>
            </a:r>
          </a:p>
          <a:p>
            <a:endParaRPr lang="en-US" smtClean="0"/>
          </a:p>
          <a:p>
            <a:r>
              <a:rPr lang="en-US" smtClean="0"/>
              <a:t>Murchies</a:t>
            </a:r>
          </a:p>
          <a:p>
            <a:r>
              <a:rPr lang="en-US" smtClean="0"/>
              <a:t>St Arnaud</a:t>
            </a:r>
          </a:p>
          <a:p>
            <a:r>
              <a:rPr lang="en-US" smtClean="0"/>
              <a:t>Cobb</a:t>
            </a:r>
          </a:p>
          <a:p>
            <a:r>
              <a:rPr lang="en-US" smtClean="0"/>
              <a:t>Flora</a:t>
            </a:r>
          </a:p>
          <a:p>
            <a:r>
              <a:rPr lang="en-US" smtClean="0"/>
              <a:t>Haast </a:t>
            </a: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Logo rgb"/>
          <p:cNvPicPr>
            <a:picLocks noChangeAspect="1" noChangeArrowheads="1"/>
          </p:cNvPicPr>
          <p:nvPr userDrawn="1"/>
        </p:nvPicPr>
        <p:blipFill>
          <a:blip r:embed="rId2" cstate="print"/>
          <a:srcRect/>
          <a:stretch>
            <a:fillRect/>
          </a:stretch>
        </p:blipFill>
        <p:spPr bwMode="auto">
          <a:xfrm>
            <a:off x="179388" y="188913"/>
            <a:ext cx="3960812" cy="966787"/>
          </a:xfrm>
          <a:prstGeom prst="rect">
            <a:avLst/>
          </a:prstGeom>
          <a:noFill/>
          <a:ln w="9525">
            <a:noFill/>
            <a:miter lim="800000"/>
            <a:headEnd/>
            <a:tailEnd/>
          </a:ln>
        </p:spPr>
      </p:pic>
      <p:pic>
        <p:nvPicPr>
          <p:cNvPr id="5" name="Picture 21" descr="sat"/>
          <p:cNvPicPr>
            <a:picLocks noChangeAspect="1" noChangeArrowheads="1"/>
          </p:cNvPicPr>
          <p:nvPr userDrawn="1"/>
        </p:nvPicPr>
        <p:blipFill>
          <a:blip r:embed="rId3" cstate="print"/>
          <a:srcRect/>
          <a:stretch>
            <a:fillRect/>
          </a:stretch>
        </p:blipFill>
        <p:spPr bwMode="auto">
          <a:xfrm>
            <a:off x="8016875" y="0"/>
            <a:ext cx="1127125"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126288"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4213" y="3789363"/>
            <a:ext cx="7127875" cy="1752600"/>
          </a:xfrm>
        </p:spPr>
        <p:txBody>
          <a:bodyPr/>
          <a:lstStyle>
            <a:lvl1pPr marL="0" indent="0" algn="ctr">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1403350" cy="476250"/>
          </a:xfrm>
        </p:spPr>
        <p:txBody>
          <a:bodyPr/>
          <a:lstStyle>
            <a:lvl1pPr>
              <a:defRPr/>
            </a:lvl1pPr>
          </a:lstStyle>
          <a:p>
            <a:pPr>
              <a:defRPr/>
            </a:pPr>
            <a:fld id="{0C962DFB-3417-430E-8275-7AB0B67FEA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6FBB97-F59C-4F7B-8D6F-FF9D669B40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8462A6-5A68-462F-9BF8-D9B923DF13B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9F3DFBB-AF90-4DF8-984B-A04821278333}" type="datetimeFigureOut">
              <a:rPr lang="en-NZ"/>
              <a:pPr>
                <a:defRPr/>
              </a:pPr>
              <a:t>23/06/2011</a:t>
            </a:fld>
            <a:endParaRPr lang="en-N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N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B3BE3AD-F753-42B9-8C54-D83EA2B6FD53}" type="slidenum">
              <a:rPr lang="en-NZ"/>
              <a:pPr>
                <a:defRPr/>
              </a:pPr>
              <a:t>‹#›</a:t>
            </a:fld>
            <a:endParaRPr lang="en-N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995511F-4A02-4243-BB92-13B0B1F822FE}" type="datetimeFigureOut">
              <a:rPr lang="en-NZ"/>
              <a:pPr>
                <a:defRPr/>
              </a:pPr>
              <a:t>23/06/2011</a:t>
            </a:fld>
            <a:endParaRPr lang="en-N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N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D270892-3C8C-4F67-ABC6-C00955B3BA4C}" type="slidenum">
              <a:rPr lang="en-NZ"/>
              <a:pPr>
                <a:defRPr/>
              </a:pPr>
              <a:t>‹#›</a:t>
            </a:fld>
            <a:endParaRPr lang="en-N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8C483F2-E894-40B4-BDE9-6492D7D2CC79}" type="datetimeFigureOut">
              <a:rPr lang="en-NZ"/>
              <a:pPr>
                <a:defRPr/>
              </a:pPr>
              <a:t>23/06/2011</a:t>
            </a:fld>
            <a:endParaRPr lang="en-N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N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669FC35-8393-46C1-B1B0-44FCE876B23B}" type="slidenum">
              <a:rPr lang="en-NZ"/>
              <a:pPr>
                <a:defRPr/>
              </a:pPr>
              <a:t>‹#›</a:t>
            </a:fld>
            <a:endParaRPr lang="en-N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14250C9-120C-4890-8240-FE90FE5F1825}" type="datetimeFigureOut">
              <a:rPr lang="en-NZ"/>
              <a:pPr>
                <a:defRPr/>
              </a:pPr>
              <a:t>23/06/2011</a:t>
            </a:fld>
            <a:endParaRPr lang="en-NZ"/>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NZ"/>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99A56ED-2C7D-402A-B163-4CCEEFCB4771}" type="slidenum">
              <a:rPr lang="en-NZ"/>
              <a:pPr>
                <a:defRPr/>
              </a:pPr>
              <a:t>‹#›</a:t>
            </a:fld>
            <a:endParaRPr lang="en-N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AD44B40-C399-424A-BB97-4C67A1732CBF}" type="datetimeFigureOut">
              <a:rPr lang="en-NZ"/>
              <a:pPr>
                <a:defRPr/>
              </a:pPr>
              <a:t>23/06/2011</a:t>
            </a:fld>
            <a:endParaRPr lang="en-NZ"/>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NZ"/>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A4CE050-8E72-4F6D-81DC-7E8F3B09650F}" type="slidenum">
              <a:rPr lang="en-NZ"/>
              <a:pPr>
                <a:defRPr/>
              </a:pPr>
              <a:t>‹#›</a:t>
            </a:fld>
            <a:endParaRPr lang="en-N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B7D78D6-9ACA-4CC8-BA80-BEA19349C4B2}" type="datetimeFigureOut">
              <a:rPr lang="en-NZ"/>
              <a:pPr>
                <a:defRPr/>
              </a:pPr>
              <a:t>23/06/2011</a:t>
            </a:fld>
            <a:endParaRPr lang="en-NZ"/>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NZ"/>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B54C22B-8F2B-4873-AE26-37FE0329C897}" type="slidenum">
              <a:rPr lang="en-NZ"/>
              <a:pPr>
                <a:defRPr/>
              </a:pPr>
              <a:t>‹#›</a:t>
            </a:fld>
            <a:endParaRPr lang="en-N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94184BA-C6E5-489C-AE03-805CBFFFF54E}" type="datetimeFigureOut">
              <a:rPr lang="en-NZ"/>
              <a:pPr>
                <a:defRPr/>
              </a:pPr>
              <a:t>23/06/2011</a:t>
            </a:fld>
            <a:endParaRPr lang="en-NZ"/>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NZ"/>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EEEABD0-E79A-4D53-84E1-BCF0514B93F1}" type="slidenum">
              <a:rPr lang="en-NZ"/>
              <a:pPr>
                <a:defRPr/>
              </a:pPr>
              <a:t>‹#›</a:t>
            </a:fld>
            <a:endParaRPr lang="en-N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17A5757-DEBA-4067-A817-50B707349C21}" type="datetimeFigureOut">
              <a:rPr lang="en-NZ"/>
              <a:pPr>
                <a:defRPr/>
              </a:pPr>
              <a:t>23/06/2011</a:t>
            </a:fld>
            <a:endParaRPr lang="en-NZ"/>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NZ"/>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A2EF54D-B9F6-4C3A-B965-AB3AB2BA5734}" type="slidenum">
              <a:rPr lang="en-NZ"/>
              <a:pPr>
                <a:defRPr/>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504405-64F4-41CD-9CA6-387DDCBC732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1BC96CB-6362-4D12-AC7F-4647DB4ED97B}" type="datetimeFigureOut">
              <a:rPr lang="en-NZ"/>
              <a:pPr>
                <a:defRPr/>
              </a:pPr>
              <a:t>23/06/2011</a:t>
            </a:fld>
            <a:endParaRPr lang="en-NZ"/>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NZ"/>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8F798FD-4B61-415F-BAE8-9BC859479B65}" type="slidenum">
              <a:rPr lang="en-NZ"/>
              <a:pPr>
                <a:defRPr/>
              </a:pPr>
              <a:t>‹#›</a:t>
            </a:fld>
            <a:endParaRPr lang="en-N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E6D995D-5ACA-4302-A0EB-EC7ED1739D42}" type="datetimeFigureOut">
              <a:rPr lang="en-NZ"/>
              <a:pPr>
                <a:defRPr/>
              </a:pPr>
              <a:t>23/06/2011</a:t>
            </a:fld>
            <a:endParaRPr lang="en-N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N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FCE0745-6837-4125-91FA-8EC446DF285E}" type="slidenum">
              <a:rPr lang="en-NZ"/>
              <a:pPr>
                <a:defRPr/>
              </a:pPr>
              <a:t>‹#›</a:t>
            </a:fld>
            <a:endParaRPr lang="en-N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B4D5866-9D49-4726-87CE-C6B609A64A8B}" type="datetimeFigureOut">
              <a:rPr lang="en-NZ"/>
              <a:pPr>
                <a:defRPr/>
              </a:pPr>
              <a:t>23/06/2011</a:t>
            </a:fld>
            <a:endParaRPr lang="en-NZ"/>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NZ"/>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B00497A-75BE-49FA-901E-7D94DABCF107}" type="slidenum">
              <a:rPr lang="en-NZ"/>
              <a:pPr>
                <a:defRPr/>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B8470F-E697-4B2D-831B-7E8EB86EA3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635787-AB2B-4A0E-B8A4-5FBAC91668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B41636-4BAC-4904-AD5C-26115B250C3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637552-200F-473B-B22D-B18318D992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AACB79-A163-475C-8479-C735F23D8D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88877C-5E08-40E0-9241-82D7D0E8D9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5588D1-AF41-4D8B-BE5C-1681E054356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E3E24BA-EE6D-4422-895A-C0CC5E3671F9}" type="slidenum">
              <a:rPr lang="en-US"/>
              <a:pPr>
                <a:defRPr/>
              </a:pPr>
              <a:t>‹#›</a:t>
            </a:fld>
            <a:endParaRPr lang="en-US"/>
          </a:p>
        </p:txBody>
      </p:sp>
      <p:pic>
        <p:nvPicPr>
          <p:cNvPr id="1031" name="Picture 11" descr="strip"/>
          <p:cNvPicPr>
            <a:picLocks noChangeAspect="1" noChangeArrowheads="1"/>
          </p:cNvPicPr>
          <p:nvPr/>
        </p:nvPicPr>
        <p:blipFill>
          <a:blip r:embed="rId13" cstate="print"/>
          <a:srcRect/>
          <a:stretch>
            <a:fillRect/>
          </a:stretch>
        </p:blipFill>
        <p:spPr bwMode="auto">
          <a:xfrm>
            <a:off x="8796338" y="0"/>
            <a:ext cx="347662"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7EB07E98-33EB-41AC-A533-2D72073CD1A0}" type="datetimeFigureOut">
              <a:rPr lang="en-NZ"/>
              <a:pPr>
                <a:defRPr/>
              </a:pPr>
              <a:t>23/06/2011</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502032BC-825F-4693-9C71-51F6C5F5818A}"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8.jpeg"/><Relationship Id="rId4" Type="http://schemas.openxmlformats.org/officeDocument/2006/relationships/image" Target="../media/image23.jpeg"/><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6.jpeg"/><Relationship Id="rId7"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7.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12.jpe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6"/>
          <p:cNvSpPr>
            <a:spLocks noGrp="1" noChangeArrowheads="1"/>
          </p:cNvSpPr>
          <p:nvPr>
            <p:ph type="ctrTitle"/>
          </p:nvPr>
        </p:nvSpPr>
        <p:spPr>
          <a:xfrm>
            <a:off x="685800" y="1341438"/>
            <a:ext cx="7126288" cy="2043112"/>
          </a:xfrm>
        </p:spPr>
        <p:txBody>
          <a:bodyPr/>
          <a:lstStyle/>
          <a:p>
            <a:pPr algn="l" eaLnBrk="1" hangingPunct="1"/>
            <a:r>
              <a:rPr lang="en-NZ" smtClean="0"/>
              <a:t>Invasive Species &amp;</a:t>
            </a:r>
            <a:br>
              <a:rPr lang="en-NZ" smtClean="0"/>
            </a:br>
            <a:r>
              <a:rPr lang="en-NZ" smtClean="0"/>
              <a:t>Climate Change</a:t>
            </a:r>
            <a:br>
              <a:rPr lang="en-NZ" smtClean="0"/>
            </a:br>
            <a:r>
              <a:rPr lang="en-NZ" smtClean="0"/>
              <a:t>in Alpine Ecosystems</a:t>
            </a:r>
            <a:endParaRPr lang="en-US" smtClean="0"/>
          </a:p>
        </p:txBody>
      </p:sp>
      <p:sp>
        <p:nvSpPr>
          <p:cNvPr id="26626" name="Rectangle 7"/>
          <p:cNvSpPr>
            <a:spLocks noGrp="1" noChangeArrowheads="1"/>
          </p:cNvSpPr>
          <p:nvPr>
            <p:ph type="subTitle" idx="1"/>
          </p:nvPr>
        </p:nvSpPr>
        <p:spPr>
          <a:xfrm>
            <a:off x="2051050" y="5732463"/>
            <a:ext cx="5834063" cy="1081087"/>
          </a:xfrm>
        </p:spPr>
        <p:txBody>
          <a:bodyPr/>
          <a:lstStyle/>
          <a:p>
            <a:pPr algn="r" eaLnBrk="1" hangingPunct="1"/>
            <a:r>
              <a:rPr lang="en-US" sz="1800" i="1" dirty="0" smtClean="0"/>
              <a:t>Jenny Christie, Andrea Byrom, Warren Chinn,</a:t>
            </a:r>
            <a:br>
              <a:rPr lang="en-US" sz="1800" i="1" dirty="0" smtClean="0"/>
            </a:br>
            <a:r>
              <a:rPr lang="en-US" sz="1800" i="1" dirty="0" smtClean="0"/>
              <a:t>Roger Pech, Mike Perry &amp; Elaine Murphy</a:t>
            </a:r>
          </a:p>
          <a:p>
            <a:pPr algn="r" eaLnBrk="1" hangingPunct="1"/>
            <a:r>
              <a:rPr lang="en-US" sz="1800" i="1" dirty="0" smtClean="0"/>
              <a:t>A joint Landcare Research &amp; DOC Project</a:t>
            </a:r>
          </a:p>
        </p:txBody>
      </p:sp>
      <p:pic>
        <p:nvPicPr>
          <p:cNvPr id="26627" name="Picture 5" descr="Ship Rat"/>
          <p:cNvPicPr>
            <a:picLocks noChangeAspect="1" noChangeArrowheads="1"/>
          </p:cNvPicPr>
          <p:nvPr/>
        </p:nvPicPr>
        <p:blipFill>
          <a:blip r:embed="rId3" cstate="print"/>
          <a:srcRect/>
          <a:stretch>
            <a:fillRect/>
          </a:stretch>
        </p:blipFill>
        <p:spPr bwMode="auto">
          <a:xfrm>
            <a:off x="3581400" y="3573463"/>
            <a:ext cx="1360488" cy="1908175"/>
          </a:xfrm>
          <a:prstGeom prst="rect">
            <a:avLst/>
          </a:prstGeom>
          <a:noFill/>
          <a:ln w="19050">
            <a:solidFill>
              <a:schemeClr val="tx1"/>
            </a:solidFill>
            <a:miter lim="800000"/>
            <a:headEnd/>
            <a:tailEnd/>
          </a:ln>
        </p:spPr>
      </p:pic>
      <p:pic>
        <p:nvPicPr>
          <p:cNvPr id="26628" name="Picture 7" descr="IMG_3655.jpg"/>
          <p:cNvPicPr>
            <a:picLocks noChangeAspect="1"/>
          </p:cNvPicPr>
          <p:nvPr/>
        </p:nvPicPr>
        <p:blipFill>
          <a:blip r:embed="rId4" cstate="print"/>
          <a:srcRect/>
          <a:stretch>
            <a:fillRect/>
          </a:stretch>
        </p:blipFill>
        <p:spPr bwMode="auto">
          <a:xfrm>
            <a:off x="5027613" y="3573463"/>
            <a:ext cx="2497137" cy="1871662"/>
          </a:xfrm>
          <a:prstGeom prst="rect">
            <a:avLst/>
          </a:prstGeom>
          <a:noFill/>
          <a:ln w="19050">
            <a:solidFill>
              <a:schemeClr val="tx1"/>
            </a:solidFill>
            <a:miter lim="800000"/>
            <a:headEnd/>
            <a:tailEnd/>
          </a:ln>
        </p:spPr>
      </p:pic>
      <p:pic>
        <p:nvPicPr>
          <p:cNvPr id="26629" name="Picture 8" descr="IMG_4791.jpg"/>
          <p:cNvPicPr>
            <a:picLocks noChangeAspect="1" noChangeArrowheads="1"/>
          </p:cNvPicPr>
          <p:nvPr/>
        </p:nvPicPr>
        <p:blipFill>
          <a:blip r:embed="rId5" cstate="print"/>
          <a:srcRect/>
          <a:stretch>
            <a:fillRect/>
          </a:stretch>
        </p:blipFill>
        <p:spPr bwMode="auto">
          <a:xfrm>
            <a:off x="971550" y="3573463"/>
            <a:ext cx="2524125" cy="1871662"/>
          </a:xfrm>
          <a:prstGeom prst="rect">
            <a:avLst/>
          </a:prstGeom>
          <a:noFill/>
          <a:ln w="19050">
            <a:solidFill>
              <a:schemeClr val="tx1"/>
            </a:solidFill>
            <a:miter lim="800000"/>
            <a:headEnd/>
            <a:tailEnd/>
          </a:ln>
        </p:spPr>
      </p:pic>
      <p:sp>
        <p:nvSpPr>
          <p:cNvPr id="2663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pic>
        <p:nvPicPr>
          <p:cNvPr id="26631" name="Picture 6" descr="DOC_logo_horizontal"/>
          <p:cNvPicPr>
            <a:picLocks noChangeAspect="1" noChangeArrowheads="1"/>
          </p:cNvPicPr>
          <p:nvPr/>
        </p:nvPicPr>
        <p:blipFill>
          <a:blip r:embed="rId6" cstate="print"/>
          <a:srcRect/>
          <a:stretch>
            <a:fillRect/>
          </a:stretch>
        </p:blipFill>
        <p:spPr bwMode="auto">
          <a:xfrm>
            <a:off x="4859338" y="282575"/>
            <a:ext cx="2233612" cy="827088"/>
          </a:xfrm>
          <a:prstGeom prst="rect">
            <a:avLst/>
          </a:prstGeom>
          <a:noFill/>
          <a:ln w="9525">
            <a:noFill/>
            <a:miter lim="800000"/>
            <a:headEnd/>
            <a:tailEnd/>
          </a:ln>
        </p:spPr>
      </p:pic>
      <p:sp>
        <p:nvSpPr>
          <p:cNvPr id="26632" name="Rectangle 8"/>
          <p:cNvSpPr>
            <a:spLocks noChangeArrowheads="1"/>
          </p:cNvSpPr>
          <p:nvPr/>
        </p:nvSpPr>
        <p:spPr bwMode="auto">
          <a:xfrm>
            <a:off x="0" y="571500"/>
            <a:ext cx="9144000" cy="0"/>
          </a:xfrm>
          <a:prstGeom prst="rect">
            <a:avLst/>
          </a:prstGeom>
          <a:noFill/>
          <a:ln w="9525">
            <a:noFill/>
            <a:miter lim="800000"/>
            <a:headEnd/>
            <a:tailEnd/>
          </a:ln>
        </p:spPr>
        <p:txBody>
          <a:bodyPr wrap="none" anchor="ctr">
            <a:spAutoFit/>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95288" y="274638"/>
            <a:ext cx="8532812" cy="1354137"/>
          </a:xfrm>
        </p:spPr>
        <p:txBody>
          <a:bodyPr/>
          <a:lstStyle/>
          <a:p>
            <a:pPr algn="l" eaLnBrk="1" hangingPunct="1"/>
            <a:r>
              <a:rPr lang="en-NZ" smtClean="0"/>
              <a:t>Hypothesis</a:t>
            </a:r>
          </a:p>
        </p:txBody>
      </p:sp>
      <p:sp>
        <p:nvSpPr>
          <p:cNvPr id="47106" name="Rectangle 12"/>
          <p:cNvSpPr txBox="1">
            <a:spLocks noChangeArrowheads="1"/>
          </p:cNvSpPr>
          <p:nvPr/>
        </p:nvSpPr>
        <p:spPr bwMode="auto">
          <a:xfrm>
            <a:off x="457200" y="1557338"/>
            <a:ext cx="5699125" cy="1909762"/>
          </a:xfrm>
          <a:prstGeom prst="rect">
            <a:avLst/>
          </a:prstGeom>
          <a:noFill/>
          <a:ln w="9525">
            <a:noFill/>
            <a:miter lim="800000"/>
            <a:headEnd/>
            <a:tailEnd/>
          </a:ln>
        </p:spPr>
        <p:txBody>
          <a:bodyPr/>
          <a:lstStyle/>
          <a:p>
            <a:pPr marL="342900" indent="-342900">
              <a:buFont typeface="Arial" charset="0"/>
              <a:buChar char="•"/>
            </a:pPr>
            <a:r>
              <a:rPr lang="en-GB" sz="2800"/>
              <a:t>The severity of long-term impacts on biodiversity increases with increased frequency of rodent outbreaks</a:t>
            </a:r>
          </a:p>
        </p:txBody>
      </p:sp>
      <p:pic>
        <p:nvPicPr>
          <p:cNvPr id="47107" name="Picture 3" descr="Ground weta by G Gibbs"/>
          <p:cNvPicPr>
            <a:picLocks noChangeAspect="1" noChangeArrowheads="1"/>
          </p:cNvPicPr>
          <p:nvPr/>
        </p:nvPicPr>
        <p:blipFill>
          <a:blip r:embed="rId3" cstate="print"/>
          <a:srcRect/>
          <a:stretch>
            <a:fillRect/>
          </a:stretch>
        </p:blipFill>
        <p:spPr bwMode="auto">
          <a:xfrm>
            <a:off x="6588125" y="2816225"/>
            <a:ext cx="2017713" cy="1390650"/>
          </a:xfrm>
          <a:prstGeom prst="rect">
            <a:avLst/>
          </a:prstGeom>
          <a:noFill/>
          <a:ln w="19050">
            <a:solidFill>
              <a:schemeClr val="tx1"/>
            </a:solidFill>
            <a:miter lim="800000"/>
            <a:headEnd/>
            <a:tailEnd/>
          </a:ln>
        </p:spPr>
      </p:pic>
      <p:pic>
        <p:nvPicPr>
          <p:cNvPr id="47108" name="Picture 9" descr="leaning rock gecko"/>
          <p:cNvPicPr>
            <a:picLocks noChangeAspect="1" noChangeArrowheads="1"/>
          </p:cNvPicPr>
          <p:nvPr/>
        </p:nvPicPr>
        <p:blipFill>
          <a:blip r:embed="rId4" cstate="print"/>
          <a:srcRect/>
          <a:stretch>
            <a:fillRect/>
          </a:stretch>
        </p:blipFill>
        <p:spPr bwMode="auto">
          <a:xfrm>
            <a:off x="6588125" y="4400550"/>
            <a:ext cx="1873250" cy="1404938"/>
          </a:xfrm>
          <a:prstGeom prst="rect">
            <a:avLst/>
          </a:prstGeom>
          <a:noFill/>
          <a:ln w="19050">
            <a:solidFill>
              <a:schemeClr val="tx1"/>
            </a:solidFill>
            <a:miter lim="800000"/>
            <a:headEnd/>
            <a:tailEnd/>
          </a:ln>
        </p:spPr>
      </p:pic>
      <p:pic>
        <p:nvPicPr>
          <p:cNvPr id="47109" name="Picture 11" descr="S-childii-2"/>
          <p:cNvPicPr>
            <a:picLocks noChangeAspect="1" noChangeArrowheads="1"/>
          </p:cNvPicPr>
          <p:nvPr/>
        </p:nvPicPr>
        <p:blipFill>
          <a:blip r:embed="rId5" cstate="print"/>
          <a:srcRect/>
          <a:stretch>
            <a:fillRect/>
          </a:stretch>
        </p:blipFill>
        <p:spPr bwMode="auto">
          <a:xfrm>
            <a:off x="6588125" y="1231900"/>
            <a:ext cx="1871663" cy="1403350"/>
          </a:xfrm>
          <a:prstGeom prst="rect">
            <a:avLst/>
          </a:prstGeom>
          <a:noFill/>
          <a:ln w="19050">
            <a:solidFill>
              <a:schemeClr val="tx1"/>
            </a:solidFill>
            <a:miter lim="800000"/>
            <a:headEnd/>
            <a:tailEnd/>
          </a:ln>
        </p:spPr>
      </p:pic>
      <p:pic>
        <p:nvPicPr>
          <p:cNvPr id="47110" name="Picture 3" descr="C:\PICTURES\RATS &amp; ALPINE\IMG_6864.jpg"/>
          <p:cNvPicPr>
            <a:picLocks noChangeAspect="1" noChangeArrowheads="1"/>
          </p:cNvPicPr>
          <p:nvPr/>
        </p:nvPicPr>
        <p:blipFill>
          <a:blip r:embed="rId6" cstate="print"/>
          <a:srcRect/>
          <a:stretch>
            <a:fillRect/>
          </a:stretch>
        </p:blipFill>
        <p:spPr bwMode="auto">
          <a:xfrm>
            <a:off x="1908175" y="3590925"/>
            <a:ext cx="3960813" cy="29718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395288" y="274638"/>
            <a:ext cx="8532812" cy="1354137"/>
          </a:xfrm>
        </p:spPr>
        <p:txBody>
          <a:bodyPr/>
          <a:lstStyle/>
          <a:p>
            <a:pPr algn="l" eaLnBrk="1" hangingPunct="1"/>
            <a:r>
              <a:rPr lang="en-NZ" smtClean="0"/>
              <a:t>Predictions</a:t>
            </a:r>
          </a:p>
        </p:txBody>
      </p:sp>
      <p:sp>
        <p:nvSpPr>
          <p:cNvPr id="49154" name="Rectangle 12"/>
          <p:cNvSpPr txBox="1">
            <a:spLocks noChangeArrowheads="1"/>
          </p:cNvSpPr>
          <p:nvPr/>
        </p:nvSpPr>
        <p:spPr bwMode="auto">
          <a:xfrm>
            <a:off x="457200" y="1806575"/>
            <a:ext cx="6130925" cy="2846388"/>
          </a:xfrm>
          <a:prstGeom prst="rect">
            <a:avLst/>
          </a:prstGeom>
          <a:noFill/>
          <a:ln w="9525">
            <a:noFill/>
            <a:miter lim="800000"/>
            <a:headEnd/>
            <a:tailEnd/>
          </a:ln>
        </p:spPr>
        <p:txBody>
          <a:bodyPr/>
          <a:lstStyle/>
          <a:p>
            <a:pPr marL="342900" indent="-342900">
              <a:buFont typeface="Arial" charset="0"/>
              <a:buChar char="•"/>
            </a:pPr>
            <a:r>
              <a:rPr lang="en-GB" sz="2800"/>
              <a:t>5 categories of invertebrates:</a:t>
            </a:r>
          </a:p>
          <a:p>
            <a:pPr marL="342900" indent="-342900">
              <a:buFont typeface="Arial" charset="0"/>
              <a:buChar char="•"/>
            </a:pPr>
            <a:r>
              <a:rPr lang="en-GB" sz="2800" b="1" i="1"/>
              <a:t>Bystanders (non-responders)</a:t>
            </a:r>
          </a:p>
          <a:p>
            <a:pPr marL="342900" indent="-342900">
              <a:buFont typeface="Arial" charset="0"/>
              <a:buChar char="•"/>
            </a:pPr>
            <a:r>
              <a:rPr lang="en-GB" sz="2800" b="1" i="1"/>
              <a:t>Refugees (recolonisers)</a:t>
            </a:r>
          </a:p>
          <a:p>
            <a:pPr marL="342900" indent="-342900">
              <a:buFont typeface="Arial" charset="0"/>
              <a:buChar char="•"/>
            </a:pPr>
            <a:r>
              <a:rPr lang="en-GB" sz="2800" b="1" i="1"/>
              <a:t>Compensators</a:t>
            </a:r>
          </a:p>
          <a:p>
            <a:pPr marL="342900" indent="-342900">
              <a:buFont typeface="Arial" charset="0"/>
              <a:buChar char="•"/>
            </a:pPr>
            <a:r>
              <a:rPr lang="en-GB" sz="2800" b="1" i="1"/>
              <a:t>Diminishers</a:t>
            </a:r>
          </a:p>
          <a:p>
            <a:pPr marL="342900" indent="-342900">
              <a:buFont typeface="Arial" charset="0"/>
              <a:buChar char="•"/>
            </a:pPr>
            <a:r>
              <a:rPr lang="en-GB" sz="2800" b="1" i="1"/>
              <a:t>Beneficiaries</a:t>
            </a:r>
          </a:p>
          <a:p>
            <a:pPr marL="342900" indent="-342900">
              <a:spcBef>
                <a:spcPct val="20000"/>
              </a:spcBef>
              <a:buFont typeface="Arial" charset="0"/>
              <a:buChar char="•"/>
            </a:pPr>
            <a:endParaRPr lang="en-GB" sz="2800"/>
          </a:p>
        </p:txBody>
      </p:sp>
      <p:grpSp>
        <p:nvGrpSpPr>
          <p:cNvPr id="49155" name="Group 14"/>
          <p:cNvGrpSpPr>
            <a:grpSpLocks/>
          </p:cNvGrpSpPr>
          <p:nvPr/>
        </p:nvGrpSpPr>
        <p:grpSpPr bwMode="auto">
          <a:xfrm>
            <a:off x="6948488" y="188913"/>
            <a:ext cx="1749425" cy="2232025"/>
            <a:chOff x="3547872" y="2057400"/>
            <a:chExt cx="2396861" cy="2754186"/>
          </a:xfrm>
        </p:grpSpPr>
        <p:pic>
          <p:nvPicPr>
            <p:cNvPr id="49162" name="Picture 15" descr="female_rock_wren_at_homer_saddle_in_fiordland.jpg"/>
            <p:cNvPicPr>
              <a:picLocks noChangeAspect="1"/>
            </p:cNvPicPr>
            <p:nvPr/>
          </p:nvPicPr>
          <p:blipFill>
            <a:blip r:embed="rId3" cstate="print"/>
            <a:srcRect/>
            <a:stretch>
              <a:fillRect/>
            </a:stretch>
          </p:blipFill>
          <p:spPr bwMode="auto">
            <a:xfrm>
              <a:off x="3547872" y="2057400"/>
              <a:ext cx="2048256" cy="2743200"/>
            </a:xfrm>
            <a:prstGeom prst="rect">
              <a:avLst/>
            </a:prstGeom>
            <a:noFill/>
            <a:ln w="19050">
              <a:solidFill>
                <a:schemeClr val="tx1"/>
              </a:solidFill>
              <a:miter lim="800000"/>
              <a:headEnd/>
              <a:tailEnd/>
            </a:ln>
          </p:spPr>
        </p:pic>
        <p:sp>
          <p:nvSpPr>
            <p:cNvPr id="49163" name="Text Box 14"/>
            <p:cNvSpPr txBox="1">
              <a:spLocks noChangeArrowheads="1"/>
            </p:cNvSpPr>
            <p:nvPr/>
          </p:nvSpPr>
          <p:spPr bwMode="auto">
            <a:xfrm rot="10800000">
              <a:off x="5578309" y="3489133"/>
              <a:ext cx="366424" cy="1322453"/>
            </a:xfrm>
            <a:prstGeom prst="rect">
              <a:avLst/>
            </a:prstGeom>
            <a:noFill/>
            <a:ln w="9525">
              <a:noFill/>
              <a:miter lim="800000"/>
              <a:headEnd/>
              <a:tailEnd/>
            </a:ln>
          </p:spPr>
          <p:txBody>
            <a:bodyPr vert="eaVert" lIns="90000" tIns="46800" rIns="90000" bIns="46800">
              <a:spAutoFit/>
            </a:bodyPr>
            <a:lstStyle/>
            <a:p>
              <a:pPr>
                <a:spcBef>
                  <a:spcPct val="50000"/>
                </a:spcBef>
              </a:pPr>
              <a:r>
                <a:rPr lang="en-NZ" sz="1200"/>
                <a:t>J Reardon</a:t>
              </a:r>
              <a:endParaRPr lang="en-US" sz="1200"/>
            </a:p>
          </p:txBody>
        </p:sp>
      </p:grpSp>
      <p:pic>
        <p:nvPicPr>
          <p:cNvPr id="49156" name="Picture 3" descr="Ground weta by G Gibbs"/>
          <p:cNvPicPr>
            <a:picLocks noChangeAspect="1" noChangeArrowheads="1"/>
          </p:cNvPicPr>
          <p:nvPr/>
        </p:nvPicPr>
        <p:blipFill>
          <a:blip r:embed="rId4" cstate="print"/>
          <a:srcRect/>
          <a:stretch>
            <a:fillRect/>
          </a:stretch>
        </p:blipFill>
        <p:spPr bwMode="auto">
          <a:xfrm>
            <a:off x="2547938" y="5091113"/>
            <a:ext cx="2185987" cy="1506537"/>
          </a:xfrm>
          <a:prstGeom prst="rect">
            <a:avLst/>
          </a:prstGeom>
          <a:noFill/>
          <a:ln w="19050">
            <a:solidFill>
              <a:schemeClr val="tx1"/>
            </a:solidFill>
            <a:miter lim="800000"/>
            <a:headEnd/>
            <a:tailEnd/>
          </a:ln>
        </p:spPr>
      </p:pic>
      <p:pic>
        <p:nvPicPr>
          <p:cNvPr id="49157" name="Picture 9" descr="leaning rock gecko"/>
          <p:cNvPicPr>
            <a:picLocks noChangeAspect="1" noChangeArrowheads="1"/>
          </p:cNvPicPr>
          <p:nvPr/>
        </p:nvPicPr>
        <p:blipFill>
          <a:blip r:embed="rId5" cstate="print"/>
          <a:srcRect/>
          <a:stretch>
            <a:fillRect/>
          </a:stretch>
        </p:blipFill>
        <p:spPr bwMode="auto">
          <a:xfrm>
            <a:off x="6084888" y="2276475"/>
            <a:ext cx="1200150" cy="901700"/>
          </a:xfrm>
          <a:prstGeom prst="rect">
            <a:avLst/>
          </a:prstGeom>
          <a:noFill/>
          <a:ln w="19050">
            <a:solidFill>
              <a:schemeClr val="tx1"/>
            </a:solidFill>
            <a:miter lim="800000"/>
            <a:headEnd/>
            <a:tailEnd/>
          </a:ln>
        </p:spPr>
      </p:pic>
      <p:pic>
        <p:nvPicPr>
          <p:cNvPr id="49158" name="Picture 11" descr="S-childii-2"/>
          <p:cNvPicPr>
            <a:picLocks noChangeAspect="1" noChangeArrowheads="1"/>
          </p:cNvPicPr>
          <p:nvPr/>
        </p:nvPicPr>
        <p:blipFill>
          <a:blip r:embed="rId6" cstate="print"/>
          <a:srcRect/>
          <a:stretch>
            <a:fillRect/>
          </a:stretch>
        </p:blipFill>
        <p:spPr bwMode="auto">
          <a:xfrm>
            <a:off x="492125" y="5140325"/>
            <a:ext cx="1943100" cy="1457325"/>
          </a:xfrm>
          <a:prstGeom prst="rect">
            <a:avLst/>
          </a:prstGeom>
          <a:noFill/>
          <a:ln w="19050">
            <a:solidFill>
              <a:schemeClr val="tx1"/>
            </a:solidFill>
            <a:miter lim="800000"/>
            <a:headEnd/>
            <a:tailEnd/>
          </a:ln>
        </p:spPr>
      </p:pic>
      <p:pic>
        <p:nvPicPr>
          <p:cNvPr id="49159" name="Picture 31" descr="kea"/>
          <p:cNvPicPr>
            <a:picLocks noChangeAspect="1" noChangeArrowheads="1"/>
          </p:cNvPicPr>
          <p:nvPr/>
        </p:nvPicPr>
        <p:blipFill>
          <a:blip r:embed="rId7" cstate="print"/>
          <a:srcRect/>
          <a:stretch>
            <a:fillRect/>
          </a:stretch>
        </p:blipFill>
        <p:spPr bwMode="auto">
          <a:xfrm>
            <a:off x="7092950" y="2997200"/>
            <a:ext cx="1546225" cy="911225"/>
          </a:xfrm>
          <a:prstGeom prst="rect">
            <a:avLst/>
          </a:prstGeom>
          <a:noFill/>
          <a:ln w="19050">
            <a:solidFill>
              <a:schemeClr val="tx1"/>
            </a:solidFill>
            <a:miter lim="800000"/>
            <a:headEnd/>
            <a:tailEnd/>
          </a:ln>
        </p:spPr>
      </p:pic>
      <p:pic>
        <p:nvPicPr>
          <p:cNvPr id="49160" name="Picture 6" descr="Cromwell Chafer Beetle"/>
          <p:cNvPicPr>
            <a:picLocks noChangeAspect="1" noChangeArrowheads="1"/>
          </p:cNvPicPr>
          <p:nvPr/>
        </p:nvPicPr>
        <p:blipFill>
          <a:blip r:embed="rId8" cstate="print"/>
          <a:srcRect/>
          <a:stretch>
            <a:fillRect/>
          </a:stretch>
        </p:blipFill>
        <p:spPr bwMode="auto">
          <a:xfrm>
            <a:off x="6372225" y="5118100"/>
            <a:ext cx="1944688" cy="1479550"/>
          </a:xfrm>
          <a:prstGeom prst="rect">
            <a:avLst/>
          </a:prstGeom>
          <a:noFill/>
          <a:ln w="19050">
            <a:solidFill>
              <a:schemeClr val="tx1"/>
            </a:solidFill>
            <a:miter lim="800000"/>
            <a:headEnd/>
            <a:tailEnd/>
          </a:ln>
        </p:spPr>
      </p:pic>
      <p:pic>
        <p:nvPicPr>
          <p:cNvPr id="49161" name="Picture 11" descr="orb_web_500.jpg"/>
          <p:cNvPicPr>
            <a:picLocks noChangeAspect="1"/>
          </p:cNvPicPr>
          <p:nvPr/>
        </p:nvPicPr>
        <p:blipFill>
          <a:blip r:embed="rId9" cstate="print"/>
          <a:srcRect r="129"/>
          <a:stretch>
            <a:fillRect/>
          </a:stretch>
        </p:blipFill>
        <p:spPr bwMode="auto">
          <a:xfrm>
            <a:off x="4846638" y="5067300"/>
            <a:ext cx="1412875" cy="153035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255"/>
          <p:cNvGrpSpPr>
            <a:grpSpLocks/>
          </p:cNvGrpSpPr>
          <p:nvPr/>
        </p:nvGrpSpPr>
        <p:grpSpPr bwMode="auto">
          <a:xfrm>
            <a:off x="169863" y="260350"/>
            <a:ext cx="8963025" cy="6559550"/>
            <a:chOff x="170368" y="260648"/>
            <a:chExt cx="8962116" cy="6559363"/>
          </a:xfrm>
        </p:grpSpPr>
        <p:sp>
          <p:nvSpPr>
            <p:cNvPr id="51202" name="TextBox 3"/>
            <p:cNvSpPr txBox="1">
              <a:spLocks noChangeArrowheads="1"/>
            </p:cNvSpPr>
            <p:nvPr/>
          </p:nvSpPr>
          <p:spPr bwMode="auto">
            <a:xfrm>
              <a:off x="170368" y="836712"/>
              <a:ext cx="1241045" cy="646331"/>
            </a:xfrm>
            <a:prstGeom prst="rect">
              <a:avLst/>
            </a:prstGeom>
            <a:noFill/>
            <a:ln w="9525">
              <a:noFill/>
              <a:miter lim="800000"/>
              <a:headEnd/>
              <a:tailEnd/>
            </a:ln>
          </p:spPr>
          <p:txBody>
            <a:bodyPr wrap="none">
              <a:spAutoFit/>
            </a:bodyPr>
            <a:lstStyle/>
            <a:p>
              <a:r>
                <a:rPr lang="en-NZ">
                  <a:solidFill>
                    <a:srgbClr val="000000"/>
                  </a:solidFill>
                  <a:latin typeface="Calibri" pitchFamily="34" charset="0"/>
                </a:rPr>
                <a:t>High alpine</a:t>
              </a:r>
              <a:br>
                <a:rPr lang="en-NZ">
                  <a:solidFill>
                    <a:srgbClr val="000000"/>
                  </a:solidFill>
                  <a:latin typeface="Calibri" pitchFamily="34" charset="0"/>
                </a:rPr>
              </a:br>
              <a:r>
                <a:rPr lang="en-NZ">
                  <a:solidFill>
                    <a:srgbClr val="000000"/>
                  </a:solidFill>
                  <a:latin typeface="Calibri" pitchFamily="34" charset="0"/>
                </a:rPr>
                <a:t>(x1)</a:t>
              </a:r>
            </a:p>
          </p:txBody>
        </p:sp>
        <p:sp>
          <p:nvSpPr>
            <p:cNvPr id="51203" name="TextBox 4"/>
            <p:cNvSpPr txBox="1">
              <a:spLocks noChangeArrowheads="1"/>
            </p:cNvSpPr>
            <p:nvPr/>
          </p:nvSpPr>
          <p:spPr bwMode="auto">
            <a:xfrm>
              <a:off x="170368" y="1916832"/>
              <a:ext cx="1558568" cy="646331"/>
            </a:xfrm>
            <a:prstGeom prst="rect">
              <a:avLst/>
            </a:prstGeom>
            <a:noFill/>
            <a:ln w="9525">
              <a:noFill/>
              <a:miter lim="800000"/>
              <a:headEnd/>
              <a:tailEnd/>
            </a:ln>
          </p:spPr>
          <p:txBody>
            <a:bodyPr wrap="none">
              <a:spAutoFit/>
            </a:bodyPr>
            <a:lstStyle/>
            <a:p>
              <a:r>
                <a:rPr lang="en-NZ">
                  <a:solidFill>
                    <a:srgbClr val="000000"/>
                  </a:solidFill>
                  <a:latin typeface="Calibri" pitchFamily="34" charset="0"/>
                </a:rPr>
                <a:t>Above treeline</a:t>
              </a:r>
              <a:br>
                <a:rPr lang="en-NZ">
                  <a:solidFill>
                    <a:srgbClr val="000000"/>
                  </a:solidFill>
                  <a:latin typeface="Calibri" pitchFamily="34" charset="0"/>
                </a:rPr>
              </a:br>
              <a:r>
                <a:rPr lang="en-NZ">
                  <a:solidFill>
                    <a:srgbClr val="000000"/>
                  </a:solidFill>
                  <a:latin typeface="Calibri" pitchFamily="34" charset="0"/>
                </a:rPr>
                <a:t>(x1)</a:t>
              </a:r>
            </a:p>
          </p:txBody>
        </p:sp>
        <p:sp>
          <p:nvSpPr>
            <p:cNvPr id="51204" name="TextBox 5"/>
            <p:cNvSpPr txBox="1">
              <a:spLocks noChangeArrowheads="1"/>
            </p:cNvSpPr>
            <p:nvPr/>
          </p:nvSpPr>
          <p:spPr bwMode="auto">
            <a:xfrm>
              <a:off x="170368" y="3068960"/>
              <a:ext cx="1544910" cy="646331"/>
            </a:xfrm>
            <a:prstGeom prst="rect">
              <a:avLst/>
            </a:prstGeom>
            <a:noFill/>
            <a:ln w="9525">
              <a:noFill/>
              <a:miter lim="800000"/>
              <a:headEnd/>
              <a:tailEnd/>
            </a:ln>
          </p:spPr>
          <p:txBody>
            <a:bodyPr wrap="none">
              <a:spAutoFit/>
            </a:bodyPr>
            <a:lstStyle/>
            <a:p>
              <a:r>
                <a:rPr lang="en-NZ">
                  <a:solidFill>
                    <a:srgbClr val="000000"/>
                  </a:solidFill>
                  <a:latin typeface="Calibri" pitchFamily="34" charset="0"/>
                </a:rPr>
                <a:t>Below treeline</a:t>
              </a:r>
              <a:br>
                <a:rPr lang="en-NZ">
                  <a:solidFill>
                    <a:srgbClr val="000000"/>
                  </a:solidFill>
                  <a:latin typeface="Calibri" pitchFamily="34" charset="0"/>
                </a:rPr>
              </a:br>
              <a:r>
                <a:rPr lang="en-NZ">
                  <a:solidFill>
                    <a:srgbClr val="000000"/>
                  </a:solidFill>
                  <a:latin typeface="Calibri" pitchFamily="34" charset="0"/>
                </a:rPr>
                <a:t>(x2)</a:t>
              </a:r>
            </a:p>
          </p:txBody>
        </p:sp>
        <p:cxnSp>
          <p:nvCxnSpPr>
            <p:cNvPr id="9" name="Straight Connector 8"/>
            <p:cNvCxnSpPr/>
            <p:nvPr/>
          </p:nvCxnSpPr>
          <p:spPr>
            <a:xfrm>
              <a:off x="2698999" y="1278207"/>
              <a:ext cx="55461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2698999" y="476542"/>
              <a:ext cx="230481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07" name="TextBox 13"/>
            <p:cNvSpPr txBox="1">
              <a:spLocks noChangeArrowheads="1"/>
            </p:cNvSpPr>
            <p:nvPr/>
          </p:nvSpPr>
          <p:spPr bwMode="auto">
            <a:xfrm>
              <a:off x="5031167" y="260648"/>
              <a:ext cx="772969" cy="369332"/>
            </a:xfrm>
            <a:prstGeom prst="rect">
              <a:avLst/>
            </a:prstGeom>
            <a:noFill/>
            <a:ln w="9525">
              <a:noFill/>
              <a:miter lim="800000"/>
              <a:headEnd/>
              <a:tailEnd/>
            </a:ln>
          </p:spPr>
          <p:txBody>
            <a:bodyPr wrap="none">
              <a:spAutoFit/>
            </a:bodyPr>
            <a:lstStyle/>
            <a:p>
              <a:r>
                <a:rPr lang="en-NZ">
                  <a:solidFill>
                    <a:srgbClr val="000000"/>
                  </a:solidFill>
                  <a:latin typeface="Calibri" pitchFamily="34" charset="0"/>
                </a:rPr>
                <a:t>500 m</a:t>
              </a:r>
            </a:p>
          </p:txBody>
        </p:sp>
        <p:cxnSp>
          <p:nvCxnSpPr>
            <p:cNvPr id="16" name="Straight Arrow Connector 15"/>
            <p:cNvCxnSpPr/>
            <p:nvPr/>
          </p:nvCxnSpPr>
          <p:spPr>
            <a:xfrm>
              <a:off x="5795897" y="476542"/>
              <a:ext cx="244926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5-Point Star 18"/>
            <p:cNvSpPr/>
            <p:nvPr/>
          </p:nvSpPr>
          <p:spPr>
            <a:xfrm>
              <a:off x="2664077" y="1197246"/>
              <a:ext cx="73018"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20" name="5-Point Star 19"/>
            <p:cNvSpPr/>
            <p:nvPr/>
          </p:nvSpPr>
          <p:spPr>
            <a:xfrm>
              <a:off x="3276790" y="1197246"/>
              <a:ext cx="71431"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21" name="5-Point Star 20"/>
            <p:cNvSpPr/>
            <p:nvPr/>
          </p:nvSpPr>
          <p:spPr>
            <a:xfrm>
              <a:off x="3887916" y="1197246"/>
              <a:ext cx="73018"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22" name="5-Point Star 21"/>
            <p:cNvSpPr/>
            <p:nvPr/>
          </p:nvSpPr>
          <p:spPr>
            <a:xfrm>
              <a:off x="4500629" y="1197246"/>
              <a:ext cx="71430"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23" name="5-Point Star 22"/>
            <p:cNvSpPr/>
            <p:nvPr/>
          </p:nvSpPr>
          <p:spPr>
            <a:xfrm>
              <a:off x="5111754" y="1197246"/>
              <a:ext cx="73018"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24" name="5-Point Star 23"/>
            <p:cNvSpPr/>
            <p:nvPr/>
          </p:nvSpPr>
          <p:spPr>
            <a:xfrm>
              <a:off x="5724467" y="1197246"/>
              <a:ext cx="71431"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25" name="5-Point Star 24"/>
            <p:cNvSpPr/>
            <p:nvPr/>
          </p:nvSpPr>
          <p:spPr>
            <a:xfrm>
              <a:off x="6335593" y="1197246"/>
              <a:ext cx="73018"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27" name="5-Point Star 26"/>
            <p:cNvSpPr/>
            <p:nvPr/>
          </p:nvSpPr>
          <p:spPr>
            <a:xfrm>
              <a:off x="6948306" y="1197246"/>
              <a:ext cx="71430"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28" name="5-Point Star 27"/>
            <p:cNvSpPr/>
            <p:nvPr/>
          </p:nvSpPr>
          <p:spPr>
            <a:xfrm>
              <a:off x="7561018" y="1197246"/>
              <a:ext cx="71430"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29" name="5-Point Star 28"/>
            <p:cNvSpPr/>
            <p:nvPr/>
          </p:nvSpPr>
          <p:spPr>
            <a:xfrm>
              <a:off x="8172143" y="1197246"/>
              <a:ext cx="73018"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30" name="5-Point Star 29"/>
            <p:cNvSpPr/>
            <p:nvPr/>
          </p:nvSpPr>
          <p:spPr>
            <a:xfrm>
              <a:off x="322753" y="4797594"/>
              <a:ext cx="73018"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pic>
          <p:nvPicPr>
            <p:cNvPr id="51220" name="Picture 30" descr="apple_in_silhouette.jpg"/>
            <p:cNvPicPr>
              <a:picLocks noChangeAspect="1"/>
            </p:cNvPicPr>
            <p:nvPr/>
          </p:nvPicPr>
          <p:blipFill>
            <a:blip r:embed="rId3" cstate="print"/>
            <a:srcRect/>
            <a:stretch>
              <a:fillRect/>
            </a:stretch>
          </p:blipFill>
          <p:spPr bwMode="auto">
            <a:xfrm>
              <a:off x="2583208" y="963584"/>
              <a:ext cx="206979" cy="178692"/>
            </a:xfrm>
            <a:prstGeom prst="rect">
              <a:avLst/>
            </a:prstGeom>
            <a:noFill/>
            <a:ln w="9525">
              <a:noFill/>
              <a:miter lim="800000"/>
              <a:headEnd/>
              <a:tailEnd/>
            </a:ln>
          </p:spPr>
        </p:pic>
        <p:pic>
          <p:nvPicPr>
            <p:cNvPr id="51221" name="Picture 31" descr="apple_in_silhouette.jpg"/>
            <p:cNvPicPr>
              <a:picLocks noChangeAspect="1"/>
            </p:cNvPicPr>
            <p:nvPr/>
          </p:nvPicPr>
          <p:blipFill>
            <a:blip r:embed="rId3" cstate="print"/>
            <a:srcRect/>
            <a:stretch>
              <a:fillRect/>
            </a:stretch>
          </p:blipFill>
          <p:spPr bwMode="auto">
            <a:xfrm>
              <a:off x="5054340" y="963584"/>
              <a:ext cx="206979" cy="178692"/>
            </a:xfrm>
            <a:prstGeom prst="rect">
              <a:avLst/>
            </a:prstGeom>
            <a:noFill/>
            <a:ln w="9525">
              <a:noFill/>
              <a:miter lim="800000"/>
              <a:headEnd/>
              <a:tailEnd/>
            </a:ln>
          </p:spPr>
        </p:pic>
        <p:pic>
          <p:nvPicPr>
            <p:cNvPr id="51222" name="Picture 32" descr="apple_in_silhouette.jpg"/>
            <p:cNvPicPr>
              <a:picLocks noChangeAspect="1"/>
            </p:cNvPicPr>
            <p:nvPr/>
          </p:nvPicPr>
          <p:blipFill>
            <a:blip r:embed="rId3" cstate="print"/>
            <a:srcRect/>
            <a:stretch>
              <a:fillRect/>
            </a:stretch>
          </p:blipFill>
          <p:spPr bwMode="auto">
            <a:xfrm>
              <a:off x="8100392" y="963584"/>
              <a:ext cx="206979" cy="178692"/>
            </a:xfrm>
            <a:prstGeom prst="rect">
              <a:avLst/>
            </a:prstGeom>
            <a:noFill/>
            <a:ln w="9525">
              <a:noFill/>
              <a:miter lim="800000"/>
              <a:headEnd/>
              <a:tailEnd/>
            </a:ln>
          </p:spPr>
        </p:pic>
        <p:pic>
          <p:nvPicPr>
            <p:cNvPr id="51223" name="Picture 33" descr="apple_in_silhouette.jpg"/>
            <p:cNvPicPr>
              <a:picLocks noChangeAspect="1"/>
            </p:cNvPicPr>
            <p:nvPr/>
          </p:nvPicPr>
          <p:blipFill>
            <a:blip r:embed="rId3" cstate="print"/>
            <a:srcRect/>
            <a:stretch>
              <a:fillRect/>
            </a:stretch>
          </p:blipFill>
          <p:spPr bwMode="auto">
            <a:xfrm>
              <a:off x="332573" y="5033218"/>
              <a:ext cx="206979" cy="178692"/>
            </a:xfrm>
            <a:prstGeom prst="rect">
              <a:avLst/>
            </a:prstGeom>
            <a:noFill/>
            <a:ln w="9525">
              <a:noFill/>
              <a:miter lim="800000"/>
              <a:headEnd/>
              <a:tailEnd/>
            </a:ln>
          </p:spPr>
        </p:pic>
        <p:sp>
          <p:nvSpPr>
            <p:cNvPr id="35" name="Oval 34"/>
            <p:cNvSpPr/>
            <p:nvPr/>
          </p:nvSpPr>
          <p:spPr>
            <a:xfrm>
              <a:off x="2627569" y="3213314"/>
              <a:ext cx="144447" cy="144459"/>
            </a:xfrm>
            <a:prstGeom prst="ellipse">
              <a:avLst/>
            </a:prstGeom>
            <a:noFill/>
            <a:ln cmpd="thickThin">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36" name="Oval 35"/>
            <p:cNvSpPr/>
            <p:nvPr/>
          </p:nvSpPr>
          <p:spPr>
            <a:xfrm>
              <a:off x="5086356" y="3213314"/>
              <a:ext cx="142861" cy="144459"/>
            </a:xfrm>
            <a:prstGeom prst="ellipse">
              <a:avLst/>
            </a:prstGeom>
            <a:noFill/>
            <a:ln cmpd="thickThin">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37" name="Oval 36"/>
            <p:cNvSpPr/>
            <p:nvPr/>
          </p:nvSpPr>
          <p:spPr>
            <a:xfrm>
              <a:off x="8137222" y="3213314"/>
              <a:ext cx="144448" cy="144459"/>
            </a:xfrm>
            <a:prstGeom prst="ellipse">
              <a:avLst/>
            </a:prstGeom>
            <a:noFill/>
            <a:ln cmpd="thickThin">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38" name="Oval 37"/>
            <p:cNvSpPr/>
            <p:nvPr/>
          </p:nvSpPr>
          <p:spPr>
            <a:xfrm>
              <a:off x="322753" y="5334153"/>
              <a:ext cx="144447" cy="144459"/>
            </a:xfrm>
            <a:prstGeom prst="ellipse">
              <a:avLst/>
            </a:prstGeom>
            <a:noFill/>
            <a:ln cmpd="thickThin">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39" name="Rounded Rectangle 38"/>
            <p:cNvSpPr/>
            <p:nvPr/>
          </p:nvSpPr>
          <p:spPr>
            <a:xfrm>
              <a:off x="322753" y="5600846"/>
              <a:ext cx="144447" cy="144459"/>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40" name="Rounded Rectangle 39"/>
            <p:cNvSpPr/>
            <p:nvPr/>
          </p:nvSpPr>
          <p:spPr>
            <a:xfrm>
              <a:off x="2627569" y="3429208"/>
              <a:ext cx="144447" cy="144459"/>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41" name="Rounded Rectangle 40"/>
            <p:cNvSpPr/>
            <p:nvPr/>
          </p:nvSpPr>
          <p:spPr>
            <a:xfrm>
              <a:off x="5067308" y="3429208"/>
              <a:ext cx="144448" cy="144459"/>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42" name="Rounded Rectangle 41"/>
            <p:cNvSpPr/>
            <p:nvPr/>
          </p:nvSpPr>
          <p:spPr>
            <a:xfrm>
              <a:off x="8135635" y="3429208"/>
              <a:ext cx="144447" cy="144459"/>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cxnSp>
          <p:nvCxnSpPr>
            <p:cNvPr id="44" name="Straight Connector 43"/>
            <p:cNvCxnSpPr/>
            <p:nvPr/>
          </p:nvCxnSpPr>
          <p:spPr>
            <a:xfrm flipV="1">
              <a:off x="2519630" y="1332180"/>
              <a:ext cx="287308" cy="14287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003815" y="1332180"/>
              <a:ext cx="288896" cy="14287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064204" y="1332180"/>
              <a:ext cx="287309" cy="14287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556138" y="3726062"/>
              <a:ext cx="287309" cy="144458"/>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030800" y="3726062"/>
              <a:ext cx="288896" cy="144458"/>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8081666" y="3726062"/>
              <a:ext cx="288896" cy="144458"/>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556138" y="2664054"/>
              <a:ext cx="287309" cy="14287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030800" y="2664054"/>
              <a:ext cx="288896" cy="14287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027696" y="2664054"/>
              <a:ext cx="288896" cy="14287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22753" y="4581700"/>
              <a:ext cx="288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242" name="Group 57"/>
            <p:cNvGrpSpPr>
              <a:grpSpLocks/>
            </p:cNvGrpSpPr>
            <p:nvPr/>
          </p:nvGrpSpPr>
          <p:grpSpPr bwMode="auto">
            <a:xfrm>
              <a:off x="2339752" y="3501008"/>
              <a:ext cx="244396" cy="369332"/>
              <a:chOff x="4067944" y="5373216"/>
              <a:chExt cx="244396" cy="369332"/>
            </a:xfrm>
          </p:grpSpPr>
          <p:sp>
            <p:nvSpPr>
              <p:cNvPr id="51314" name="TextBox 55"/>
              <p:cNvSpPr txBox="1">
                <a:spLocks noChangeArrowheads="1"/>
              </p:cNvSpPr>
              <p:nvPr/>
            </p:nvSpPr>
            <p:spPr bwMode="auto">
              <a:xfrm>
                <a:off x="4067944" y="5373216"/>
                <a:ext cx="244396" cy="369332"/>
              </a:xfrm>
              <a:prstGeom prst="rect">
                <a:avLst/>
              </a:prstGeom>
              <a:noFill/>
              <a:ln w="9525">
                <a:noFill/>
                <a:miter lim="800000"/>
                <a:headEnd/>
                <a:tailEnd/>
              </a:ln>
            </p:spPr>
            <p:txBody>
              <a:bodyPr>
                <a:spAutoFit/>
              </a:bodyPr>
              <a:lstStyle/>
              <a:p>
                <a:r>
                  <a:rPr lang="en-NZ" b="1">
                    <a:solidFill>
                      <a:srgbClr val="000000"/>
                    </a:solidFill>
                    <a:latin typeface="Bradley Hand ITC"/>
                  </a:rPr>
                  <a:t>i</a:t>
                </a:r>
              </a:p>
            </p:txBody>
          </p:sp>
          <p:sp>
            <p:nvSpPr>
              <p:cNvPr id="57" name="Oval 56"/>
              <p:cNvSpPr/>
              <p:nvPr/>
            </p:nvSpPr>
            <p:spPr>
              <a:xfrm>
                <a:off x="4077976" y="5399838"/>
                <a:ext cx="206354" cy="26193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grpSp>
        <p:grpSp>
          <p:nvGrpSpPr>
            <p:cNvPr id="51243" name="Group 58"/>
            <p:cNvGrpSpPr>
              <a:grpSpLocks/>
            </p:cNvGrpSpPr>
            <p:nvPr/>
          </p:nvGrpSpPr>
          <p:grpSpPr bwMode="auto">
            <a:xfrm>
              <a:off x="8360052" y="3501008"/>
              <a:ext cx="244396" cy="369332"/>
              <a:chOff x="4067944" y="5373216"/>
              <a:chExt cx="244396" cy="369332"/>
            </a:xfrm>
          </p:grpSpPr>
          <p:sp>
            <p:nvSpPr>
              <p:cNvPr id="51312" name="TextBox 59"/>
              <p:cNvSpPr txBox="1">
                <a:spLocks noChangeArrowheads="1"/>
              </p:cNvSpPr>
              <p:nvPr/>
            </p:nvSpPr>
            <p:spPr bwMode="auto">
              <a:xfrm>
                <a:off x="4067944" y="5373216"/>
                <a:ext cx="244396" cy="369332"/>
              </a:xfrm>
              <a:prstGeom prst="rect">
                <a:avLst/>
              </a:prstGeom>
              <a:noFill/>
              <a:ln w="9525">
                <a:noFill/>
                <a:miter lim="800000"/>
                <a:headEnd/>
                <a:tailEnd/>
              </a:ln>
            </p:spPr>
            <p:txBody>
              <a:bodyPr>
                <a:spAutoFit/>
              </a:bodyPr>
              <a:lstStyle/>
              <a:p>
                <a:r>
                  <a:rPr lang="en-NZ" b="1">
                    <a:solidFill>
                      <a:srgbClr val="000000"/>
                    </a:solidFill>
                    <a:latin typeface="Bradley Hand ITC"/>
                  </a:rPr>
                  <a:t>i</a:t>
                </a:r>
              </a:p>
            </p:txBody>
          </p:sp>
          <p:sp>
            <p:nvSpPr>
              <p:cNvPr id="61" name="Oval 60"/>
              <p:cNvSpPr/>
              <p:nvPr/>
            </p:nvSpPr>
            <p:spPr>
              <a:xfrm>
                <a:off x="4076865" y="5399838"/>
                <a:ext cx="206354" cy="26193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grpSp>
        <p:grpSp>
          <p:nvGrpSpPr>
            <p:cNvPr id="51244" name="Group 61"/>
            <p:cNvGrpSpPr>
              <a:grpSpLocks/>
            </p:cNvGrpSpPr>
            <p:nvPr/>
          </p:nvGrpSpPr>
          <p:grpSpPr bwMode="auto">
            <a:xfrm>
              <a:off x="2339752" y="2447600"/>
              <a:ext cx="244396" cy="369332"/>
              <a:chOff x="4067944" y="5373216"/>
              <a:chExt cx="244396" cy="369332"/>
            </a:xfrm>
          </p:grpSpPr>
          <p:sp>
            <p:nvSpPr>
              <p:cNvPr id="51310" name="TextBox 62"/>
              <p:cNvSpPr txBox="1">
                <a:spLocks noChangeArrowheads="1"/>
              </p:cNvSpPr>
              <p:nvPr/>
            </p:nvSpPr>
            <p:spPr bwMode="auto">
              <a:xfrm>
                <a:off x="4067944" y="5373216"/>
                <a:ext cx="244396" cy="369332"/>
              </a:xfrm>
              <a:prstGeom prst="rect">
                <a:avLst/>
              </a:prstGeom>
              <a:noFill/>
              <a:ln w="9525">
                <a:noFill/>
                <a:miter lim="800000"/>
                <a:headEnd/>
                <a:tailEnd/>
              </a:ln>
            </p:spPr>
            <p:txBody>
              <a:bodyPr>
                <a:spAutoFit/>
              </a:bodyPr>
              <a:lstStyle/>
              <a:p>
                <a:r>
                  <a:rPr lang="en-NZ" b="1">
                    <a:solidFill>
                      <a:srgbClr val="000000"/>
                    </a:solidFill>
                    <a:latin typeface="Bradley Hand ITC"/>
                  </a:rPr>
                  <a:t>i</a:t>
                </a:r>
              </a:p>
            </p:txBody>
          </p:sp>
          <p:sp>
            <p:nvSpPr>
              <p:cNvPr id="64" name="Oval 63"/>
              <p:cNvSpPr/>
              <p:nvPr/>
            </p:nvSpPr>
            <p:spPr>
              <a:xfrm>
                <a:off x="4077976" y="5400764"/>
                <a:ext cx="206354" cy="260342"/>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grpSp>
        <p:grpSp>
          <p:nvGrpSpPr>
            <p:cNvPr id="51245" name="Group 64"/>
            <p:cNvGrpSpPr>
              <a:grpSpLocks/>
            </p:cNvGrpSpPr>
            <p:nvPr/>
          </p:nvGrpSpPr>
          <p:grpSpPr bwMode="auto">
            <a:xfrm>
              <a:off x="8360052" y="1124744"/>
              <a:ext cx="244396" cy="369332"/>
              <a:chOff x="4067944" y="5373216"/>
              <a:chExt cx="244396" cy="369332"/>
            </a:xfrm>
          </p:grpSpPr>
          <p:sp>
            <p:nvSpPr>
              <p:cNvPr id="51308" name="TextBox 65"/>
              <p:cNvSpPr txBox="1">
                <a:spLocks noChangeArrowheads="1"/>
              </p:cNvSpPr>
              <p:nvPr/>
            </p:nvSpPr>
            <p:spPr bwMode="auto">
              <a:xfrm>
                <a:off x="4067944" y="5373216"/>
                <a:ext cx="244396" cy="369332"/>
              </a:xfrm>
              <a:prstGeom prst="rect">
                <a:avLst/>
              </a:prstGeom>
              <a:noFill/>
              <a:ln w="9525">
                <a:noFill/>
                <a:miter lim="800000"/>
                <a:headEnd/>
                <a:tailEnd/>
              </a:ln>
            </p:spPr>
            <p:txBody>
              <a:bodyPr>
                <a:spAutoFit/>
              </a:bodyPr>
              <a:lstStyle/>
              <a:p>
                <a:r>
                  <a:rPr lang="en-NZ" b="1">
                    <a:solidFill>
                      <a:srgbClr val="000000"/>
                    </a:solidFill>
                    <a:latin typeface="Bradley Hand ITC"/>
                  </a:rPr>
                  <a:t>i</a:t>
                </a:r>
              </a:p>
            </p:txBody>
          </p:sp>
          <p:sp>
            <p:nvSpPr>
              <p:cNvPr id="67" name="Oval 66"/>
              <p:cNvSpPr/>
              <p:nvPr/>
            </p:nvSpPr>
            <p:spPr>
              <a:xfrm>
                <a:off x="4076865" y="5399682"/>
                <a:ext cx="206354" cy="261929"/>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grpSp>
        <p:grpSp>
          <p:nvGrpSpPr>
            <p:cNvPr id="51246" name="Group 67"/>
            <p:cNvGrpSpPr>
              <a:grpSpLocks/>
            </p:cNvGrpSpPr>
            <p:nvPr/>
          </p:nvGrpSpPr>
          <p:grpSpPr bwMode="auto">
            <a:xfrm>
              <a:off x="8360052" y="2483604"/>
              <a:ext cx="244396" cy="369332"/>
              <a:chOff x="4067944" y="5373216"/>
              <a:chExt cx="244396" cy="369332"/>
            </a:xfrm>
          </p:grpSpPr>
          <p:sp>
            <p:nvSpPr>
              <p:cNvPr id="51306" name="TextBox 68"/>
              <p:cNvSpPr txBox="1">
                <a:spLocks noChangeArrowheads="1"/>
              </p:cNvSpPr>
              <p:nvPr/>
            </p:nvSpPr>
            <p:spPr bwMode="auto">
              <a:xfrm>
                <a:off x="4067944" y="5373216"/>
                <a:ext cx="244396" cy="369332"/>
              </a:xfrm>
              <a:prstGeom prst="rect">
                <a:avLst/>
              </a:prstGeom>
              <a:noFill/>
              <a:ln w="9525">
                <a:noFill/>
                <a:miter lim="800000"/>
                <a:headEnd/>
                <a:tailEnd/>
              </a:ln>
            </p:spPr>
            <p:txBody>
              <a:bodyPr>
                <a:spAutoFit/>
              </a:bodyPr>
              <a:lstStyle/>
              <a:p>
                <a:r>
                  <a:rPr lang="en-NZ" b="1">
                    <a:solidFill>
                      <a:srgbClr val="000000"/>
                    </a:solidFill>
                    <a:latin typeface="Bradley Hand ITC"/>
                  </a:rPr>
                  <a:t>i</a:t>
                </a:r>
              </a:p>
            </p:txBody>
          </p:sp>
          <p:sp>
            <p:nvSpPr>
              <p:cNvPr id="70" name="Oval 69"/>
              <p:cNvSpPr/>
              <p:nvPr/>
            </p:nvSpPr>
            <p:spPr>
              <a:xfrm>
                <a:off x="4076865" y="5399684"/>
                <a:ext cx="206354" cy="261929"/>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grpSp>
        <p:grpSp>
          <p:nvGrpSpPr>
            <p:cNvPr id="51247" name="Group 70"/>
            <p:cNvGrpSpPr>
              <a:grpSpLocks/>
            </p:cNvGrpSpPr>
            <p:nvPr/>
          </p:nvGrpSpPr>
          <p:grpSpPr bwMode="auto">
            <a:xfrm>
              <a:off x="2339752" y="1052736"/>
              <a:ext cx="244396" cy="369332"/>
              <a:chOff x="4067944" y="5373216"/>
              <a:chExt cx="244396" cy="369332"/>
            </a:xfrm>
          </p:grpSpPr>
          <p:sp>
            <p:nvSpPr>
              <p:cNvPr id="51304" name="TextBox 71"/>
              <p:cNvSpPr txBox="1">
                <a:spLocks noChangeArrowheads="1"/>
              </p:cNvSpPr>
              <p:nvPr/>
            </p:nvSpPr>
            <p:spPr bwMode="auto">
              <a:xfrm>
                <a:off x="4067944" y="5373216"/>
                <a:ext cx="244396" cy="369332"/>
              </a:xfrm>
              <a:prstGeom prst="rect">
                <a:avLst/>
              </a:prstGeom>
              <a:noFill/>
              <a:ln w="9525">
                <a:noFill/>
                <a:miter lim="800000"/>
                <a:headEnd/>
                <a:tailEnd/>
              </a:ln>
            </p:spPr>
            <p:txBody>
              <a:bodyPr>
                <a:spAutoFit/>
              </a:bodyPr>
              <a:lstStyle/>
              <a:p>
                <a:r>
                  <a:rPr lang="en-NZ" b="1">
                    <a:solidFill>
                      <a:srgbClr val="000000"/>
                    </a:solidFill>
                    <a:latin typeface="Bradley Hand ITC"/>
                  </a:rPr>
                  <a:t>i</a:t>
                </a:r>
              </a:p>
            </p:txBody>
          </p:sp>
          <p:sp>
            <p:nvSpPr>
              <p:cNvPr id="73" name="Oval 72"/>
              <p:cNvSpPr/>
              <p:nvPr/>
            </p:nvSpPr>
            <p:spPr>
              <a:xfrm>
                <a:off x="4077976" y="5400254"/>
                <a:ext cx="206354" cy="26193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grpSp>
        <p:grpSp>
          <p:nvGrpSpPr>
            <p:cNvPr id="51248" name="Group 73"/>
            <p:cNvGrpSpPr>
              <a:grpSpLocks/>
            </p:cNvGrpSpPr>
            <p:nvPr/>
          </p:nvGrpSpPr>
          <p:grpSpPr bwMode="auto">
            <a:xfrm>
              <a:off x="323528" y="6450679"/>
              <a:ext cx="244396" cy="369332"/>
              <a:chOff x="4067944" y="5373216"/>
              <a:chExt cx="244396" cy="369332"/>
            </a:xfrm>
          </p:grpSpPr>
          <p:sp>
            <p:nvSpPr>
              <p:cNvPr id="51302" name="TextBox 74"/>
              <p:cNvSpPr txBox="1">
                <a:spLocks noChangeArrowheads="1"/>
              </p:cNvSpPr>
              <p:nvPr/>
            </p:nvSpPr>
            <p:spPr bwMode="auto">
              <a:xfrm>
                <a:off x="4067944" y="5373216"/>
                <a:ext cx="244396" cy="369332"/>
              </a:xfrm>
              <a:prstGeom prst="rect">
                <a:avLst/>
              </a:prstGeom>
              <a:noFill/>
              <a:ln w="9525">
                <a:noFill/>
                <a:miter lim="800000"/>
                <a:headEnd/>
                <a:tailEnd/>
              </a:ln>
            </p:spPr>
            <p:txBody>
              <a:bodyPr>
                <a:spAutoFit/>
              </a:bodyPr>
              <a:lstStyle/>
              <a:p>
                <a:r>
                  <a:rPr lang="en-NZ" b="1">
                    <a:solidFill>
                      <a:srgbClr val="000000"/>
                    </a:solidFill>
                    <a:latin typeface="Bradley Hand ITC"/>
                  </a:rPr>
                  <a:t>i</a:t>
                </a:r>
              </a:p>
            </p:txBody>
          </p:sp>
          <p:sp>
            <p:nvSpPr>
              <p:cNvPr id="76" name="Oval 75"/>
              <p:cNvSpPr/>
              <p:nvPr/>
            </p:nvSpPr>
            <p:spPr>
              <a:xfrm>
                <a:off x="4076692" y="5399658"/>
                <a:ext cx="206354" cy="26193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grpSp>
        <p:sp>
          <p:nvSpPr>
            <p:cNvPr id="51249" name="TextBox 76"/>
            <p:cNvSpPr txBox="1">
              <a:spLocks noChangeArrowheads="1"/>
            </p:cNvSpPr>
            <p:nvPr/>
          </p:nvSpPr>
          <p:spPr bwMode="auto">
            <a:xfrm>
              <a:off x="179512" y="4067780"/>
              <a:ext cx="581378" cy="369332"/>
            </a:xfrm>
            <a:prstGeom prst="rect">
              <a:avLst/>
            </a:prstGeom>
            <a:noFill/>
            <a:ln w="9525">
              <a:noFill/>
              <a:miter lim="800000"/>
              <a:headEnd/>
              <a:tailEnd/>
            </a:ln>
          </p:spPr>
          <p:txBody>
            <a:bodyPr wrap="none">
              <a:spAutoFit/>
            </a:bodyPr>
            <a:lstStyle/>
            <a:p>
              <a:r>
                <a:rPr lang="en-NZ">
                  <a:solidFill>
                    <a:srgbClr val="000000"/>
                  </a:solidFill>
                  <a:latin typeface="Calibri" pitchFamily="34" charset="0"/>
                </a:rPr>
                <a:t>Key:</a:t>
              </a:r>
            </a:p>
          </p:txBody>
        </p:sp>
        <p:sp>
          <p:nvSpPr>
            <p:cNvPr id="51250" name="TextBox 77"/>
            <p:cNvSpPr txBox="1">
              <a:spLocks noChangeArrowheads="1"/>
            </p:cNvSpPr>
            <p:nvPr/>
          </p:nvSpPr>
          <p:spPr bwMode="auto">
            <a:xfrm>
              <a:off x="683568" y="4365104"/>
              <a:ext cx="572593" cy="369332"/>
            </a:xfrm>
            <a:prstGeom prst="rect">
              <a:avLst/>
            </a:prstGeom>
            <a:noFill/>
            <a:ln w="9525">
              <a:noFill/>
              <a:miter lim="800000"/>
              <a:headEnd/>
              <a:tailEnd/>
            </a:ln>
          </p:spPr>
          <p:txBody>
            <a:bodyPr wrap="none">
              <a:spAutoFit/>
            </a:bodyPr>
            <a:lstStyle/>
            <a:p>
              <a:r>
                <a:rPr lang="en-NZ">
                  <a:solidFill>
                    <a:srgbClr val="000000"/>
                  </a:solidFill>
                  <a:latin typeface="Calibri" pitchFamily="34" charset="0"/>
                </a:rPr>
                <a:t>Line</a:t>
              </a:r>
            </a:p>
          </p:txBody>
        </p:sp>
        <p:sp>
          <p:nvSpPr>
            <p:cNvPr id="51251" name="TextBox 78"/>
            <p:cNvSpPr txBox="1">
              <a:spLocks noChangeArrowheads="1"/>
            </p:cNvSpPr>
            <p:nvPr/>
          </p:nvSpPr>
          <p:spPr bwMode="auto">
            <a:xfrm>
              <a:off x="683568" y="4651809"/>
              <a:ext cx="2485168" cy="369332"/>
            </a:xfrm>
            <a:prstGeom prst="rect">
              <a:avLst/>
            </a:prstGeom>
            <a:noFill/>
            <a:ln w="9525">
              <a:noFill/>
              <a:miter lim="800000"/>
              <a:headEnd/>
              <a:tailEnd/>
            </a:ln>
          </p:spPr>
          <p:txBody>
            <a:bodyPr wrap="none">
              <a:spAutoFit/>
            </a:bodyPr>
            <a:lstStyle/>
            <a:p>
              <a:r>
                <a:rPr lang="en-NZ">
                  <a:solidFill>
                    <a:srgbClr val="000000"/>
                  </a:solidFill>
                  <a:latin typeface="Calibri" pitchFamily="34" charset="0"/>
                </a:rPr>
                <a:t>Tracking tunnels, 10/line</a:t>
              </a:r>
            </a:p>
          </p:txBody>
        </p:sp>
        <p:sp>
          <p:nvSpPr>
            <p:cNvPr id="51252" name="TextBox 79"/>
            <p:cNvSpPr txBox="1">
              <a:spLocks noChangeArrowheads="1"/>
            </p:cNvSpPr>
            <p:nvPr/>
          </p:nvSpPr>
          <p:spPr bwMode="auto">
            <a:xfrm>
              <a:off x="683568" y="4938514"/>
              <a:ext cx="3629904" cy="369332"/>
            </a:xfrm>
            <a:prstGeom prst="rect">
              <a:avLst/>
            </a:prstGeom>
            <a:noFill/>
            <a:ln w="9525">
              <a:noFill/>
              <a:miter lim="800000"/>
              <a:headEnd/>
              <a:tailEnd/>
            </a:ln>
          </p:spPr>
          <p:txBody>
            <a:bodyPr wrap="none">
              <a:spAutoFit/>
            </a:bodyPr>
            <a:lstStyle/>
            <a:p>
              <a:r>
                <a:rPr lang="en-NZ">
                  <a:solidFill>
                    <a:srgbClr val="000000"/>
                  </a:solidFill>
                  <a:latin typeface="Calibri" pitchFamily="34" charset="0"/>
                </a:rPr>
                <a:t>Fruit counts; quadrats along transect</a:t>
              </a:r>
            </a:p>
          </p:txBody>
        </p:sp>
        <p:sp>
          <p:nvSpPr>
            <p:cNvPr id="51253" name="TextBox 80"/>
            <p:cNvSpPr txBox="1">
              <a:spLocks noChangeArrowheads="1"/>
            </p:cNvSpPr>
            <p:nvPr/>
          </p:nvSpPr>
          <p:spPr bwMode="auto">
            <a:xfrm>
              <a:off x="683568" y="5225219"/>
              <a:ext cx="2112310" cy="369332"/>
            </a:xfrm>
            <a:prstGeom prst="rect">
              <a:avLst/>
            </a:prstGeom>
            <a:noFill/>
            <a:ln w="9525">
              <a:noFill/>
              <a:miter lim="800000"/>
              <a:headEnd/>
              <a:tailEnd/>
            </a:ln>
          </p:spPr>
          <p:txBody>
            <a:bodyPr wrap="none">
              <a:spAutoFit/>
            </a:bodyPr>
            <a:lstStyle/>
            <a:p>
              <a:r>
                <a:rPr lang="en-NZ">
                  <a:solidFill>
                    <a:srgbClr val="000000"/>
                  </a:solidFill>
                  <a:latin typeface="Calibri" pitchFamily="34" charset="0"/>
                </a:rPr>
                <a:t>Seedfall traps, 3/line</a:t>
              </a:r>
            </a:p>
          </p:txBody>
        </p:sp>
        <p:sp>
          <p:nvSpPr>
            <p:cNvPr id="51254" name="TextBox 81"/>
            <p:cNvSpPr txBox="1">
              <a:spLocks noChangeArrowheads="1"/>
            </p:cNvSpPr>
            <p:nvPr/>
          </p:nvSpPr>
          <p:spPr bwMode="auto">
            <a:xfrm>
              <a:off x="683568" y="5511924"/>
              <a:ext cx="2238113" cy="369332"/>
            </a:xfrm>
            <a:prstGeom prst="rect">
              <a:avLst/>
            </a:prstGeom>
            <a:noFill/>
            <a:ln w="9525">
              <a:noFill/>
              <a:miter lim="800000"/>
              <a:headEnd/>
              <a:tailEnd/>
            </a:ln>
          </p:spPr>
          <p:txBody>
            <a:bodyPr wrap="none">
              <a:spAutoFit/>
            </a:bodyPr>
            <a:lstStyle/>
            <a:p>
              <a:r>
                <a:rPr lang="en-NZ">
                  <a:solidFill>
                    <a:srgbClr val="000000"/>
                  </a:solidFill>
                  <a:latin typeface="Calibri" pitchFamily="34" charset="0"/>
                </a:rPr>
                <a:t>Litter sampling, 3/line</a:t>
              </a:r>
            </a:p>
          </p:txBody>
        </p:sp>
        <p:sp>
          <p:nvSpPr>
            <p:cNvPr id="51255" name="TextBox 82"/>
            <p:cNvSpPr txBox="1">
              <a:spLocks noChangeArrowheads="1"/>
            </p:cNvSpPr>
            <p:nvPr/>
          </p:nvSpPr>
          <p:spPr bwMode="auto">
            <a:xfrm>
              <a:off x="683568" y="6381328"/>
              <a:ext cx="8448916" cy="369332"/>
            </a:xfrm>
            <a:prstGeom prst="rect">
              <a:avLst/>
            </a:prstGeom>
            <a:noFill/>
            <a:ln w="9525">
              <a:noFill/>
              <a:miter lim="800000"/>
              <a:headEnd/>
              <a:tailEnd/>
            </a:ln>
          </p:spPr>
          <p:txBody>
            <a:bodyPr wrap="none">
              <a:spAutoFit/>
            </a:bodyPr>
            <a:lstStyle/>
            <a:p>
              <a:r>
                <a:rPr lang="en-NZ">
                  <a:solidFill>
                    <a:srgbClr val="000000"/>
                  </a:solidFill>
                  <a:latin typeface="Calibri" pitchFamily="34" charset="0"/>
                </a:rPr>
                <a:t>iButtons; 1 pair on stake at each station; 1 at ground level and one at 1.0m; 2 stakes/line</a:t>
              </a:r>
            </a:p>
          </p:txBody>
        </p:sp>
        <p:cxnSp>
          <p:nvCxnSpPr>
            <p:cNvPr id="84" name="Straight Connector 83"/>
            <p:cNvCxnSpPr/>
            <p:nvPr/>
          </p:nvCxnSpPr>
          <p:spPr>
            <a:xfrm>
              <a:off x="2698999" y="2600556"/>
              <a:ext cx="55461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5-Point Star 84"/>
            <p:cNvSpPr/>
            <p:nvPr/>
          </p:nvSpPr>
          <p:spPr>
            <a:xfrm>
              <a:off x="2664077" y="2519597"/>
              <a:ext cx="73018" cy="714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86" name="5-Point Star 85"/>
            <p:cNvSpPr/>
            <p:nvPr/>
          </p:nvSpPr>
          <p:spPr>
            <a:xfrm>
              <a:off x="3276790" y="2519597"/>
              <a:ext cx="71431" cy="714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87" name="5-Point Star 86"/>
            <p:cNvSpPr/>
            <p:nvPr/>
          </p:nvSpPr>
          <p:spPr>
            <a:xfrm>
              <a:off x="3887916" y="2519597"/>
              <a:ext cx="73018" cy="714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88" name="5-Point Star 87"/>
            <p:cNvSpPr/>
            <p:nvPr/>
          </p:nvSpPr>
          <p:spPr>
            <a:xfrm>
              <a:off x="4500629" y="2519597"/>
              <a:ext cx="71430" cy="714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89" name="5-Point Star 88"/>
            <p:cNvSpPr/>
            <p:nvPr/>
          </p:nvSpPr>
          <p:spPr>
            <a:xfrm>
              <a:off x="5111754" y="2519597"/>
              <a:ext cx="73018" cy="714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90" name="5-Point Star 89"/>
            <p:cNvSpPr/>
            <p:nvPr/>
          </p:nvSpPr>
          <p:spPr>
            <a:xfrm>
              <a:off x="5724467" y="2519597"/>
              <a:ext cx="71431" cy="714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91" name="5-Point Star 90"/>
            <p:cNvSpPr/>
            <p:nvPr/>
          </p:nvSpPr>
          <p:spPr>
            <a:xfrm>
              <a:off x="6335593" y="2519597"/>
              <a:ext cx="73018" cy="714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93" name="5-Point Star 92"/>
            <p:cNvSpPr/>
            <p:nvPr/>
          </p:nvSpPr>
          <p:spPr>
            <a:xfrm>
              <a:off x="6948306" y="2519597"/>
              <a:ext cx="71430" cy="714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94" name="5-Point Star 93"/>
            <p:cNvSpPr/>
            <p:nvPr/>
          </p:nvSpPr>
          <p:spPr>
            <a:xfrm>
              <a:off x="7561018" y="2519597"/>
              <a:ext cx="71430" cy="714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95" name="5-Point Star 94"/>
            <p:cNvSpPr/>
            <p:nvPr/>
          </p:nvSpPr>
          <p:spPr>
            <a:xfrm>
              <a:off x="8172143" y="2519597"/>
              <a:ext cx="73018" cy="714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cxnSp>
          <p:nvCxnSpPr>
            <p:cNvPr id="96" name="Straight Connector 95"/>
            <p:cNvCxnSpPr/>
            <p:nvPr/>
          </p:nvCxnSpPr>
          <p:spPr>
            <a:xfrm>
              <a:off x="2698999" y="3716537"/>
              <a:ext cx="55461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5-Point Star 96"/>
            <p:cNvSpPr/>
            <p:nvPr/>
          </p:nvSpPr>
          <p:spPr>
            <a:xfrm>
              <a:off x="2664077" y="3635577"/>
              <a:ext cx="73018"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98" name="5-Point Star 97"/>
            <p:cNvSpPr/>
            <p:nvPr/>
          </p:nvSpPr>
          <p:spPr>
            <a:xfrm>
              <a:off x="3276790" y="3635577"/>
              <a:ext cx="71431"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99" name="5-Point Star 98"/>
            <p:cNvSpPr/>
            <p:nvPr/>
          </p:nvSpPr>
          <p:spPr>
            <a:xfrm>
              <a:off x="3887916" y="3635577"/>
              <a:ext cx="73018"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100" name="5-Point Star 99"/>
            <p:cNvSpPr/>
            <p:nvPr/>
          </p:nvSpPr>
          <p:spPr>
            <a:xfrm>
              <a:off x="4500629" y="3635577"/>
              <a:ext cx="71430"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101" name="5-Point Star 100"/>
            <p:cNvSpPr/>
            <p:nvPr/>
          </p:nvSpPr>
          <p:spPr>
            <a:xfrm>
              <a:off x="5111754" y="3635577"/>
              <a:ext cx="73018"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102" name="5-Point Star 101"/>
            <p:cNvSpPr/>
            <p:nvPr/>
          </p:nvSpPr>
          <p:spPr>
            <a:xfrm>
              <a:off x="5724467" y="3635577"/>
              <a:ext cx="71431"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103" name="5-Point Star 102"/>
            <p:cNvSpPr/>
            <p:nvPr/>
          </p:nvSpPr>
          <p:spPr>
            <a:xfrm>
              <a:off x="6335593" y="3635577"/>
              <a:ext cx="73018"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105" name="5-Point Star 104"/>
            <p:cNvSpPr/>
            <p:nvPr/>
          </p:nvSpPr>
          <p:spPr>
            <a:xfrm>
              <a:off x="6948306" y="3635577"/>
              <a:ext cx="71430"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106" name="5-Point Star 105"/>
            <p:cNvSpPr/>
            <p:nvPr/>
          </p:nvSpPr>
          <p:spPr>
            <a:xfrm>
              <a:off x="7561018" y="3635577"/>
              <a:ext cx="71430"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107" name="5-Point Star 106"/>
            <p:cNvSpPr/>
            <p:nvPr/>
          </p:nvSpPr>
          <p:spPr>
            <a:xfrm>
              <a:off x="8172143" y="3635577"/>
              <a:ext cx="73018" cy="714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cxnSp>
          <p:nvCxnSpPr>
            <p:cNvPr id="108" name="Straight Connector 107"/>
            <p:cNvCxnSpPr/>
            <p:nvPr/>
          </p:nvCxnSpPr>
          <p:spPr>
            <a:xfrm flipV="1">
              <a:off x="322753" y="5948499"/>
              <a:ext cx="288896" cy="144458"/>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109" name="Rounded Rectangle 108"/>
            <p:cNvSpPr/>
            <p:nvPr/>
          </p:nvSpPr>
          <p:spPr>
            <a:xfrm>
              <a:off x="2627569" y="2276716"/>
              <a:ext cx="144447" cy="144459"/>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110" name="Rounded Rectangle 109"/>
            <p:cNvSpPr/>
            <p:nvPr/>
          </p:nvSpPr>
          <p:spPr>
            <a:xfrm>
              <a:off x="5067308" y="2276716"/>
              <a:ext cx="144448" cy="144459"/>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111" name="Rounded Rectangle 110"/>
            <p:cNvSpPr/>
            <p:nvPr/>
          </p:nvSpPr>
          <p:spPr>
            <a:xfrm>
              <a:off x="8100714" y="2276716"/>
              <a:ext cx="144447" cy="144459"/>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grpSp>
          <p:nvGrpSpPr>
            <p:cNvPr id="15" name="Group 124"/>
            <p:cNvGrpSpPr/>
            <p:nvPr/>
          </p:nvGrpSpPr>
          <p:grpSpPr>
            <a:xfrm>
              <a:off x="2627784" y="1988840"/>
              <a:ext cx="179440" cy="200723"/>
              <a:chOff x="5184648" y="6180605"/>
              <a:chExt cx="338328" cy="312022"/>
            </a:xfrm>
            <a:effectLst>
              <a:outerShdw blurRad="50800" dist="50800" dir="5400000" algn="ctr" rotWithShape="0">
                <a:schemeClr val="bg2">
                  <a:lumMod val="75000"/>
                </a:schemeClr>
              </a:outerShdw>
            </a:effectLst>
          </p:grpSpPr>
          <p:sp>
            <p:nvSpPr>
              <p:cNvPr id="112" name="Freeform 111"/>
              <p:cNvSpPr/>
              <p:nvPr/>
            </p:nvSpPr>
            <p:spPr>
              <a:xfrm>
                <a:off x="5349240" y="6180605"/>
                <a:ext cx="100584" cy="256771"/>
              </a:xfrm>
              <a:custGeom>
                <a:avLst/>
                <a:gdLst>
                  <a:gd name="connsiteX0" fmla="*/ 0 w 100584"/>
                  <a:gd name="connsiteY0" fmla="*/ 256771 h 256771"/>
                  <a:gd name="connsiteX1" fmla="*/ 9144 w 100584"/>
                  <a:gd name="connsiteY1" fmla="*/ 128755 h 256771"/>
                  <a:gd name="connsiteX2" fmla="*/ 18288 w 100584"/>
                  <a:gd name="connsiteY2" fmla="*/ 55603 h 256771"/>
                  <a:gd name="connsiteX3" fmla="*/ 36576 w 100584"/>
                  <a:gd name="connsiteY3" fmla="*/ 28171 h 256771"/>
                  <a:gd name="connsiteX4" fmla="*/ 91440 w 100584"/>
                  <a:gd name="connsiteY4" fmla="*/ 739 h 256771"/>
                  <a:gd name="connsiteX5" fmla="*/ 100584 w 100584"/>
                  <a:gd name="connsiteY5" fmla="*/ 739 h 2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 h="256771">
                    <a:moveTo>
                      <a:pt x="0" y="256771"/>
                    </a:moveTo>
                    <a:cubicBezTo>
                      <a:pt x="3048" y="214099"/>
                      <a:pt x="5271" y="171360"/>
                      <a:pt x="9144" y="128755"/>
                    </a:cubicBezTo>
                    <a:cubicBezTo>
                      <a:pt x="11369" y="104282"/>
                      <a:pt x="11822" y="79311"/>
                      <a:pt x="18288" y="55603"/>
                    </a:cubicBezTo>
                    <a:cubicBezTo>
                      <a:pt x="21180" y="45001"/>
                      <a:pt x="28805" y="35942"/>
                      <a:pt x="36576" y="28171"/>
                    </a:cubicBezTo>
                    <a:cubicBezTo>
                      <a:pt x="51475" y="13272"/>
                      <a:pt x="71608" y="5697"/>
                      <a:pt x="91440" y="739"/>
                    </a:cubicBezTo>
                    <a:cubicBezTo>
                      <a:pt x="94397" y="0"/>
                      <a:pt x="97536" y="739"/>
                      <a:pt x="100584" y="73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13" name="Freeform 112"/>
              <p:cNvSpPr/>
              <p:nvPr/>
            </p:nvSpPr>
            <p:spPr>
              <a:xfrm>
                <a:off x="5315188" y="6300216"/>
                <a:ext cx="48900" cy="155448"/>
              </a:xfrm>
              <a:custGeom>
                <a:avLst/>
                <a:gdLst>
                  <a:gd name="connsiteX0" fmla="*/ 36576 w 48900"/>
                  <a:gd name="connsiteY0" fmla="*/ 155448 h 155448"/>
                  <a:gd name="connsiteX1" fmla="*/ 9144 w 48900"/>
                  <a:gd name="connsiteY1" fmla="*/ 9144 h 155448"/>
                  <a:gd name="connsiteX2" fmla="*/ 0 w 48900"/>
                  <a:gd name="connsiteY2" fmla="*/ 0 h 155448"/>
                </a:gdLst>
                <a:ahLst/>
                <a:cxnLst>
                  <a:cxn ang="0">
                    <a:pos x="connsiteX0" y="connsiteY0"/>
                  </a:cxn>
                  <a:cxn ang="0">
                    <a:pos x="connsiteX1" y="connsiteY1"/>
                  </a:cxn>
                  <a:cxn ang="0">
                    <a:pos x="connsiteX2" y="connsiteY2"/>
                  </a:cxn>
                </a:cxnLst>
                <a:rect l="l" t="t" r="r" b="b"/>
                <a:pathLst>
                  <a:path w="48900" h="155448">
                    <a:moveTo>
                      <a:pt x="36576" y="155448"/>
                    </a:moveTo>
                    <a:cubicBezTo>
                      <a:pt x="28673" y="52705"/>
                      <a:pt x="48900" y="62152"/>
                      <a:pt x="9144" y="9144"/>
                    </a:cubicBezTo>
                    <a:cubicBezTo>
                      <a:pt x="6558" y="5696"/>
                      <a:pt x="3048" y="3048"/>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14" name="Freeform 113"/>
              <p:cNvSpPr/>
              <p:nvPr/>
            </p:nvSpPr>
            <p:spPr>
              <a:xfrm>
                <a:off x="5341292" y="6305622"/>
                <a:ext cx="111189" cy="187005"/>
              </a:xfrm>
              <a:custGeom>
                <a:avLst/>
                <a:gdLst>
                  <a:gd name="connsiteX0" fmla="*/ 7948 w 111189"/>
                  <a:gd name="connsiteY0" fmla="*/ 159186 h 187005"/>
                  <a:gd name="connsiteX1" fmla="*/ 26236 w 111189"/>
                  <a:gd name="connsiteY1" fmla="*/ 95178 h 187005"/>
                  <a:gd name="connsiteX2" fmla="*/ 35380 w 111189"/>
                  <a:gd name="connsiteY2" fmla="*/ 58602 h 187005"/>
                  <a:gd name="connsiteX3" fmla="*/ 62812 w 111189"/>
                  <a:gd name="connsiteY3" fmla="*/ 40314 h 187005"/>
                  <a:gd name="connsiteX4" fmla="*/ 108532 w 111189"/>
                  <a:gd name="connsiteY4" fmla="*/ 3738 h 18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9" h="187005">
                    <a:moveTo>
                      <a:pt x="7948" y="159186"/>
                    </a:moveTo>
                    <a:cubicBezTo>
                      <a:pt x="36534" y="44843"/>
                      <a:pt x="0" y="187005"/>
                      <a:pt x="26236" y="95178"/>
                    </a:cubicBezTo>
                    <a:cubicBezTo>
                      <a:pt x="29688" y="83094"/>
                      <a:pt x="28409" y="69059"/>
                      <a:pt x="35380" y="58602"/>
                    </a:cubicBezTo>
                    <a:cubicBezTo>
                      <a:pt x="41476" y="49458"/>
                      <a:pt x="54369" y="47349"/>
                      <a:pt x="62812" y="40314"/>
                    </a:cubicBezTo>
                    <a:cubicBezTo>
                      <a:pt x="111189" y="0"/>
                      <a:pt x="70179" y="22915"/>
                      <a:pt x="108532" y="3738"/>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15" name="Freeform 114"/>
              <p:cNvSpPr/>
              <p:nvPr/>
            </p:nvSpPr>
            <p:spPr>
              <a:xfrm>
                <a:off x="5358384" y="6279537"/>
                <a:ext cx="100584" cy="194415"/>
              </a:xfrm>
              <a:custGeom>
                <a:avLst/>
                <a:gdLst>
                  <a:gd name="connsiteX0" fmla="*/ 0 w 100584"/>
                  <a:gd name="connsiteY0" fmla="*/ 194415 h 194415"/>
                  <a:gd name="connsiteX1" fmla="*/ 9144 w 100584"/>
                  <a:gd name="connsiteY1" fmla="*/ 112119 h 194415"/>
                  <a:gd name="connsiteX2" fmla="*/ 18288 w 100584"/>
                  <a:gd name="connsiteY2" fmla="*/ 11535 h 194415"/>
                  <a:gd name="connsiteX3" fmla="*/ 100584 w 100584"/>
                  <a:gd name="connsiteY3" fmla="*/ 2391 h 194415"/>
                </a:gdLst>
                <a:ahLst/>
                <a:cxnLst>
                  <a:cxn ang="0">
                    <a:pos x="connsiteX0" y="connsiteY0"/>
                  </a:cxn>
                  <a:cxn ang="0">
                    <a:pos x="connsiteX1" y="connsiteY1"/>
                  </a:cxn>
                  <a:cxn ang="0">
                    <a:pos x="connsiteX2" y="connsiteY2"/>
                  </a:cxn>
                  <a:cxn ang="0">
                    <a:pos x="connsiteX3" y="connsiteY3"/>
                  </a:cxn>
                </a:cxnLst>
                <a:rect l="l" t="t" r="r" b="b"/>
                <a:pathLst>
                  <a:path w="100584" h="194415">
                    <a:moveTo>
                      <a:pt x="0" y="194415"/>
                    </a:moveTo>
                    <a:cubicBezTo>
                      <a:pt x="3048" y="166983"/>
                      <a:pt x="6398" y="139583"/>
                      <a:pt x="9144" y="112119"/>
                    </a:cubicBezTo>
                    <a:cubicBezTo>
                      <a:pt x="12494" y="78620"/>
                      <a:pt x="3232" y="41647"/>
                      <a:pt x="18288" y="11535"/>
                    </a:cubicBezTo>
                    <a:cubicBezTo>
                      <a:pt x="24056" y="0"/>
                      <a:pt x="89186" y="2391"/>
                      <a:pt x="100584" y="23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18" name="Freeform 117"/>
              <p:cNvSpPr/>
              <p:nvPr/>
            </p:nvSpPr>
            <p:spPr>
              <a:xfrm>
                <a:off x="5276088" y="6199632"/>
                <a:ext cx="73152" cy="265176"/>
              </a:xfrm>
              <a:custGeom>
                <a:avLst/>
                <a:gdLst>
                  <a:gd name="connsiteX0" fmla="*/ 73152 w 73152"/>
                  <a:gd name="connsiteY0" fmla="*/ 265176 h 265176"/>
                  <a:gd name="connsiteX1" fmla="*/ 64008 w 73152"/>
                  <a:gd name="connsiteY1" fmla="*/ 73152 h 265176"/>
                  <a:gd name="connsiteX2" fmla="*/ 9144 w 73152"/>
                  <a:gd name="connsiteY2" fmla="*/ 18288 h 265176"/>
                  <a:gd name="connsiteX3" fmla="*/ 0 w 73152"/>
                  <a:gd name="connsiteY3" fmla="*/ 0 h 265176"/>
                </a:gdLst>
                <a:ahLst/>
                <a:cxnLst>
                  <a:cxn ang="0">
                    <a:pos x="connsiteX0" y="connsiteY0"/>
                  </a:cxn>
                  <a:cxn ang="0">
                    <a:pos x="connsiteX1" y="connsiteY1"/>
                  </a:cxn>
                  <a:cxn ang="0">
                    <a:pos x="connsiteX2" y="connsiteY2"/>
                  </a:cxn>
                  <a:cxn ang="0">
                    <a:pos x="connsiteX3" y="connsiteY3"/>
                  </a:cxn>
                </a:cxnLst>
                <a:rect l="l" t="t" r="r" b="b"/>
                <a:pathLst>
                  <a:path w="73152" h="265176">
                    <a:moveTo>
                      <a:pt x="73152" y="265176"/>
                    </a:moveTo>
                    <a:cubicBezTo>
                      <a:pt x="70104" y="201168"/>
                      <a:pt x="71956" y="136738"/>
                      <a:pt x="64008" y="73152"/>
                    </a:cubicBezTo>
                    <a:cubicBezTo>
                      <a:pt x="60929" y="48524"/>
                      <a:pt x="21697" y="30841"/>
                      <a:pt x="9144" y="18288"/>
                    </a:cubicBezTo>
                    <a:cubicBezTo>
                      <a:pt x="4325" y="13469"/>
                      <a:pt x="3048" y="6096"/>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19" name="Freeform 118"/>
              <p:cNvSpPr/>
              <p:nvPr/>
            </p:nvSpPr>
            <p:spPr>
              <a:xfrm>
                <a:off x="5212080" y="6252805"/>
                <a:ext cx="146304" cy="221147"/>
              </a:xfrm>
              <a:custGeom>
                <a:avLst/>
                <a:gdLst>
                  <a:gd name="connsiteX0" fmla="*/ 146304 w 146304"/>
                  <a:gd name="connsiteY0" fmla="*/ 221147 h 221147"/>
                  <a:gd name="connsiteX1" fmla="*/ 128016 w 146304"/>
                  <a:gd name="connsiteY1" fmla="*/ 120563 h 221147"/>
                  <a:gd name="connsiteX2" fmla="*/ 109728 w 146304"/>
                  <a:gd name="connsiteY2" fmla="*/ 93131 h 221147"/>
                  <a:gd name="connsiteX3" fmla="*/ 82296 w 146304"/>
                  <a:gd name="connsiteY3" fmla="*/ 65699 h 221147"/>
                  <a:gd name="connsiteX4" fmla="*/ 64008 w 146304"/>
                  <a:gd name="connsiteY4" fmla="*/ 38267 h 221147"/>
                  <a:gd name="connsiteX5" fmla="*/ 0 w 146304"/>
                  <a:gd name="connsiteY5" fmla="*/ 1691 h 2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221147">
                    <a:moveTo>
                      <a:pt x="146304" y="221147"/>
                    </a:moveTo>
                    <a:cubicBezTo>
                      <a:pt x="143152" y="195930"/>
                      <a:pt x="142112" y="148755"/>
                      <a:pt x="128016" y="120563"/>
                    </a:cubicBezTo>
                    <a:cubicBezTo>
                      <a:pt x="123101" y="110733"/>
                      <a:pt x="116763" y="101574"/>
                      <a:pt x="109728" y="93131"/>
                    </a:cubicBezTo>
                    <a:cubicBezTo>
                      <a:pt x="101449" y="83197"/>
                      <a:pt x="90575" y="75633"/>
                      <a:pt x="82296" y="65699"/>
                    </a:cubicBezTo>
                    <a:cubicBezTo>
                      <a:pt x="75261" y="57256"/>
                      <a:pt x="72279" y="45504"/>
                      <a:pt x="64008" y="38267"/>
                    </a:cubicBezTo>
                    <a:cubicBezTo>
                      <a:pt x="20275" y="0"/>
                      <a:pt x="29228" y="1691"/>
                      <a:pt x="0" y="16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20" name="Freeform 119"/>
              <p:cNvSpPr/>
              <p:nvPr/>
            </p:nvSpPr>
            <p:spPr>
              <a:xfrm>
                <a:off x="5358384" y="6351384"/>
                <a:ext cx="164592" cy="140856"/>
              </a:xfrm>
              <a:custGeom>
                <a:avLst/>
                <a:gdLst>
                  <a:gd name="connsiteX0" fmla="*/ 0 w 164592"/>
                  <a:gd name="connsiteY0" fmla="*/ 140856 h 140856"/>
                  <a:gd name="connsiteX1" fmla="*/ 9144 w 164592"/>
                  <a:gd name="connsiteY1" fmla="*/ 76848 h 140856"/>
                  <a:gd name="connsiteX2" fmla="*/ 36576 w 164592"/>
                  <a:gd name="connsiteY2" fmla="*/ 58560 h 140856"/>
                  <a:gd name="connsiteX3" fmla="*/ 54864 w 164592"/>
                  <a:gd name="connsiteY3" fmla="*/ 21984 h 140856"/>
                  <a:gd name="connsiteX4" fmla="*/ 82296 w 164592"/>
                  <a:gd name="connsiteY4" fmla="*/ 12840 h 140856"/>
                  <a:gd name="connsiteX5" fmla="*/ 164592 w 164592"/>
                  <a:gd name="connsiteY5" fmla="*/ 3696 h 14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140856">
                    <a:moveTo>
                      <a:pt x="0" y="140856"/>
                    </a:moveTo>
                    <a:cubicBezTo>
                      <a:pt x="3048" y="119520"/>
                      <a:pt x="391" y="96543"/>
                      <a:pt x="9144" y="76848"/>
                    </a:cubicBezTo>
                    <a:cubicBezTo>
                      <a:pt x="13607" y="66805"/>
                      <a:pt x="29541" y="67003"/>
                      <a:pt x="36576" y="58560"/>
                    </a:cubicBezTo>
                    <a:cubicBezTo>
                      <a:pt x="45302" y="48088"/>
                      <a:pt x="45225" y="31623"/>
                      <a:pt x="54864" y="21984"/>
                    </a:cubicBezTo>
                    <a:cubicBezTo>
                      <a:pt x="61680" y="15168"/>
                      <a:pt x="73028" y="15488"/>
                      <a:pt x="82296" y="12840"/>
                    </a:cubicBezTo>
                    <a:cubicBezTo>
                      <a:pt x="127237" y="0"/>
                      <a:pt x="114090" y="3696"/>
                      <a:pt x="164592" y="3696"/>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21" name="Freeform 120"/>
              <p:cNvSpPr/>
              <p:nvPr/>
            </p:nvSpPr>
            <p:spPr>
              <a:xfrm>
                <a:off x="5184648" y="6309360"/>
                <a:ext cx="173736" cy="182880"/>
              </a:xfrm>
              <a:custGeom>
                <a:avLst/>
                <a:gdLst>
                  <a:gd name="connsiteX0" fmla="*/ 173736 w 173736"/>
                  <a:gd name="connsiteY0" fmla="*/ 182880 h 182880"/>
                  <a:gd name="connsiteX1" fmla="*/ 155448 w 173736"/>
                  <a:gd name="connsiteY1" fmla="*/ 91440 h 182880"/>
                  <a:gd name="connsiteX2" fmla="*/ 118872 w 173736"/>
                  <a:gd name="connsiteY2" fmla="*/ 36576 h 182880"/>
                  <a:gd name="connsiteX3" fmla="*/ 36576 w 173736"/>
                  <a:gd name="connsiteY3" fmla="*/ 0 h 182880"/>
                  <a:gd name="connsiteX4" fmla="*/ 0 w 17373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 h="182880">
                    <a:moveTo>
                      <a:pt x="173736" y="182880"/>
                    </a:moveTo>
                    <a:cubicBezTo>
                      <a:pt x="171464" y="166978"/>
                      <a:pt x="167725" y="113538"/>
                      <a:pt x="155448" y="91440"/>
                    </a:cubicBezTo>
                    <a:cubicBezTo>
                      <a:pt x="144774" y="72227"/>
                      <a:pt x="137160" y="48768"/>
                      <a:pt x="118872" y="36576"/>
                    </a:cubicBezTo>
                    <a:cubicBezTo>
                      <a:pt x="94011" y="20002"/>
                      <a:pt x="69221" y="0"/>
                      <a:pt x="36576"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22" name="Freeform 121"/>
              <p:cNvSpPr/>
              <p:nvPr/>
            </p:nvSpPr>
            <p:spPr>
              <a:xfrm>
                <a:off x="5184648" y="6391656"/>
                <a:ext cx="182880" cy="100584"/>
              </a:xfrm>
              <a:custGeom>
                <a:avLst/>
                <a:gdLst>
                  <a:gd name="connsiteX0" fmla="*/ 182880 w 182880"/>
                  <a:gd name="connsiteY0" fmla="*/ 100584 h 100584"/>
                  <a:gd name="connsiteX1" fmla="*/ 155448 w 182880"/>
                  <a:gd name="connsiteY1" fmla="*/ 45720 h 100584"/>
                  <a:gd name="connsiteX2" fmla="*/ 128016 w 182880"/>
                  <a:gd name="connsiteY2" fmla="*/ 36576 h 100584"/>
                  <a:gd name="connsiteX3" fmla="*/ 73152 w 182880"/>
                  <a:gd name="connsiteY3" fmla="*/ 0 h 100584"/>
                  <a:gd name="connsiteX4" fmla="*/ 0 w 182880"/>
                  <a:gd name="connsiteY4" fmla="*/ 0 h 10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00584">
                    <a:moveTo>
                      <a:pt x="182880" y="100584"/>
                    </a:moveTo>
                    <a:cubicBezTo>
                      <a:pt x="176856" y="82513"/>
                      <a:pt x="171562" y="58612"/>
                      <a:pt x="155448" y="45720"/>
                    </a:cubicBezTo>
                    <a:cubicBezTo>
                      <a:pt x="147922" y="39699"/>
                      <a:pt x="136442" y="41257"/>
                      <a:pt x="128016" y="36576"/>
                    </a:cubicBezTo>
                    <a:cubicBezTo>
                      <a:pt x="108803" y="25902"/>
                      <a:pt x="95131" y="0"/>
                      <a:pt x="73152"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23" name="Freeform 122"/>
              <p:cNvSpPr/>
              <p:nvPr/>
            </p:nvSpPr>
            <p:spPr>
              <a:xfrm>
                <a:off x="5358384" y="6259785"/>
                <a:ext cx="164592" cy="223311"/>
              </a:xfrm>
              <a:custGeom>
                <a:avLst/>
                <a:gdLst>
                  <a:gd name="connsiteX0" fmla="*/ 0 w 164592"/>
                  <a:gd name="connsiteY0" fmla="*/ 223311 h 223311"/>
                  <a:gd name="connsiteX1" fmla="*/ 9144 w 164592"/>
                  <a:gd name="connsiteY1" fmla="*/ 186735 h 223311"/>
                  <a:gd name="connsiteX2" fmla="*/ 27432 w 164592"/>
                  <a:gd name="connsiteY2" fmla="*/ 141015 h 223311"/>
                  <a:gd name="connsiteX3" fmla="*/ 100584 w 164592"/>
                  <a:gd name="connsiteY3" fmla="*/ 12999 h 223311"/>
                  <a:gd name="connsiteX4" fmla="*/ 164592 w 164592"/>
                  <a:gd name="connsiteY4" fmla="*/ 3855 h 22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223311">
                    <a:moveTo>
                      <a:pt x="0" y="223311"/>
                    </a:moveTo>
                    <a:cubicBezTo>
                      <a:pt x="3048" y="211119"/>
                      <a:pt x="5170" y="198657"/>
                      <a:pt x="9144" y="186735"/>
                    </a:cubicBezTo>
                    <a:cubicBezTo>
                      <a:pt x="14335" y="171163"/>
                      <a:pt x="21823" y="156441"/>
                      <a:pt x="27432" y="141015"/>
                    </a:cubicBezTo>
                    <a:cubicBezTo>
                      <a:pt x="40862" y="104081"/>
                      <a:pt x="57074" y="27502"/>
                      <a:pt x="100584" y="12999"/>
                    </a:cubicBezTo>
                    <a:cubicBezTo>
                      <a:pt x="139582" y="0"/>
                      <a:pt x="118377" y="3855"/>
                      <a:pt x="164592" y="3855"/>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24" name="Freeform 123"/>
              <p:cNvSpPr/>
              <p:nvPr/>
            </p:nvSpPr>
            <p:spPr>
              <a:xfrm>
                <a:off x="5276088" y="6379163"/>
                <a:ext cx="87420" cy="113077"/>
              </a:xfrm>
              <a:custGeom>
                <a:avLst/>
                <a:gdLst>
                  <a:gd name="connsiteX0" fmla="*/ 73152 w 87420"/>
                  <a:gd name="connsiteY0" fmla="*/ 113077 h 113077"/>
                  <a:gd name="connsiteX1" fmla="*/ 36576 w 87420"/>
                  <a:gd name="connsiteY1" fmla="*/ 3349 h 113077"/>
                  <a:gd name="connsiteX2" fmla="*/ 0 w 87420"/>
                  <a:gd name="connsiteY2" fmla="*/ 3349 h 113077"/>
                </a:gdLst>
                <a:ahLst/>
                <a:cxnLst>
                  <a:cxn ang="0">
                    <a:pos x="connsiteX0" y="connsiteY0"/>
                  </a:cxn>
                  <a:cxn ang="0">
                    <a:pos x="connsiteX1" y="connsiteY1"/>
                  </a:cxn>
                  <a:cxn ang="0">
                    <a:pos x="connsiteX2" y="connsiteY2"/>
                  </a:cxn>
                </a:cxnLst>
                <a:rect l="l" t="t" r="r" b="b"/>
                <a:pathLst>
                  <a:path w="87420" h="113077">
                    <a:moveTo>
                      <a:pt x="73152" y="113077"/>
                    </a:moveTo>
                    <a:cubicBezTo>
                      <a:pt x="68699" y="68547"/>
                      <a:pt x="87420" y="17876"/>
                      <a:pt x="36576" y="3349"/>
                    </a:cubicBezTo>
                    <a:cubicBezTo>
                      <a:pt x="24853" y="0"/>
                      <a:pt x="12192" y="3349"/>
                      <a:pt x="0" y="334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grpSp>
        <p:grpSp>
          <p:nvGrpSpPr>
            <p:cNvPr id="17" name="Group 125"/>
            <p:cNvGrpSpPr/>
            <p:nvPr/>
          </p:nvGrpSpPr>
          <p:grpSpPr>
            <a:xfrm>
              <a:off x="5067484" y="1988840"/>
              <a:ext cx="179440" cy="200723"/>
              <a:chOff x="5184648" y="6180605"/>
              <a:chExt cx="338328" cy="312022"/>
            </a:xfrm>
            <a:effectLst>
              <a:outerShdw blurRad="50800" dist="50800" dir="5400000" algn="ctr" rotWithShape="0">
                <a:schemeClr val="bg2">
                  <a:lumMod val="75000"/>
                </a:schemeClr>
              </a:outerShdw>
            </a:effectLst>
          </p:grpSpPr>
          <p:sp>
            <p:nvSpPr>
              <p:cNvPr id="127" name="Freeform 126"/>
              <p:cNvSpPr/>
              <p:nvPr/>
            </p:nvSpPr>
            <p:spPr>
              <a:xfrm>
                <a:off x="5349240" y="6180605"/>
                <a:ext cx="100584" cy="256771"/>
              </a:xfrm>
              <a:custGeom>
                <a:avLst/>
                <a:gdLst>
                  <a:gd name="connsiteX0" fmla="*/ 0 w 100584"/>
                  <a:gd name="connsiteY0" fmla="*/ 256771 h 256771"/>
                  <a:gd name="connsiteX1" fmla="*/ 9144 w 100584"/>
                  <a:gd name="connsiteY1" fmla="*/ 128755 h 256771"/>
                  <a:gd name="connsiteX2" fmla="*/ 18288 w 100584"/>
                  <a:gd name="connsiteY2" fmla="*/ 55603 h 256771"/>
                  <a:gd name="connsiteX3" fmla="*/ 36576 w 100584"/>
                  <a:gd name="connsiteY3" fmla="*/ 28171 h 256771"/>
                  <a:gd name="connsiteX4" fmla="*/ 91440 w 100584"/>
                  <a:gd name="connsiteY4" fmla="*/ 739 h 256771"/>
                  <a:gd name="connsiteX5" fmla="*/ 100584 w 100584"/>
                  <a:gd name="connsiteY5" fmla="*/ 739 h 2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 h="256771">
                    <a:moveTo>
                      <a:pt x="0" y="256771"/>
                    </a:moveTo>
                    <a:cubicBezTo>
                      <a:pt x="3048" y="214099"/>
                      <a:pt x="5271" y="171360"/>
                      <a:pt x="9144" y="128755"/>
                    </a:cubicBezTo>
                    <a:cubicBezTo>
                      <a:pt x="11369" y="104282"/>
                      <a:pt x="11822" y="79311"/>
                      <a:pt x="18288" y="55603"/>
                    </a:cubicBezTo>
                    <a:cubicBezTo>
                      <a:pt x="21180" y="45001"/>
                      <a:pt x="28805" y="35942"/>
                      <a:pt x="36576" y="28171"/>
                    </a:cubicBezTo>
                    <a:cubicBezTo>
                      <a:pt x="51475" y="13272"/>
                      <a:pt x="71608" y="5697"/>
                      <a:pt x="91440" y="739"/>
                    </a:cubicBezTo>
                    <a:cubicBezTo>
                      <a:pt x="94397" y="0"/>
                      <a:pt x="97536" y="739"/>
                      <a:pt x="100584" y="73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28" name="Freeform 127"/>
              <p:cNvSpPr/>
              <p:nvPr/>
            </p:nvSpPr>
            <p:spPr>
              <a:xfrm>
                <a:off x="5315188" y="6300216"/>
                <a:ext cx="48900" cy="155448"/>
              </a:xfrm>
              <a:custGeom>
                <a:avLst/>
                <a:gdLst>
                  <a:gd name="connsiteX0" fmla="*/ 36576 w 48900"/>
                  <a:gd name="connsiteY0" fmla="*/ 155448 h 155448"/>
                  <a:gd name="connsiteX1" fmla="*/ 9144 w 48900"/>
                  <a:gd name="connsiteY1" fmla="*/ 9144 h 155448"/>
                  <a:gd name="connsiteX2" fmla="*/ 0 w 48900"/>
                  <a:gd name="connsiteY2" fmla="*/ 0 h 155448"/>
                </a:gdLst>
                <a:ahLst/>
                <a:cxnLst>
                  <a:cxn ang="0">
                    <a:pos x="connsiteX0" y="connsiteY0"/>
                  </a:cxn>
                  <a:cxn ang="0">
                    <a:pos x="connsiteX1" y="connsiteY1"/>
                  </a:cxn>
                  <a:cxn ang="0">
                    <a:pos x="connsiteX2" y="connsiteY2"/>
                  </a:cxn>
                </a:cxnLst>
                <a:rect l="l" t="t" r="r" b="b"/>
                <a:pathLst>
                  <a:path w="48900" h="155448">
                    <a:moveTo>
                      <a:pt x="36576" y="155448"/>
                    </a:moveTo>
                    <a:cubicBezTo>
                      <a:pt x="28673" y="52705"/>
                      <a:pt x="48900" y="62152"/>
                      <a:pt x="9144" y="9144"/>
                    </a:cubicBezTo>
                    <a:cubicBezTo>
                      <a:pt x="6558" y="5696"/>
                      <a:pt x="3048" y="3048"/>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29" name="Freeform 128"/>
              <p:cNvSpPr/>
              <p:nvPr/>
            </p:nvSpPr>
            <p:spPr>
              <a:xfrm>
                <a:off x="5341292" y="6305622"/>
                <a:ext cx="111189" cy="187005"/>
              </a:xfrm>
              <a:custGeom>
                <a:avLst/>
                <a:gdLst>
                  <a:gd name="connsiteX0" fmla="*/ 7948 w 111189"/>
                  <a:gd name="connsiteY0" fmla="*/ 159186 h 187005"/>
                  <a:gd name="connsiteX1" fmla="*/ 26236 w 111189"/>
                  <a:gd name="connsiteY1" fmla="*/ 95178 h 187005"/>
                  <a:gd name="connsiteX2" fmla="*/ 35380 w 111189"/>
                  <a:gd name="connsiteY2" fmla="*/ 58602 h 187005"/>
                  <a:gd name="connsiteX3" fmla="*/ 62812 w 111189"/>
                  <a:gd name="connsiteY3" fmla="*/ 40314 h 187005"/>
                  <a:gd name="connsiteX4" fmla="*/ 108532 w 111189"/>
                  <a:gd name="connsiteY4" fmla="*/ 3738 h 18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9" h="187005">
                    <a:moveTo>
                      <a:pt x="7948" y="159186"/>
                    </a:moveTo>
                    <a:cubicBezTo>
                      <a:pt x="36534" y="44843"/>
                      <a:pt x="0" y="187005"/>
                      <a:pt x="26236" y="95178"/>
                    </a:cubicBezTo>
                    <a:cubicBezTo>
                      <a:pt x="29688" y="83094"/>
                      <a:pt x="28409" y="69059"/>
                      <a:pt x="35380" y="58602"/>
                    </a:cubicBezTo>
                    <a:cubicBezTo>
                      <a:pt x="41476" y="49458"/>
                      <a:pt x="54369" y="47349"/>
                      <a:pt x="62812" y="40314"/>
                    </a:cubicBezTo>
                    <a:cubicBezTo>
                      <a:pt x="111189" y="0"/>
                      <a:pt x="70179" y="22915"/>
                      <a:pt x="108532" y="3738"/>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30" name="Freeform 129"/>
              <p:cNvSpPr/>
              <p:nvPr/>
            </p:nvSpPr>
            <p:spPr>
              <a:xfrm>
                <a:off x="5358384" y="6279537"/>
                <a:ext cx="100584" cy="194415"/>
              </a:xfrm>
              <a:custGeom>
                <a:avLst/>
                <a:gdLst>
                  <a:gd name="connsiteX0" fmla="*/ 0 w 100584"/>
                  <a:gd name="connsiteY0" fmla="*/ 194415 h 194415"/>
                  <a:gd name="connsiteX1" fmla="*/ 9144 w 100584"/>
                  <a:gd name="connsiteY1" fmla="*/ 112119 h 194415"/>
                  <a:gd name="connsiteX2" fmla="*/ 18288 w 100584"/>
                  <a:gd name="connsiteY2" fmla="*/ 11535 h 194415"/>
                  <a:gd name="connsiteX3" fmla="*/ 100584 w 100584"/>
                  <a:gd name="connsiteY3" fmla="*/ 2391 h 194415"/>
                </a:gdLst>
                <a:ahLst/>
                <a:cxnLst>
                  <a:cxn ang="0">
                    <a:pos x="connsiteX0" y="connsiteY0"/>
                  </a:cxn>
                  <a:cxn ang="0">
                    <a:pos x="connsiteX1" y="connsiteY1"/>
                  </a:cxn>
                  <a:cxn ang="0">
                    <a:pos x="connsiteX2" y="connsiteY2"/>
                  </a:cxn>
                  <a:cxn ang="0">
                    <a:pos x="connsiteX3" y="connsiteY3"/>
                  </a:cxn>
                </a:cxnLst>
                <a:rect l="l" t="t" r="r" b="b"/>
                <a:pathLst>
                  <a:path w="100584" h="194415">
                    <a:moveTo>
                      <a:pt x="0" y="194415"/>
                    </a:moveTo>
                    <a:cubicBezTo>
                      <a:pt x="3048" y="166983"/>
                      <a:pt x="6398" y="139583"/>
                      <a:pt x="9144" y="112119"/>
                    </a:cubicBezTo>
                    <a:cubicBezTo>
                      <a:pt x="12494" y="78620"/>
                      <a:pt x="3232" y="41647"/>
                      <a:pt x="18288" y="11535"/>
                    </a:cubicBezTo>
                    <a:cubicBezTo>
                      <a:pt x="24056" y="0"/>
                      <a:pt x="89186" y="2391"/>
                      <a:pt x="100584" y="23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31" name="Freeform 130"/>
              <p:cNvSpPr/>
              <p:nvPr/>
            </p:nvSpPr>
            <p:spPr>
              <a:xfrm>
                <a:off x="5276088" y="6199632"/>
                <a:ext cx="73152" cy="265176"/>
              </a:xfrm>
              <a:custGeom>
                <a:avLst/>
                <a:gdLst>
                  <a:gd name="connsiteX0" fmla="*/ 73152 w 73152"/>
                  <a:gd name="connsiteY0" fmla="*/ 265176 h 265176"/>
                  <a:gd name="connsiteX1" fmla="*/ 64008 w 73152"/>
                  <a:gd name="connsiteY1" fmla="*/ 73152 h 265176"/>
                  <a:gd name="connsiteX2" fmla="*/ 9144 w 73152"/>
                  <a:gd name="connsiteY2" fmla="*/ 18288 h 265176"/>
                  <a:gd name="connsiteX3" fmla="*/ 0 w 73152"/>
                  <a:gd name="connsiteY3" fmla="*/ 0 h 265176"/>
                </a:gdLst>
                <a:ahLst/>
                <a:cxnLst>
                  <a:cxn ang="0">
                    <a:pos x="connsiteX0" y="connsiteY0"/>
                  </a:cxn>
                  <a:cxn ang="0">
                    <a:pos x="connsiteX1" y="connsiteY1"/>
                  </a:cxn>
                  <a:cxn ang="0">
                    <a:pos x="connsiteX2" y="connsiteY2"/>
                  </a:cxn>
                  <a:cxn ang="0">
                    <a:pos x="connsiteX3" y="connsiteY3"/>
                  </a:cxn>
                </a:cxnLst>
                <a:rect l="l" t="t" r="r" b="b"/>
                <a:pathLst>
                  <a:path w="73152" h="265176">
                    <a:moveTo>
                      <a:pt x="73152" y="265176"/>
                    </a:moveTo>
                    <a:cubicBezTo>
                      <a:pt x="70104" y="201168"/>
                      <a:pt x="71956" y="136738"/>
                      <a:pt x="64008" y="73152"/>
                    </a:cubicBezTo>
                    <a:cubicBezTo>
                      <a:pt x="60929" y="48524"/>
                      <a:pt x="21697" y="30841"/>
                      <a:pt x="9144" y="18288"/>
                    </a:cubicBezTo>
                    <a:cubicBezTo>
                      <a:pt x="4325" y="13469"/>
                      <a:pt x="3048" y="6096"/>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32" name="Freeform 131"/>
              <p:cNvSpPr/>
              <p:nvPr/>
            </p:nvSpPr>
            <p:spPr>
              <a:xfrm>
                <a:off x="5212080" y="6252805"/>
                <a:ext cx="146304" cy="221147"/>
              </a:xfrm>
              <a:custGeom>
                <a:avLst/>
                <a:gdLst>
                  <a:gd name="connsiteX0" fmla="*/ 146304 w 146304"/>
                  <a:gd name="connsiteY0" fmla="*/ 221147 h 221147"/>
                  <a:gd name="connsiteX1" fmla="*/ 128016 w 146304"/>
                  <a:gd name="connsiteY1" fmla="*/ 120563 h 221147"/>
                  <a:gd name="connsiteX2" fmla="*/ 109728 w 146304"/>
                  <a:gd name="connsiteY2" fmla="*/ 93131 h 221147"/>
                  <a:gd name="connsiteX3" fmla="*/ 82296 w 146304"/>
                  <a:gd name="connsiteY3" fmla="*/ 65699 h 221147"/>
                  <a:gd name="connsiteX4" fmla="*/ 64008 w 146304"/>
                  <a:gd name="connsiteY4" fmla="*/ 38267 h 221147"/>
                  <a:gd name="connsiteX5" fmla="*/ 0 w 146304"/>
                  <a:gd name="connsiteY5" fmla="*/ 1691 h 2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221147">
                    <a:moveTo>
                      <a:pt x="146304" y="221147"/>
                    </a:moveTo>
                    <a:cubicBezTo>
                      <a:pt x="143152" y="195930"/>
                      <a:pt x="142112" y="148755"/>
                      <a:pt x="128016" y="120563"/>
                    </a:cubicBezTo>
                    <a:cubicBezTo>
                      <a:pt x="123101" y="110733"/>
                      <a:pt x="116763" y="101574"/>
                      <a:pt x="109728" y="93131"/>
                    </a:cubicBezTo>
                    <a:cubicBezTo>
                      <a:pt x="101449" y="83197"/>
                      <a:pt x="90575" y="75633"/>
                      <a:pt x="82296" y="65699"/>
                    </a:cubicBezTo>
                    <a:cubicBezTo>
                      <a:pt x="75261" y="57256"/>
                      <a:pt x="72279" y="45504"/>
                      <a:pt x="64008" y="38267"/>
                    </a:cubicBezTo>
                    <a:cubicBezTo>
                      <a:pt x="20275" y="0"/>
                      <a:pt x="29228" y="1691"/>
                      <a:pt x="0" y="16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33" name="Freeform 132"/>
              <p:cNvSpPr/>
              <p:nvPr/>
            </p:nvSpPr>
            <p:spPr>
              <a:xfrm>
                <a:off x="5358384" y="6351384"/>
                <a:ext cx="164592" cy="140856"/>
              </a:xfrm>
              <a:custGeom>
                <a:avLst/>
                <a:gdLst>
                  <a:gd name="connsiteX0" fmla="*/ 0 w 164592"/>
                  <a:gd name="connsiteY0" fmla="*/ 140856 h 140856"/>
                  <a:gd name="connsiteX1" fmla="*/ 9144 w 164592"/>
                  <a:gd name="connsiteY1" fmla="*/ 76848 h 140856"/>
                  <a:gd name="connsiteX2" fmla="*/ 36576 w 164592"/>
                  <a:gd name="connsiteY2" fmla="*/ 58560 h 140856"/>
                  <a:gd name="connsiteX3" fmla="*/ 54864 w 164592"/>
                  <a:gd name="connsiteY3" fmla="*/ 21984 h 140856"/>
                  <a:gd name="connsiteX4" fmla="*/ 82296 w 164592"/>
                  <a:gd name="connsiteY4" fmla="*/ 12840 h 140856"/>
                  <a:gd name="connsiteX5" fmla="*/ 164592 w 164592"/>
                  <a:gd name="connsiteY5" fmla="*/ 3696 h 14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140856">
                    <a:moveTo>
                      <a:pt x="0" y="140856"/>
                    </a:moveTo>
                    <a:cubicBezTo>
                      <a:pt x="3048" y="119520"/>
                      <a:pt x="391" y="96543"/>
                      <a:pt x="9144" y="76848"/>
                    </a:cubicBezTo>
                    <a:cubicBezTo>
                      <a:pt x="13607" y="66805"/>
                      <a:pt x="29541" y="67003"/>
                      <a:pt x="36576" y="58560"/>
                    </a:cubicBezTo>
                    <a:cubicBezTo>
                      <a:pt x="45302" y="48088"/>
                      <a:pt x="45225" y="31623"/>
                      <a:pt x="54864" y="21984"/>
                    </a:cubicBezTo>
                    <a:cubicBezTo>
                      <a:pt x="61680" y="15168"/>
                      <a:pt x="73028" y="15488"/>
                      <a:pt x="82296" y="12840"/>
                    </a:cubicBezTo>
                    <a:cubicBezTo>
                      <a:pt x="127237" y="0"/>
                      <a:pt x="114090" y="3696"/>
                      <a:pt x="164592" y="3696"/>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34" name="Freeform 133"/>
              <p:cNvSpPr/>
              <p:nvPr/>
            </p:nvSpPr>
            <p:spPr>
              <a:xfrm>
                <a:off x="5184648" y="6309360"/>
                <a:ext cx="173736" cy="182880"/>
              </a:xfrm>
              <a:custGeom>
                <a:avLst/>
                <a:gdLst>
                  <a:gd name="connsiteX0" fmla="*/ 173736 w 173736"/>
                  <a:gd name="connsiteY0" fmla="*/ 182880 h 182880"/>
                  <a:gd name="connsiteX1" fmla="*/ 155448 w 173736"/>
                  <a:gd name="connsiteY1" fmla="*/ 91440 h 182880"/>
                  <a:gd name="connsiteX2" fmla="*/ 118872 w 173736"/>
                  <a:gd name="connsiteY2" fmla="*/ 36576 h 182880"/>
                  <a:gd name="connsiteX3" fmla="*/ 36576 w 173736"/>
                  <a:gd name="connsiteY3" fmla="*/ 0 h 182880"/>
                  <a:gd name="connsiteX4" fmla="*/ 0 w 17373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 h="182880">
                    <a:moveTo>
                      <a:pt x="173736" y="182880"/>
                    </a:moveTo>
                    <a:cubicBezTo>
                      <a:pt x="171464" y="166978"/>
                      <a:pt x="167725" y="113538"/>
                      <a:pt x="155448" y="91440"/>
                    </a:cubicBezTo>
                    <a:cubicBezTo>
                      <a:pt x="144774" y="72227"/>
                      <a:pt x="137160" y="48768"/>
                      <a:pt x="118872" y="36576"/>
                    </a:cubicBezTo>
                    <a:cubicBezTo>
                      <a:pt x="94011" y="20002"/>
                      <a:pt x="69221" y="0"/>
                      <a:pt x="36576"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35" name="Freeform 134"/>
              <p:cNvSpPr/>
              <p:nvPr/>
            </p:nvSpPr>
            <p:spPr>
              <a:xfrm>
                <a:off x="5184648" y="6391656"/>
                <a:ext cx="182880" cy="100584"/>
              </a:xfrm>
              <a:custGeom>
                <a:avLst/>
                <a:gdLst>
                  <a:gd name="connsiteX0" fmla="*/ 182880 w 182880"/>
                  <a:gd name="connsiteY0" fmla="*/ 100584 h 100584"/>
                  <a:gd name="connsiteX1" fmla="*/ 155448 w 182880"/>
                  <a:gd name="connsiteY1" fmla="*/ 45720 h 100584"/>
                  <a:gd name="connsiteX2" fmla="*/ 128016 w 182880"/>
                  <a:gd name="connsiteY2" fmla="*/ 36576 h 100584"/>
                  <a:gd name="connsiteX3" fmla="*/ 73152 w 182880"/>
                  <a:gd name="connsiteY3" fmla="*/ 0 h 100584"/>
                  <a:gd name="connsiteX4" fmla="*/ 0 w 182880"/>
                  <a:gd name="connsiteY4" fmla="*/ 0 h 10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00584">
                    <a:moveTo>
                      <a:pt x="182880" y="100584"/>
                    </a:moveTo>
                    <a:cubicBezTo>
                      <a:pt x="176856" y="82513"/>
                      <a:pt x="171562" y="58612"/>
                      <a:pt x="155448" y="45720"/>
                    </a:cubicBezTo>
                    <a:cubicBezTo>
                      <a:pt x="147922" y="39699"/>
                      <a:pt x="136442" y="41257"/>
                      <a:pt x="128016" y="36576"/>
                    </a:cubicBezTo>
                    <a:cubicBezTo>
                      <a:pt x="108803" y="25902"/>
                      <a:pt x="95131" y="0"/>
                      <a:pt x="73152"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36" name="Freeform 135"/>
              <p:cNvSpPr/>
              <p:nvPr/>
            </p:nvSpPr>
            <p:spPr>
              <a:xfrm>
                <a:off x="5358384" y="6259785"/>
                <a:ext cx="164592" cy="223311"/>
              </a:xfrm>
              <a:custGeom>
                <a:avLst/>
                <a:gdLst>
                  <a:gd name="connsiteX0" fmla="*/ 0 w 164592"/>
                  <a:gd name="connsiteY0" fmla="*/ 223311 h 223311"/>
                  <a:gd name="connsiteX1" fmla="*/ 9144 w 164592"/>
                  <a:gd name="connsiteY1" fmla="*/ 186735 h 223311"/>
                  <a:gd name="connsiteX2" fmla="*/ 27432 w 164592"/>
                  <a:gd name="connsiteY2" fmla="*/ 141015 h 223311"/>
                  <a:gd name="connsiteX3" fmla="*/ 100584 w 164592"/>
                  <a:gd name="connsiteY3" fmla="*/ 12999 h 223311"/>
                  <a:gd name="connsiteX4" fmla="*/ 164592 w 164592"/>
                  <a:gd name="connsiteY4" fmla="*/ 3855 h 22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223311">
                    <a:moveTo>
                      <a:pt x="0" y="223311"/>
                    </a:moveTo>
                    <a:cubicBezTo>
                      <a:pt x="3048" y="211119"/>
                      <a:pt x="5170" y="198657"/>
                      <a:pt x="9144" y="186735"/>
                    </a:cubicBezTo>
                    <a:cubicBezTo>
                      <a:pt x="14335" y="171163"/>
                      <a:pt x="21823" y="156441"/>
                      <a:pt x="27432" y="141015"/>
                    </a:cubicBezTo>
                    <a:cubicBezTo>
                      <a:pt x="40862" y="104081"/>
                      <a:pt x="57074" y="27502"/>
                      <a:pt x="100584" y="12999"/>
                    </a:cubicBezTo>
                    <a:cubicBezTo>
                      <a:pt x="139582" y="0"/>
                      <a:pt x="118377" y="3855"/>
                      <a:pt x="164592" y="3855"/>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37" name="Freeform 136"/>
              <p:cNvSpPr/>
              <p:nvPr/>
            </p:nvSpPr>
            <p:spPr>
              <a:xfrm>
                <a:off x="5276088" y="6379163"/>
                <a:ext cx="87420" cy="113077"/>
              </a:xfrm>
              <a:custGeom>
                <a:avLst/>
                <a:gdLst>
                  <a:gd name="connsiteX0" fmla="*/ 73152 w 87420"/>
                  <a:gd name="connsiteY0" fmla="*/ 113077 h 113077"/>
                  <a:gd name="connsiteX1" fmla="*/ 36576 w 87420"/>
                  <a:gd name="connsiteY1" fmla="*/ 3349 h 113077"/>
                  <a:gd name="connsiteX2" fmla="*/ 0 w 87420"/>
                  <a:gd name="connsiteY2" fmla="*/ 3349 h 113077"/>
                </a:gdLst>
                <a:ahLst/>
                <a:cxnLst>
                  <a:cxn ang="0">
                    <a:pos x="connsiteX0" y="connsiteY0"/>
                  </a:cxn>
                  <a:cxn ang="0">
                    <a:pos x="connsiteX1" y="connsiteY1"/>
                  </a:cxn>
                  <a:cxn ang="0">
                    <a:pos x="connsiteX2" y="connsiteY2"/>
                  </a:cxn>
                </a:cxnLst>
                <a:rect l="l" t="t" r="r" b="b"/>
                <a:pathLst>
                  <a:path w="87420" h="113077">
                    <a:moveTo>
                      <a:pt x="73152" y="113077"/>
                    </a:moveTo>
                    <a:cubicBezTo>
                      <a:pt x="68699" y="68547"/>
                      <a:pt x="87420" y="17876"/>
                      <a:pt x="36576" y="3349"/>
                    </a:cubicBezTo>
                    <a:cubicBezTo>
                      <a:pt x="24853" y="0"/>
                      <a:pt x="12192" y="3349"/>
                      <a:pt x="0" y="334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grpSp>
        <p:grpSp>
          <p:nvGrpSpPr>
            <p:cNvPr id="18" name="Group 137"/>
            <p:cNvGrpSpPr/>
            <p:nvPr/>
          </p:nvGrpSpPr>
          <p:grpSpPr>
            <a:xfrm>
              <a:off x="323528" y="6165304"/>
              <a:ext cx="179440" cy="200723"/>
              <a:chOff x="5184648" y="6180605"/>
              <a:chExt cx="338328" cy="312022"/>
            </a:xfrm>
            <a:effectLst>
              <a:outerShdw blurRad="50800" dist="50800" dir="5400000" algn="ctr" rotWithShape="0">
                <a:schemeClr val="bg2">
                  <a:lumMod val="75000"/>
                </a:schemeClr>
              </a:outerShdw>
            </a:effectLst>
          </p:grpSpPr>
          <p:sp>
            <p:nvSpPr>
              <p:cNvPr id="139" name="Freeform 138"/>
              <p:cNvSpPr/>
              <p:nvPr/>
            </p:nvSpPr>
            <p:spPr>
              <a:xfrm>
                <a:off x="5349240" y="6180605"/>
                <a:ext cx="100584" cy="256771"/>
              </a:xfrm>
              <a:custGeom>
                <a:avLst/>
                <a:gdLst>
                  <a:gd name="connsiteX0" fmla="*/ 0 w 100584"/>
                  <a:gd name="connsiteY0" fmla="*/ 256771 h 256771"/>
                  <a:gd name="connsiteX1" fmla="*/ 9144 w 100584"/>
                  <a:gd name="connsiteY1" fmla="*/ 128755 h 256771"/>
                  <a:gd name="connsiteX2" fmla="*/ 18288 w 100584"/>
                  <a:gd name="connsiteY2" fmla="*/ 55603 h 256771"/>
                  <a:gd name="connsiteX3" fmla="*/ 36576 w 100584"/>
                  <a:gd name="connsiteY3" fmla="*/ 28171 h 256771"/>
                  <a:gd name="connsiteX4" fmla="*/ 91440 w 100584"/>
                  <a:gd name="connsiteY4" fmla="*/ 739 h 256771"/>
                  <a:gd name="connsiteX5" fmla="*/ 100584 w 100584"/>
                  <a:gd name="connsiteY5" fmla="*/ 739 h 2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 h="256771">
                    <a:moveTo>
                      <a:pt x="0" y="256771"/>
                    </a:moveTo>
                    <a:cubicBezTo>
                      <a:pt x="3048" y="214099"/>
                      <a:pt x="5271" y="171360"/>
                      <a:pt x="9144" y="128755"/>
                    </a:cubicBezTo>
                    <a:cubicBezTo>
                      <a:pt x="11369" y="104282"/>
                      <a:pt x="11822" y="79311"/>
                      <a:pt x="18288" y="55603"/>
                    </a:cubicBezTo>
                    <a:cubicBezTo>
                      <a:pt x="21180" y="45001"/>
                      <a:pt x="28805" y="35942"/>
                      <a:pt x="36576" y="28171"/>
                    </a:cubicBezTo>
                    <a:cubicBezTo>
                      <a:pt x="51475" y="13272"/>
                      <a:pt x="71608" y="5697"/>
                      <a:pt x="91440" y="739"/>
                    </a:cubicBezTo>
                    <a:cubicBezTo>
                      <a:pt x="94397" y="0"/>
                      <a:pt x="97536" y="739"/>
                      <a:pt x="100584" y="73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40" name="Freeform 139"/>
              <p:cNvSpPr/>
              <p:nvPr/>
            </p:nvSpPr>
            <p:spPr>
              <a:xfrm>
                <a:off x="5315188" y="6300216"/>
                <a:ext cx="48900" cy="155448"/>
              </a:xfrm>
              <a:custGeom>
                <a:avLst/>
                <a:gdLst>
                  <a:gd name="connsiteX0" fmla="*/ 36576 w 48900"/>
                  <a:gd name="connsiteY0" fmla="*/ 155448 h 155448"/>
                  <a:gd name="connsiteX1" fmla="*/ 9144 w 48900"/>
                  <a:gd name="connsiteY1" fmla="*/ 9144 h 155448"/>
                  <a:gd name="connsiteX2" fmla="*/ 0 w 48900"/>
                  <a:gd name="connsiteY2" fmla="*/ 0 h 155448"/>
                </a:gdLst>
                <a:ahLst/>
                <a:cxnLst>
                  <a:cxn ang="0">
                    <a:pos x="connsiteX0" y="connsiteY0"/>
                  </a:cxn>
                  <a:cxn ang="0">
                    <a:pos x="connsiteX1" y="connsiteY1"/>
                  </a:cxn>
                  <a:cxn ang="0">
                    <a:pos x="connsiteX2" y="connsiteY2"/>
                  </a:cxn>
                </a:cxnLst>
                <a:rect l="l" t="t" r="r" b="b"/>
                <a:pathLst>
                  <a:path w="48900" h="155448">
                    <a:moveTo>
                      <a:pt x="36576" y="155448"/>
                    </a:moveTo>
                    <a:cubicBezTo>
                      <a:pt x="28673" y="52705"/>
                      <a:pt x="48900" y="62152"/>
                      <a:pt x="9144" y="9144"/>
                    </a:cubicBezTo>
                    <a:cubicBezTo>
                      <a:pt x="6558" y="5696"/>
                      <a:pt x="3048" y="3048"/>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41" name="Freeform 140"/>
              <p:cNvSpPr/>
              <p:nvPr/>
            </p:nvSpPr>
            <p:spPr>
              <a:xfrm>
                <a:off x="5341292" y="6305622"/>
                <a:ext cx="111189" cy="187005"/>
              </a:xfrm>
              <a:custGeom>
                <a:avLst/>
                <a:gdLst>
                  <a:gd name="connsiteX0" fmla="*/ 7948 w 111189"/>
                  <a:gd name="connsiteY0" fmla="*/ 159186 h 187005"/>
                  <a:gd name="connsiteX1" fmla="*/ 26236 w 111189"/>
                  <a:gd name="connsiteY1" fmla="*/ 95178 h 187005"/>
                  <a:gd name="connsiteX2" fmla="*/ 35380 w 111189"/>
                  <a:gd name="connsiteY2" fmla="*/ 58602 h 187005"/>
                  <a:gd name="connsiteX3" fmla="*/ 62812 w 111189"/>
                  <a:gd name="connsiteY3" fmla="*/ 40314 h 187005"/>
                  <a:gd name="connsiteX4" fmla="*/ 108532 w 111189"/>
                  <a:gd name="connsiteY4" fmla="*/ 3738 h 18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9" h="187005">
                    <a:moveTo>
                      <a:pt x="7948" y="159186"/>
                    </a:moveTo>
                    <a:cubicBezTo>
                      <a:pt x="36534" y="44843"/>
                      <a:pt x="0" y="187005"/>
                      <a:pt x="26236" y="95178"/>
                    </a:cubicBezTo>
                    <a:cubicBezTo>
                      <a:pt x="29688" y="83094"/>
                      <a:pt x="28409" y="69059"/>
                      <a:pt x="35380" y="58602"/>
                    </a:cubicBezTo>
                    <a:cubicBezTo>
                      <a:pt x="41476" y="49458"/>
                      <a:pt x="54369" y="47349"/>
                      <a:pt x="62812" y="40314"/>
                    </a:cubicBezTo>
                    <a:cubicBezTo>
                      <a:pt x="111189" y="0"/>
                      <a:pt x="70179" y="22915"/>
                      <a:pt x="108532" y="3738"/>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42" name="Freeform 141"/>
              <p:cNvSpPr/>
              <p:nvPr/>
            </p:nvSpPr>
            <p:spPr>
              <a:xfrm>
                <a:off x="5358384" y="6279537"/>
                <a:ext cx="100584" cy="194415"/>
              </a:xfrm>
              <a:custGeom>
                <a:avLst/>
                <a:gdLst>
                  <a:gd name="connsiteX0" fmla="*/ 0 w 100584"/>
                  <a:gd name="connsiteY0" fmla="*/ 194415 h 194415"/>
                  <a:gd name="connsiteX1" fmla="*/ 9144 w 100584"/>
                  <a:gd name="connsiteY1" fmla="*/ 112119 h 194415"/>
                  <a:gd name="connsiteX2" fmla="*/ 18288 w 100584"/>
                  <a:gd name="connsiteY2" fmla="*/ 11535 h 194415"/>
                  <a:gd name="connsiteX3" fmla="*/ 100584 w 100584"/>
                  <a:gd name="connsiteY3" fmla="*/ 2391 h 194415"/>
                </a:gdLst>
                <a:ahLst/>
                <a:cxnLst>
                  <a:cxn ang="0">
                    <a:pos x="connsiteX0" y="connsiteY0"/>
                  </a:cxn>
                  <a:cxn ang="0">
                    <a:pos x="connsiteX1" y="connsiteY1"/>
                  </a:cxn>
                  <a:cxn ang="0">
                    <a:pos x="connsiteX2" y="connsiteY2"/>
                  </a:cxn>
                  <a:cxn ang="0">
                    <a:pos x="connsiteX3" y="connsiteY3"/>
                  </a:cxn>
                </a:cxnLst>
                <a:rect l="l" t="t" r="r" b="b"/>
                <a:pathLst>
                  <a:path w="100584" h="194415">
                    <a:moveTo>
                      <a:pt x="0" y="194415"/>
                    </a:moveTo>
                    <a:cubicBezTo>
                      <a:pt x="3048" y="166983"/>
                      <a:pt x="6398" y="139583"/>
                      <a:pt x="9144" y="112119"/>
                    </a:cubicBezTo>
                    <a:cubicBezTo>
                      <a:pt x="12494" y="78620"/>
                      <a:pt x="3232" y="41647"/>
                      <a:pt x="18288" y="11535"/>
                    </a:cubicBezTo>
                    <a:cubicBezTo>
                      <a:pt x="24056" y="0"/>
                      <a:pt x="89186" y="2391"/>
                      <a:pt x="100584" y="23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43" name="Freeform 142"/>
              <p:cNvSpPr/>
              <p:nvPr/>
            </p:nvSpPr>
            <p:spPr>
              <a:xfrm>
                <a:off x="5276088" y="6199632"/>
                <a:ext cx="73152" cy="265176"/>
              </a:xfrm>
              <a:custGeom>
                <a:avLst/>
                <a:gdLst>
                  <a:gd name="connsiteX0" fmla="*/ 73152 w 73152"/>
                  <a:gd name="connsiteY0" fmla="*/ 265176 h 265176"/>
                  <a:gd name="connsiteX1" fmla="*/ 64008 w 73152"/>
                  <a:gd name="connsiteY1" fmla="*/ 73152 h 265176"/>
                  <a:gd name="connsiteX2" fmla="*/ 9144 w 73152"/>
                  <a:gd name="connsiteY2" fmla="*/ 18288 h 265176"/>
                  <a:gd name="connsiteX3" fmla="*/ 0 w 73152"/>
                  <a:gd name="connsiteY3" fmla="*/ 0 h 265176"/>
                </a:gdLst>
                <a:ahLst/>
                <a:cxnLst>
                  <a:cxn ang="0">
                    <a:pos x="connsiteX0" y="connsiteY0"/>
                  </a:cxn>
                  <a:cxn ang="0">
                    <a:pos x="connsiteX1" y="connsiteY1"/>
                  </a:cxn>
                  <a:cxn ang="0">
                    <a:pos x="connsiteX2" y="connsiteY2"/>
                  </a:cxn>
                  <a:cxn ang="0">
                    <a:pos x="connsiteX3" y="connsiteY3"/>
                  </a:cxn>
                </a:cxnLst>
                <a:rect l="l" t="t" r="r" b="b"/>
                <a:pathLst>
                  <a:path w="73152" h="265176">
                    <a:moveTo>
                      <a:pt x="73152" y="265176"/>
                    </a:moveTo>
                    <a:cubicBezTo>
                      <a:pt x="70104" y="201168"/>
                      <a:pt x="71956" y="136738"/>
                      <a:pt x="64008" y="73152"/>
                    </a:cubicBezTo>
                    <a:cubicBezTo>
                      <a:pt x="60929" y="48524"/>
                      <a:pt x="21697" y="30841"/>
                      <a:pt x="9144" y="18288"/>
                    </a:cubicBezTo>
                    <a:cubicBezTo>
                      <a:pt x="4325" y="13469"/>
                      <a:pt x="3048" y="6096"/>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44" name="Freeform 143"/>
              <p:cNvSpPr/>
              <p:nvPr/>
            </p:nvSpPr>
            <p:spPr>
              <a:xfrm>
                <a:off x="5212080" y="6252805"/>
                <a:ext cx="146304" cy="221147"/>
              </a:xfrm>
              <a:custGeom>
                <a:avLst/>
                <a:gdLst>
                  <a:gd name="connsiteX0" fmla="*/ 146304 w 146304"/>
                  <a:gd name="connsiteY0" fmla="*/ 221147 h 221147"/>
                  <a:gd name="connsiteX1" fmla="*/ 128016 w 146304"/>
                  <a:gd name="connsiteY1" fmla="*/ 120563 h 221147"/>
                  <a:gd name="connsiteX2" fmla="*/ 109728 w 146304"/>
                  <a:gd name="connsiteY2" fmla="*/ 93131 h 221147"/>
                  <a:gd name="connsiteX3" fmla="*/ 82296 w 146304"/>
                  <a:gd name="connsiteY3" fmla="*/ 65699 h 221147"/>
                  <a:gd name="connsiteX4" fmla="*/ 64008 w 146304"/>
                  <a:gd name="connsiteY4" fmla="*/ 38267 h 221147"/>
                  <a:gd name="connsiteX5" fmla="*/ 0 w 146304"/>
                  <a:gd name="connsiteY5" fmla="*/ 1691 h 2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221147">
                    <a:moveTo>
                      <a:pt x="146304" y="221147"/>
                    </a:moveTo>
                    <a:cubicBezTo>
                      <a:pt x="143152" y="195930"/>
                      <a:pt x="142112" y="148755"/>
                      <a:pt x="128016" y="120563"/>
                    </a:cubicBezTo>
                    <a:cubicBezTo>
                      <a:pt x="123101" y="110733"/>
                      <a:pt x="116763" y="101574"/>
                      <a:pt x="109728" y="93131"/>
                    </a:cubicBezTo>
                    <a:cubicBezTo>
                      <a:pt x="101449" y="83197"/>
                      <a:pt x="90575" y="75633"/>
                      <a:pt x="82296" y="65699"/>
                    </a:cubicBezTo>
                    <a:cubicBezTo>
                      <a:pt x="75261" y="57256"/>
                      <a:pt x="72279" y="45504"/>
                      <a:pt x="64008" y="38267"/>
                    </a:cubicBezTo>
                    <a:cubicBezTo>
                      <a:pt x="20275" y="0"/>
                      <a:pt x="29228" y="1691"/>
                      <a:pt x="0" y="16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45" name="Freeform 144"/>
              <p:cNvSpPr/>
              <p:nvPr/>
            </p:nvSpPr>
            <p:spPr>
              <a:xfrm>
                <a:off x="5358384" y="6351384"/>
                <a:ext cx="164592" cy="140856"/>
              </a:xfrm>
              <a:custGeom>
                <a:avLst/>
                <a:gdLst>
                  <a:gd name="connsiteX0" fmla="*/ 0 w 164592"/>
                  <a:gd name="connsiteY0" fmla="*/ 140856 h 140856"/>
                  <a:gd name="connsiteX1" fmla="*/ 9144 w 164592"/>
                  <a:gd name="connsiteY1" fmla="*/ 76848 h 140856"/>
                  <a:gd name="connsiteX2" fmla="*/ 36576 w 164592"/>
                  <a:gd name="connsiteY2" fmla="*/ 58560 h 140856"/>
                  <a:gd name="connsiteX3" fmla="*/ 54864 w 164592"/>
                  <a:gd name="connsiteY3" fmla="*/ 21984 h 140856"/>
                  <a:gd name="connsiteX4" fmla="*/ 82296 w 164592"/>
                  <a:gd name="connsiteY4" fmla="*/ 12840 h 140856"/>
                  <a:gd name="connsiteX5" fmla="*/ 164592 w 164592"/>
                  <a:gd name="connsiteY5" fmla="*/ 3696 h 14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140856">
                    <a:moveTo>
                      <a:pt x="0" y="140856"/>
                    </a:moveTo>
                    <a:cubicBezTo>
                      <a:pt x="3048" y="119520"/>
                      <a:pt x="391" y="96543"/>
                      <a:pt x="9144" y="76848"/>
                    </a:cubicBezTo>
                    <a:cubicBezTo>
                      <a:pt x="13607" y="66805"/>
                      <a:pt x="29541" y="67003"/>
                      <a:pt x="36576" y="58560"/>
                    </a:cubicBezTo>
                    <a:cubicBezTo>
                      <a:pt x="45302" y="48088"/>
                      <a:pt x="45225" y="31623"/>
                      <a:pt x="54864" y="21984"/>
                    </a:cubicBezTo>
                    <a:cubicBezTo>
                      <a:pt x="61680" y="15168"/>
                      <a:pt x="73028" y="15488"/>
                      <a:pt x="82296" y="12840"/>
                    </a:cubicBezTo>
                    <a:cubicBezTo>
                      <a:pt x="127237" y="0"/>
                      <a:pt x="114090" y="3696"/>
                      <a:pt x="164592" y="3696"/>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46" name="Freeform 145"/>
              <p:cNvSpPr/>
              <p:nvPr/>
            </p:nvSpPr>
            <p:spPr>
              <a:xfrm>
                <a:off x="5184648" y="6309360"/>
                <a:ext cx="173736" cy="182880"/>
              </a:xfrm>
              <a:custGeom>
                <a:avLst/>
                <a:gdLst>
                  <a:gd name="connsiteX0" fmla="*/ 173736 w 173736"/>
                  <a:gd name="connsiteY0" fmla="*/ 182880 h 182880"/>
                  <a:gd name="connsiteX1" fmla="*/ 155448 w 173736"/>
                  <a:gd name="connsiteY1" fmla="*/ 91440 h 182880"/>
                  <a:gd name="connsiteX2" fmla="*/ 118872 w 173736"/>
                  <a:gd name="connsiteY2" fmla="*/ 36576 h 182880"/>
                  <a:gd name="connsiteX3" fmla="*/ 36576 w 173736"/>
                  <a:gd name="connsiteY3" fmla="*/ 0 h 182880"/>
                  <a:gd name="connsiteX4" fmla="*/ 0 w 17373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 h="182880">
                    <a:moveTo>
                      <a:pt x="173736" y="182880"/>
                    </a:moveTo>
                    <a:cubicBezTo>
                      <a:pt x="171464" y="166978"/>
                      <a:pt x="167725" y="113538"/>
                      <a:pt x="155448" y="91440"/>
                    </a:cubicBezTo>
                    <a:cubicBezTo>
                      <a:pt x="144774" y="72227"/>
                      <a:pt x="137160" y="48768"/>
                      <a:pt x="118872" y="36576"/>
                    </a:cubicBezTo>
                    <a:cubicBezTo>
                      <a:pt x="94011" y="20002"/>
                      <a:pt x="69221" y="0"/>
                      <a:pt x="36576"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47" name="Freeform 146"/>
              <p:cNvSpPr/>
              <p:nvPr/>
            </p:nvSpPr>
            <p:spPr>
              <a:xfrm>
                <a:off x="5184648" y="6391656"/>
                <a:ext cx="182880" cy="100584"/>
              </a:xfrm>
              <a:custGeom>
                <a:avLst/>
                <a:gdLst>
                  <a:gd name="connsiteX0" fmla="*/ 182880 w 182880"/>
                  <a:gd name="connsiteY0" fmla="*/ 100584 h 100584"/>
                  <a:gd name="connsiteX1" fmla="*/ 155448 w 182880"/>
                  <a:gd name="connsiteY1" fmla="*/ 45720 h 100584"/>
                  <a:gd name="connsiteX2" fmla="*/ 128016 w 182880"/>
                  <a:gd name="connsiteY2" fmla="*/ 36576 h 100584"/>
                  <a:gd name="connsiteX3" fmla="*/ 73152 w 182880"/>
                  <a:gd name="connsiteY3" fmla="*/ 0 h 100584"/>
                  <a:gd name="connsiteX4" fmla="*/ 0 w 182880"/>
                  <a:gd name="connsiteY4" fmla="*/ 0 h 10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00584">
                    <a:moveTo>
                      <a:pt x="182880" y="100584"/>
                    </a:moveTo>
                    <a:cubicBezTo>
                      <a:pt x="176856" y="82513"/>
                      <a:pt x="171562" y="58612"/>
                      <a:pt x="155448" y="45720"/>
                    </a:cubicBezTo>
                    <a:cubicBezTo>
                      <a:pt x="147922" y="39699"/>
                      <a:pt x="136442" y="41257"/>
                      <a:pt x="128016" y="36576"/>
                    </a:cubicBezTo>
                    <a:cubicBezTo>
                      <a:pt x="108803" y="25902"/>
                      <a:pt x="95131" y="0"/>
                      <a:pt x="73152"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48" name="Freeform 147"/>
              <p:cNvSpPr/>
              <p:nvPr/>
            </p:nvSpPr>
            <p:spPr>
              <a:xfrm>
                <a:off x="5358384" y="6259785"/>
                <a:ext cx="164592" cy="223311"/>
              </a:xfrm>
              <a:custGeom>
                <a:avLst/>
                <a:gdLst>
                  <a:gd name="connsiteX0" fmla="*/ 0 w 164592"/>
                  <a:gd name="connsiteY0" fmla="*/ 223311 h 223311"/>
                  <a:gd name="connsiteX1" fmla="*/ 9144 w 164592"/>
                  <a:gd name="connsiteY1" fmla="*/ 186735 h 223311"/>
                  <a:gd name="connsiteX2" fmla="*/ 27432 w 164592"/>
                  <a:gd name="connsiteY2" fmla="*/ 141015 h 223311"/>
                  <a:gd name="connsiteX3" fmla="*/ 100584 w 164592"/>
                  <a:gd name="connsiteY3" fmla="*/ 12999 h 223311"/>
                  <a:gd name="connsiteX4" fmla="*/ 164592 w 164592"/>
                  <a:gd name="connsiteY4" fmla="*/ 3855 h 22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223311">
                    <a:moveTo>
                      <a:pt x="0" y="223311"/>
                    </a:moveTo>
                    <a:cubicBezTo>
                      <a:pt x="3048" y="211119"/>
                      <a:pt x="5170" y="198657"/>
                      <a:pt x="9144" y="186735"/>
                    </a:cubicBezTo>
                    <a:cubicBezTo>
                      <a:pt x="14335" y="171163"/>
                      <a:pt x="21823" y="156441"/>
                      <a:pt x="27432" y="141015"/>
                    </a:cubicBezTo>
                    <a:cubicBezTo>
                      <a:pt x="40862" y="104081"/>
                      <a:pt x="57074" y="27502"/>
                      <a:pt x="100584" y="12999"/>
                    </a:cubicBezTo>
                    <a:cubicBezTo>
                      <a:pt x="139582" y="0"/>
                      <a:pt x="118377" y="3855"/>
                      <a:pt x="164592" y="3855"/>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49" name="Freeform 148"/>
              <p:cNvSpPr/>
              <p:nvPr/>
            </p:nvSpPr>
            <p:spPr>
              <a:xfrm>
                <a:off x="5276088" y="6379163"/>
                <a:ext cx="87420" cy="113077"/>
              </a:xfrm>
              <a:custGeom>
                <a:avLst/>
                <a:gdLst>
                  <a:gd name="connsiteX0" fmla="*/ 73152 w 87420"/>
                  <a:gd name="connsiteY0" fmla="*/ 113077 h 113077"/>
                  <a:gd name="connsiteX1" fmla="*/ 36576 w 87420"/>
                  <a:gd name="connsiteY1" fmla="*/ 3349 h 113077"/>
                  <a:gd name="connsiteX2" fmla="*/ 0 w 87420"/>
                  <a:gd name="connsiteY2" fmla="*/ 3349 h 113077"/>
                </a:gdLst>
                <a:ahLst/>
                <a:cxnLst>
                  <a:cxn ang="0">
                    <a:pos x="connsiteX0" y="connsiteY0"/>
                  </a:cxn>
                  <a:cxn ang="0">
                    <a:pos x="connsiteX1" y="connsiteY1"/>
                  </a:cxn>
                  <a:cxn ang="0">
                    <a:pos x="connsiteX2" y="connsiteY2"/>
                  </a:cxn>
                </a:cxnLst>
                <a:rect l="l" t="t" r="r" b="b"/>
                <a:pathLst>
                  <a:path w="87420" h="113077">
                    <a:moveTo>
                      <a:pt x="73152" y="113077"/>
                    </a:moveTo>
                    <a:cubicBezTo>
                      <a:pt x="68699" y="68547"/>
                      <a:pt x="87420" y="17876"/>
                      <a:pt x="36576" y="3349"/>
                    </a:cubicBezTo>
                    <a:cubicBezTo>
                      <a:pt x="24853" y="0"/>
                      <a:pt x="12192" y="3349"/>
                      <a:pt x="0" y="334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grpSp>
        <p:grpSp>
          <p:nvGrpSpPr>
            <p:cNvPr id="26" name="Group 149"/>
            <p:cNvGrpSpPr/>
            <p:nvPr/>
          </p:nvGrpSpPr>
          <p:grpSpPr>
            <a:xfrm>
              <a:off x="8100392" y="1988840"/>
              <a:ext cx="179440" cy="200723"/>
              <a:chOff x="5184648" y="6180605"/>
              <a:chExt cx="338328" cy="312022"/>
            </a:xfrm>
            <a:effectLst>
              <a:outerShdw blurRad="50800" dist="50800" dir="5400000" algn="ctr" rotWithShape="0">
                <a:schemeClr val="bg2">
                  <a:lumMod val="75000"/>
                </a:schemeClr>
              </a:outerShdw>
            </a:effectLst>
          </p:grpSpPr>
          <p:sp>
            <p:nvSpPr>
              <p:cNvPr id="151" name="Freeform 150"/>
              <p:cNvSpPr/>
              <p:nvPr/>
            </p:nvSpPr>
            <p:spPr>
              <a:xfrm>
                <a:off x="5349240" y="6180605"/>
                <a:ext cx="100584" cy="256771"/>
              </a:xfrm>
              <a:custGeom>
                <a:avLst/>
                <a:gdLst>
                  <a:gd name="connsiteX0" fmla="*/ 0 w 100584"/>
                  <a:gd name="connsiteY0" fmla="*/ 256771 h 256771"/>
                  <a:gd name="connsiteX1" fmla="*/ 9144 w 100584"/>
                  <a:gd name="connsiteY1" fmla="*/ 128755 h 256771"/>
                  <a:gd name="connsiteX2" fmla="*/ 18288 w 100584"/>
                  <a:gd name="connsiteY2" fmla="*/ 55603 h 256771"/>
                  <a:gd name="connsiteX3" fmla="*/ 36576 w 100584"/>
                  <a:gd name="connsiteY3" fmla="*/ 28171 h 256771"/>
                  <a:gd name="connsiteX4" fmla="*/ 91440 w 100584"/>
                  <a:gd name="connsiteY4" fmla="*/ 739 h 256771"/>
                  <a:gd name="connsiteX5" fmla="*/ 100584 w 100584"/>
                  <a:gd name="connsiteY5" fmla="*/ 739 h 2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 h="256771">
                    <a:moveTo>
                      <a:pt x="0" y="256771"/>
                    </a:moveTo>
                    <a:cubicBezTo>
                      <a:pt x="3048" y="214099"/>
                      <a:pt x="5271" y="171360"/>
                      <a:pt x="9144" y="128755"/>
                    </a:cubicBezTo>
                    <a:cubicBezTo>
                      <a:pt x="11369" y="104282"/>
                      <a:pt x="11822" y="79311"/>
                      <a:pt x="18288" y="55603"/>
                    </a:cubicBezTo>
                    <a:cubicBezTo>
                      <a:pt x="21180" y="45001"/>
                      <a:pt x="28805" y="35942"/>
                      <a:pt x="36576" y="28171"/>
                    </a:cubicBezTo>
                    <a:cubicBezTo>
                      <a:pt x="51475" y="13272"/>
                      <a:pt x="71608" y="5697"/>
                      <a:pt x="91440" y="739"/>
                    </a:cubicBezTo>
                    <a:cubicBezTo>
                      <a:pt x="94397" y="0"/>
                      <a:pt x="97536" y="739"/>
                      <a:pt x="100584" y="73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52" name="Freeform 151"/>
              <p:cNvSpPr/>
              <p:nvPr/>
            </p:nvSpPr>
            <p:spPr>
              <a:xfrm>
                <a:off x="5315188" y="6300216"/>
                <a:ext cx="48900" cy="155448"/>
              </a:xfrm>
              <a:custGeom>
                <a:avLst/>
                <a:gdLst>
                  <a:gd name="connsiteX0" fmla="*/ 36576 w 48900"/>
                  <a:gd name="connsiteY0" fmla="*/ 155448 h 155448"/>
                  <a:gd name="connsiteX1" fmla="*/ 9144 w 48900"/>
                  <a:gd name="connsiteY1" fmla="*/ 9144 h 155448"/>
                  <a:gd name="connsiteX2" fmla="*/ 0 w 48900"/>
                  <a:gd name="connsiteY2" fmla="*/ 0 h 155448"/>
                </a:gdLst>
                <a:ahLst/>
                <a:cxnLst>
                  <a:cxn ang="0">
                    <a:pos x="connsiteX0" y="connsiteY0"/>
                  </a:cxn>
                  <a:cxn ang="0">
                    <a:pos x="connsiteX1" y="connsiteY1"/>
                  </a:cxn>
                  <a:cxn ang="0">
                    <a:pos x="connsiteX2" y="connsiteY2"/>
                  </a:cxn>
                </a:cxnLst>
                <a:rect l="l" t="t" r="r" b="b"/>
                <a:pathLst>
                  <a:path w="48900" h="155448">
                    <a:moveTo>
                      <a:pt x="36576" y="155448"/>
                    </a:moveTo>
                    <a:cubicBezTo>
                      <a:pt x="28673" y="52705"/>
                      <a:pt x="48900" y="62152"/>
                      <a:pt x="9144" y="9144"/>
                    </a:cubicBezTo>
                    <a:cubicBezTo>
                      <a:pt x="6558" y="5696"/>
                      <a:pt x="3048" y="3048"/>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53" name="Freeform 152"/>
              <p:cNvSpPr/>
              <p:nvPr/>
            </p:nvSpPr>
            <p:spPr>
              <a:xfrm>
                <a:off x="5341292" y="6305622"/>
                <a:ext cx="111189" cy="187005"/>
              </a:xfrm>
              <a:custGeom>
                <a:avLst/>
                <a:gdLst>
                  <a:gd name="connsiteX0" fmla="*/ 7948 w 111189"/>
                  <a:gd name="connsiteY0" fmla="*/ 159186 h 187005"/>
                  <a:gd name="connsiteX1" fmla="*/ 26236 w 111189"/>
                  <a:gd name="connsiteY1" fmla="*/ 95178 h 187005"/>
                  <a:gd name="connsiteX2" fmla="*/ 35380 w 111189"/>
                  <a:gd name="connsiteY2" fmla="*/ 58602 h 187005"/>
                  <a:gd name="connsiteX3" fmla="*/ 62812 w 111189"/>
                  <a:gd name="connsiteY3" fmla="*/ 40314 h 187005"/>
                  <a:gd name="connsiteX4" fmla="*/ 108532 w 111189"/>
                  <a:gd name="connsiteY4" fmla="*/ 3738 h 18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9" h="187005">
                    <a:moveTo>
                      <a:pt x="7948" y="159186"/>
                    </a:moveTo>
                    <a:cubicBezTo>
                      <a:pt x="36534" y="44843"/>
                      <a:pt x="0" y="187005"/>
                      <a:pt x="26236" y="95178"/>
                    </a:cubicBezTo>
                    <a:cubicBezTo>
                      <a:pt x="29688" y="83094"/>
                      <a:pt x="28409" y="69059"/>
                      <a:pt x="35380" y="58602"/>
                    </a:cubicBezTo>
                    <a:cubicBezTo>
                      <a:pt x="41476" y="49458"/>
                      <a:pt x="54369" y="47349"/>
                      <a:pt x="62812" y="40314"/>
                    </a:cubicBezTo>
                    <a:cubicBezTo>
                      <a:pt x="111189" y="0"/>
                      <a:pt x="70179" y="22915"/>
                      <a:pt x="108532" y="3738"/>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54" name="Freeform 153"/>
              <p:cNvSpPr/>
              <p:nvPr/>
            </p:nvSpPr>
            <p:spPr>
              <a:xfrm>
                <a:off x="5358384" y="6279537"/>
                <a:ext cx="100584" cy="194415"/>
              </a:xfrm>
              <a:custGeom>
                <a:avLst/>
                <a:gdLst>
                  <a:gd name="connsiteX0" fmla="*/ 0 w 100584"/>
                  <a:gd name="connsiteY0" fmla="*/ 194415 h 194415"/>
                  <a:gd name="connsiteX1" fmla="*/ 9144 w 100584"/>
                  <a:gd name="connsiteY1" fmla="*/ 112119 h 194415"/>
                  <a:gd name="connsiteX2" fmla="*/ 18288 w 100584"/>
                  <a:gd name="connsiteY2" fmla="*/ 11535 h 194415"/>
                  <a:gd name="connsiteX3" fmla="*/ 100584 w 100584"/>
                  <a:gd name="connsiteY3" fmla="*/ 2391 h 194415"/>
                </a:gdLst>
                <a:ahLst/>
                <a:cxnLst>
                  <a:cxn ang="0">
                    <a:pos x="connsiteX0" y="connsiteY0"/>
                  </a:cxn>
                  <a:cxn ang="0">
                    <a:pos x="connsiteX1" y="connsiteY1"/>
                  </a:cxn>
                  <a:cxn ang="0">
                    <a:pos x="connsiteX2" y="connsiteY2"/>
                  </a:cxn>
                  <a:cxn ang="0">
                    <a:pos x="connsiteX3" y="connsiteY3"/>
                  </a:cxn>
                </a:cxnLst>
                <a:rect l="l" t="t" r="r" b="b"/>
                <a:pathLst>
                  <a:path w="100584" h="194415">
                    <a:moveTo>
                      <a:pt x="0" y="194415"/>
                    </a:moveTo>
                    <a:cubicBezTo>
                      <a:pt x="3048" y="166983"/>
                      <a:pt x="6398" y="139583"/>
                      <a:pt x="9144" y="112119"/>
                    </a:cubicBezTo>
                    <a:cubicBezTo>
                      <a:pt x="12494" y="78620"/>
                      <a:pt x="3232" y="41647"/>
                      <a:pt x="18288" y="11535"/>
                    </a:cubicBezTo>
                    <a:cubicBezTo>
                      <a:pt x="24056" y="0"/>
                      <a:pt x="89186" y="2391"/>
                      <a:pt x="100584" y="23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55" name="Freeform 154"/>
              <p:cNvSpPr/>
              <p:nvPr/>
            </p:nvSpPr>
            <p:spPr>
              <a:xfrm>
                <a:off x="5276088" y="6199632"/>
                <a:ext cx="73152" cy="265176"/>
              </a:xfrm>
              <a:custGeom>
                <a:avLst/>
                <a:gdLst>
                  <a:gd name="connsiteX0" fmla="*/ 73152 w 73152"/>
                  <a:gd name="connsiteY0" fmla="*/ 265176 h 265176"/>
                  <a:gd name="connsiteX1" fmla="*/ 64008 w 73152"/>
                  <a:gd name="connsiteY1" fmla="*/ 73152 h 265176"/>
                  <a:gd name="connsiteX2" fmla="*/ 9144 w 73152"/>
                  <a:gd name="connsiteY2" fmla="*/ 18288 h 265176"/>
                  <a:gd name="connsiteX3" fmla="*/ 0 w 73152"/>
                  <a:gd name="connsiteY3" fmla="*/ 0 h 265176"/>
                </a:gdLst>
                <a:ahLst/>
                <a:cxnLst>
                  <a:cxn ang="0">
                    <a:pos x="connsiteX0" y="connsiteY0"/>
                  </a:cxn>
                  <a:cxn ang="0">
                    <a:pos x="connsiteX1" y="connsiteY1"/>
                  </a:cxn>
                  <a:cxn ang="0">
                    <a:pos x="connsiteX2" y="connsiteY2"/>
                  </a:cxn>
                  <a:cxn ang="0">
                    <a:pos x="connsiteX3" y="connsiteY3"/>
                  </a:cxn>
                </a:cxnLst>
                <a:rect l="l" t="t" r="r" b="b"/>
                <a:pathLst>
                  <a:path w="73152" h="265176">
                    <a:moveTo>
                      <a:pt x="73152" y="265176"/>
                    </a:moveTo>
                    <a:cubicBezTo>
                      <a:pt x="70104" y="201168"/>
                      <a:pt x="71956" y="136738"/>
                      <a:pt x="64008" y="73152"/>
                    </a:cubicBezTo>
                    <a:cubicBezTo>
                      <a:pt x="60929" y="48524"/>
                      <a:pt x="21697" y="30841"/>
                      <a:pt x="9144" y="18288"/>
                    </a:cubicBezTo>
                    <a:cubicBezTo>
                      <a:pt x="4325" y="13469"/>
                      <a:pt x="3048" y="6096"/>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56" name="Freeform 155"/>
              <p:cNvSpPr/>
              <p:nvPr/>
            </p:nvSpPr>
            <p:spPr>
              <a:xfrm>
                <a:off x="5212080" y="6252805"/>
                <a:ext cx="146304" cy="221147"/>
              </a:xfrm>
              <a:custGeom>
                <a:avLst/>
                <a:gdLst>
                  <a:gd name="connsiteX0" fmla="*/ 146304 w 146304"/>
                  <a:gd name="connsiteY0" fmla="*/ 221147 h 221147"/>
                  <a:gd name="connsiteX1" fmla="*/ 128016 w 146304"/>
                  <a:gd name="connsiteY1" fmla="*/ 120563 h 221147"/>
                  <a:gd name="connsiteX2" fmla="*/ 109728 w 146304"/>
                  <a:gd name="connsiteY2" fmla="*/ 93131 h 221147"/>
                  <a:gd name="connsiteX3" fmla="*/ 82296 w 146304"/>
                  <a:gd name="connsiteY3" fmla="*/ 65699 h 221147"/>
                  <a:gd name="connsiteX4" fmla="*/ 64008 w 146304"/>
                  <a:gd name="connsiteY4" fmla="*/ 38267 h 221147"/>
                  <a:gd name="connsiteX5" fmla="*/ 0 w 146304"/>
                  <a:gd name="connsiteY5" fmla="*/ 1691 h 2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221147">
                    <a:moveTo>
                      <a:pt x="146304" y="221147"/>
                    </a:moveTo>
                    <a:cubicBezTo>
                      <a:pt x="143152" y="195930"/>
                      <a:pt x="142112" y="148755"/>
                      <a:pt x="128016" y="120563"/>
                    </a:cubicBezTo>
                    <a:cubicBezTo>
                      <a:pt x="123101" y="110733"/>
                      <a:pt x="116763" y="101574"/>
                      <a:pt x="109728" y="93131"/>
                    </a:cubicBezTo>
                    <a:cubicBezTo>
                      <a:pt x="101449" y="83197"/>
                      <a:pt x="90575" y="75633"/>
                      <a:pt x="82296" y="65699"/>
                    </a:cubicBezTo>
                    <a:cubicBezTo>
                      <a:pt x="75261" y="57256"/>
                      <a:pt x="72279" y="45504"/>
                      <a:pt x="64008" y="38267"/>
                    </a:cubicBezTo>
                    <a:cubicBezTo>
                      <a:pt x="20275" y="0"/>
                      <a:pt x="29228" y="1691"/>
                      <a:pt x="0" y="16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57" name="Freeform 156"/>
              <p:cNvSpPr/>
              <p:nvPr/>
            </p:nvSpPr>
            <p:spPr>
              <a:xfrm>
                <a:off x="5358384" y="6351384"/>
                <a:ext cx="164592" cy="140856"/>
              </a:xfrm>
              <a:custGeom>
                <a:avLst/>
                <a:gdLst>
                  <a:gd name="connsiteX0" fmla="*/ 0 w 164592"/>
                  <a:gd name="connsiteY0" fmla="*/ 140856 h 140856"/>
                  <a:gd name="connsiteX1" fmla="*/ 9144 w 164592"/>
                  <a:gd name="connsiteY1" fmla="*/ 76848 h 140856"/>
                  <a:gd name="connsiteX2" fmla="*/ 36576 w 164592"/>
                  <a:gd name="connsiteY2" fmla="*/ 58560 h 140856"/>
                  <a:gd name="connsiteX3" fmla="*/ 54864 w 164592"/>
                  <a:gd name="connsiteY3" fmla="*/ 21984 h 140856"/>
                  <a:gd name="connsiteX4" fmla="*/ 82296 w 164592"/>
                  <a:gd name="connsiteY4" fmla="*/ 12840 h 140856"/>
                  <a:gd name="connsiteX5" fmla="*/ 164592 w 164592"/>
                  <a:gd name="connsiteY5" fmla="*/ 3696 h 14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140856">
                    <a:moveTo>
                      <a:pt x="0" y="140856"/>
                    </a:moveTo>
                    <a:cubicBezTo>
                      <a:pt x="3048" y="119520"/>
                      <a:pt x="391" y="96543"/>
                      <a:pt x="9144" y="76848"/>
                    </a:cubicBezTo>
                    <a:cubicBezTo>
                      <a:pt x="13607" y="66805"/>
                      <a:pt x="29541" y="67003"/>
                      <a:pt x="36576" y="58560"/>
                    </a:cubicBezTo>
                    <a:cubicBezTo>
                      <a:pt x="45302" y="48088"/>
                      <a:pt x="45225" y="31623"/>
                      <a:pt x="54864" y="21984"/>
                    </a:cubicBezTo>
                    <a:cubicBezTo>
                      <a:pt x="61680" y="15168"/>
                      <a:pt x="73028" y="15488"/>
                      <a:pt x="82296" y="12840"/>
                    </a:cubicBezTo>
                    <a:cubicBezTo>
                      <a:pt x="127237" y="0"/>
                      <a:pt x="114090" y="3696"/>
                      <a:pt x="164592" y="3696"/>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58" name="Freeform 157"/>
              <p:cNvSpPr/>
              <p:nvPr/>
            </p:nvSpPr>
            <p:spPr>
              <a:xfrm>
                <a:off x="5184648" y="6309360"/>
                <a:ext cx="173736" cy="182880"/>
              </a:xfrm>
              <a:custGeom>
                <a:avLst/>
                <a:gdLst>
                  <a:gd name="connsiteX0" fmla="*/ 173736 w 173736"/>
                  <a:gd name="connsiteY0" fmla="*/ 182880 h 182880"/>
                  <a:gd name="connsiteX1" fmla="*/ 155448 w 173736"/>
                  <a:gd name="connsiteY1" fmla="*/ 91440 h 182880"/>
                  <a:gd name="connsiteX2" fmla="*/ 118872 w 173736"/>
                  <a:gd name="connsiteY2" fmla="*/ 36576 h 182880"/>
                  <a:gd name="connsiteX3" fmla="*/ 36576 w 173736"/>
                  <a:gd name="connsiteY3" fmla="*/ 0 h 182880"/>
                  <a:gd name="connsiteX4" fmla="*/ 0 w 17373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 h="182880">
                    <a:moveTo>
                      <a:pt x="173736" y="182880"/>
                    </a:moveTo>
                    <a:cubicBezTo>
                      <a:pt x="171464" y="166978"/>
                      <a:pt x="167725" y="113538"/>
                      <a:pt x="155448" y="91440"/>
                    </a:cubicBezTo>
                    <a:cubicBezTo>
                      <a:pt x="144774" y="72227"/>
                      <a:pt x="137160" y="48768"/>
                      <a:pt x="118872" y="36576"/>
                    </a:cubicBezTo>
                    <a:cubicBezTo>
                      <a:pt x="94011" y="20002"/>
                      <a:pt x="69221" y="0"/>
                      <a:pt x="36576"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59" name="Freeform 158"/>
              <p:cNvSpPr/>
              <p:nvPr/>
            </p:nvSpPr>
            <p:spPr>
              <a:xfrm>
                <a:off x="5184648" y="6391656"/>
                <a:ext cx="182880" cy="100584"/>
              </a:xfrm>
              <a:custGeom>
                <a:avLst/>
                <a:gdLst>
                  <a:gd name="connsiteX0" fmla="*/ 182880 w 182880"/>
                  <a:gd name="connsiteY0" fmla="*/ 100584 h 100584"/>
                  <a:gd name="connsiteX1" fmla="*/ 155448 w 182880"/>
                  <a:gd name="connsiteY1" fmla="*/ 45720 h 100584"/>
                  <a:gd name="connsiteX2" fmla="*/ 128016 w 182880"/>
                  <a:gd name="connsiteY2" fmla="*/ 36576 h 100584"/>
                  <a:gd name="connsiteX3" fmla="*/ 73152 w 182880"/>
                  <a:gd name="connsiteY3" fmla="*/ 0 h 100584"/>
                  <a:gd name="connsiteX4" fmla="*/ 0 w 182880"/>
                  <a:gd name="connsiteY4" fmla="*/ 0 h 10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00584">
                    <a:moveTo>
                      <a:pt x="182880" y="100584"/>
                    </a:moveTo>
                    <a:cubicBezTo>
                      <a:pt x="176856" y="82513"/>
                      <a:pt x="171562" y="58612"/>
                      <a:pt x="155448" y="45720"/>
                    </a:cubicBezTo>
                    <a:cubicBezTo>
                      <a:pt x="147922" y="39699"/>
                      <a:pt x="136442" y="41257"/>
                      <a:pt x="128016" y="36576"/>
                    </a:cubicBezTo>
                    <a:cubicBezTo>
                      <a:pt x="108803" y="25902"/>
                      <a:pt x="95131" y="0"/>
                      <a:pt x="73152"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60" name="Freeform 159"/>
              <p:cNvSpPr/>
              <p:nvPr/>
            </p:nvSpPr>
            <p:spPr>
              <a:xfrm>
                <a:off x="5358384" y="6259785"/>
                <a:ext cx="164592" cy="223311"/>
              </a:xfrm>
              <a:custGeom>
                <a:avLst/>
                <a:gdLst>
                  <a:gd name="connsiteX0" fmla="*/ 0 w 164592"/>
                  <a:gd name="connsiteY0" fmla="*/ 223311 h 223311"/>
                  <a:gd name="connsiteX1" fmla="*/ 9144 w 164592"/>
                  <a:gd name="connsiteY1" fmla="*/ 186735 h 223311"/>
                  <a:gd name="connsiteX2" fmla="*/ 27432 w 164592"/>
                  <a:gd name="connsiteY2" fmla="*/ 141015 h 223311"/>
                  <a:gd name="connsiteX3" fmla="*/ 100584 w 164592"/>
                  <a:gd name="connsiteY3" fmla="*/ 12999 h 223311"/>
                  <a:gd name="connsiteX4" fmla="*/ 164592 w 164592"/>
                  <a:gd name="connsiteY4" fmla="*/ 3855 h 22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223311">
                    <a:moveTo>
                      <a:pt x="0" y="223311"/>
                    </a:moveTo>
                    <a:cubicBezTo>
                      <a:pt x="3048" y="211119"/>
                      <a:pt x="5170" y="198657"/>
                      <a:pt x="9144" y="186735"/>
                    </a:cubicBezTo>
                    <a:cubicBezTo>
                      <a:pt x="14335" y="171163"/>
                      <a:pt x="21823" y="156441"/>
                      <a:pt x="27432" y="141015"/>
                    </a:cubicBezTo>
                    <a:cubicBezTo>
                      <a:pt x="40862" y="104081"/>
                      <a:pt x="57074" y="27502"/>
                      <a:pt x="100584" y="12999"/>
                    </a:cubicBezTo>
                    <a:cubicBezTo>
                      <a:pt x="139582" y="0"/>
                      <a:pt x="118377" y="3855"/>
                      <a:pt x="164592" y="3855"/>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61" name="Freeform 160"/>
              <p:cNvSpPr/>
              <p:nvPr/>
            </p:nvSpPr>
            <p:spPr>
              <a:xfrm>
                <a:off x="5276088" y="6379163"/>
                <a:ext cx="87420" cy="113077"/>
              </a:xfrm>
              <a:custGeom>
                <a:avLst/>
                <a:gdLst>
                  <a:gd name="connsiteX0" fmla="*/ 73152 w 87420"/>
                  <a:gd name="connsiteY0" fmla="*/ 113077 h 113077"/>
                  <a:gd name="connsiteX1" fmla="*/ 36576 w 87420"/>
                  <a:gd name="connsiteY1" fmla="*/ 3349 h 113077"/>
                  <a:gd name="connsiteX2" fmla="*/ 0 w 87420"/>
                  <a:gd name="connsiteY2" fmla="*/ 3349 h 113077"/>
                </a:gdLst>
                <a:ahLst/>
                <a:cxnLst>
                  <a:cxn ang="0">
                    <a:pos x="connsiteX0" y="connsiteY0"/>
                  </a:cxn>
                  <a:cxn ang="0">
                    <a:pos x="connsiteX1" y="connsiteY1"/>
                  </a:cxn>
                  <a:cxn ang="0">
                    <a:pos x="connsiteX2" y="connsiteY2"/>
                  </a:cxn>
                </a:cxnLst>
                <a:rect l="l" t="t" r="r" b="b"/>
                <a:pathLst>
                  <a:path w="87420" h="113077">
                    <a:moveTo>
                      <a:pt x="73152" y="113077"/>
                    </a:moveTo>
                    <a:cubicBezTo>
                      <a:pt x="68699" y="68547"/>
                      <a:pt x="87420" y="17876"/>
                      <a:pt x="36576" y="3349"/>
                    </a:cubicBezTo>
                    <a:cubicBezTo>
                      <a:pt x="24853" y="0"/>
                      <a:pt x="12192" y="3349"/>
                      <a:pt x="0" y="334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grpSp>
        <p:sp>
          <p:nvSpPr>
            <p:cNvPr id="51286" name="TextBox 161"/>
            <p:cNvSpPr txBox="1">
              <a:spLocks noChangeArrowheads="1"/>
            </p:cNvSpPr>
            <p:nvPr/>
          </p:nvSpPr>
          <p:spPr bwMode="auto">
            <a:xfrm>
              <a:off x="683568" y="5797302"/>
              <a:ext cx="5396670" cy="369332"/>
            </a:xfrm>
            <a:prstGeom prst="rect">
              <a:avLst/>
            </a:prstGeom>
            <a:noFill/>
            <a:ln w="9525">
              <a:noFill/>
              <a:miter lim="800000"/>
              <a:headEnd/>
              <a:tailEnd/>
            </a:ln>
          </p:spPr>
          <p:txBody>
            <a:bodyPr wrap="none">
              <a:spAutoFit/>
            </a:bodyPr>
            <a:lstStyle/>
            <a:p>
              <a:r>
                <a:rPr lang="en-NZ">
                  <a:solidFill>
                    <a:srgbClr val="000000"/>
                  </a:solidFill>
                  <a:latin typeface="Calibri" pitchFamily="34" charset="0"/>
                </a:rPr>
                <a:t>Invert pitfalls, 1 lot of 5 spaced at 1-m intervals, x 3/line</a:t>
              </a:r>
            </a:p>
          </p:txBody>
        </p:sp>
        <p:sp>
          <p:nvSpPr>
            <p:cNvPr id="51287" name="TextBox 162"/>
            <p:cNvSpPr txBox="1">
              <a:spLocks noChangeArrowheads="1"/>
            </p:cNvSpPr>
            <p:nvPr/>
          </p:nvSpPr>
          <p:spPr bwMode="auto">
            <a:xfrm>
              <a:off x="683568" y="6084004"/>
              <a:ext cx="3243388" cy="369332"/>
            </a:xfrm>
            <a:prstGeom prst="rect">
              <a:avLst/>
            </a:prstGeom>
            <a:noFill/>
            <a:ln w="9525">
              <a:noFill/>
              <a:miter lim="800000"/>
              <a:headEnd/>
              <a:tailEnd/>
            </a:ln>
          </p:spPr>
          <p:txBody>
            <a:bodyPr wrap="none">
              <a:spAutoFit/>
            </a:bodyPr>
            <a:lstStyle/>
            <a:p>
              <a:r>
                <a:rPr lang="en-NZ">
                  <a:solidFill>
                    <a:srgbClr val="000000"/>
                  </a:solidFill>
                  <a:latin typeface="Calibri" pitchFamily="34" charset="0"/>
                </a:rPr>
                <a:t>Tussock tillers; count on transect</a:t>
              </a:r>
            </a:p>
          </p:txBody>
        </p:sp>
        <p:grpSp>
          <p:nvGrpSpPr>
            <p:cNvPr id="225" name="Group 164"/>
            <p:cNvGrpSpPr/>
            <p:nvPr/>
          </p:nvGrpSpPr>
          <p:grpSpPr>
            <a:xfrm>
              <a:off x="3240432" y="1988840"/>
              <a:ext cx="179440" cy="200723"/>
              <a:chOff x="5184648" y="6180605"/>
              <a:chExt cx="338328" cy="312022"/>
            </a:xfrm>
            <a:effectLst>
              <a:outerShdw blurRad="50800" dist="50800" dir="5400000" algn="ctr" rotWithShape="0">
                <a:schemeClr val="bg2">
                  <a:lumMod val="75000"/>
                </a:schemeClr>
              </a:outerShdw>
            </a:effectLst>
          </p:grpSpPr>
          <p:sp>
            <p:nvSpPr>
              <p:cNvPr id="166" name="Freeform 165"/>
              <p:cNvSpPr/>
              <p:nvPr/>
            </p:nvSpPr>
            <p:spPr>
              <a:xfrm>
                <a:off x="5349240" y="6180605"/>
                <a:ext cx="100584" cy="256771"/>
              </a:xfrm>
              <a:custGeom>
                <a:avLst/>
                <a:gdLst>
                  <a:gd name="connsiteX0" fmla="*/ 0 w 100584"/>
                  <a:gd name="connsiteY0" fmla="*/ 256771 h 256771"/>
                  <a:gd name="connsiteX1" fmla="*/ 9144 w 100584"/>
                  <a:gd name="connsiteY1" fmla="*/ 128755 h 256771"/>
                  <a:gd name="connsiteX2" fmla="*/ 18288 w 100584"/>
                  <a:gd name="connsiteY2" fmla="*/ 55603 h 256771"/>
                  <a:gd name="connsiteX3" fmla="*/ 36576 w 100584"/>
                  <a:gd name="connsiteY3" fmla="*/ 28171 h 256771"/>
                  <a:gd name="connsiteX4" fmla="*/ 91440 w 100584"/>
                  <a:gd name="connsiteY4" fmla="*/ 739 h 256771"/>
                  <a:gd name="connsiteX5" fmla="*/ 100584 w 100584"/>
                  <a:gd name="connsiteY5" fmla="*/ 739 h 2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 h="256771">
                    <a:moveTo>
                      <a:pt x="0" y="256771"/>
                    </a:moveTo>
                    <a:cubicBezTo>
                      <a:pt x="3048" y="214099"/>
                      <a:pt x="5271" y="171360"/>
                      <a:pt x="9144" y="128755"/>
                    </a:cubicBezTo>
                    <a:cubicBezTo>
                      <a:pt x="11369" y="104282"/>
                      <a:pt x="11822" y="79311"/>
                      <a:pt x="18288" y="55603"/>
                    </a:cubicBezTo>
                    <a:cubicBezTo>
                      <a:pt x="21180" y="45001"/>
                      <a:pt x="28805" y="35942"/>
                      <a:pt x="36576" y="28171"/>
                    </a:cubicBezTo>
                    <a:cubicBezTo>
                      <a:pt x="51475" y="13272"/>
                      <a:pt x="71608" y="5697"/>
                      <a:pt x="91440" y="739"/>
                    </a:cubicBezTo>
                    <a:cubicBezTo>
                      <a:pt x="94397" y="0"/>
                      <a:pt x="97536" y="739"/>
                      <a:pt x="100584" y="73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67" name="Freeform 166"/>
              <p:cNvSpPr/>
              <p:nvPr/>
            </p:nvSpPr>
            <p:spPr>
              <a:xfrm>
                <a:off x="5315188" y="6300216"/>
                <a:ext cx="48900" cy="155448"/>
              </a:xfrm>
              <a:custGeom>
                <a:avLst/>
                <a:gdLst>
                  <a:gd name="connsiteX0" fmla="*/ 36576 w 48900"/>
                  <a:gd name="connsiteY0" fmla="*/ 155448 h 155448"/>
                  <a:gd name="connsiteX1" fmla="*/ 9144 w 48900"/>
                  <a:gd name="connsiteY1" fmla="*/ 9144 h 155448"/>
                  <a:gd name="connsiteX2" fmla="*/ 0 w 48900"/>
                  <a:gd name="connsiteY2" fmla="*/ 0 h 155448"/>
                </a:gdLst>
                <a:ahLst/>
                <a:cxnLst>
                  <a:cxn ang="0">
                    <a:pos x="connsiteX0" y="connsiteY0"/>
                  </a:cxn>
                  <a:cxn ang="0">
                    <a:pos x="connsiteX1" y="connsiteY1"/>
                  </a:cxn>
                  <a:cxn ang="0">
                    <a:pos x="connsiteX2" y="connsiteY2"/>
                  </a:cxn>
                </a:cxnLst>
                <a:rect l="l" t="t" r="r" b="b"/>
                <a:pathLst>
                  <a:path w="48900" h="155448">
                    <a:moveTo>
                      <a:pt x="36576" y="155448"/>
                    </a:moveTo>
                    <a:cubicBezTo>
                      <a:pt x="28673" y="52705"/>
                      <a:pt x="48900" y="62152"/>
                      <a:pt x="9144" y="9144"/>
                    </a:cubicBezTo>
                    <a:cubicBezTo>
                      <a:pt x="6558" y="5696"/>
                      <a:pt x="3048" y="3048"/>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68" name="Freeform 167"/>
              <p:cNvSpPr/>
              <p:nvPr/>
            </p:nvSpPr>
            <p:spPr>
              <a:xfrm>
                <a:off x="5341292" y="6305622"/>
                <a:ext cx="111189" cy="187005"/>
              </a:xfrm>
              <a:custGeom>
                <a:avLst/>
                <a:gdLst>
                  <a:gd name="connsiteX0" fmla="*/ 7948 w 111189"/>
                  <a:gd name="connsiteY0" fmla="*/ 159186 h 187005"/>
                  <a:gd name="connsiteX1" fmla="*/ 26236 w 111189"/>
                  <a:gd name="connsiteY1" fmla="*/ 95178 h 187005"/>
                  <a:gd name="connsiteX2" fmla="*/ 35380 w 111189"/>
                  <a:gd name="connsiteY2" fmla="*/ 58602 h 187005"/>
                  <a:gd name="connsiteX3" fmla="*/ 62812 w 111189"/>
                  <a:gd name="connsiteY3" fmla="*/ 40314 h 187005"/>
                  <a:gd name="connsiteX4" fmla="*/ 108532 w 111189"/>
                  <a:gd name="connsiteY4" fmla="*/ 3738 h 18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9" h="187005">
                    <a:moveTo>
                      <a:pt x="7948" y="159186"/>
                    </a:moveTo>
                    <a:cubicBezTo>
                      <a:pt x="36534" y="44843"/>
                      <a:pt x="0" y="187005"/>
                      <a:pt x="26236" y="95178"/>
                    </a:cubicBezTo>
                    <a:cubicBezTo>
                      <a:pt x="29688" y="83094"/>
                      <a:pt x="28409" y="69059"/>
                      <a:pt x="35380" y="58602"/>
                    </a:cubicBezTo>
                    <a:cubicBezTo>
                      <a:pt x="41476" y="49458"/>
                      <a:pt x="54369" y="47349"/>
                      <a:pt x="62812" y="40314"/>
                    </a:cubicBezTo>
                    <a:cubicBezTo>
                      <a:pt x="111189" y="0"/>
                      <a:pt x="70179" y="22915"/>
                      <a:pt x="108532" y="3738"/>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69" name="Freeform 168"/>
              <p:cNvSpPr/>
              <p:nvPr/>
            </p:nvSpPr>
            <p:spPr>
              <a:xfrm>
                <a:off x="5358384" y="6279537"/>
                <a:ext cx="100584" cy="194415"/>
              </a:xfrm>
              <a:custGeom>
                <a:avLst/>
                <a:gdLst>
                  <a:gd name="connsiteX0" fmla="*/ 0 w 100584"/>
                  <a:gd name="connsiteY0" fmla="*/ 194415 h 194415"/>
                  <a:gd name="connsiteX1" fmla="*/ 9144 w 100584"/>
                  <a:gd name="connsiteY1" fmla="*/ 112119 h 194415"/>
                  <a:gd name="connsiteX2" fmla="*/ 18288 w 100584"/>
                  <a:gd name="connsiteY2" fmla="*/ 11535 h 194415"/>
                  <a:gd name="connsiteX3" fmla="*/ 100584 w 100584"/>
                  <a:gd name="connsiteY3" fmla="*/ 2391 h 194415"/>
                </a:gdLst>
                <a:ahLst/>
                <a:cxnLst>
                  <a:cxn ang="0">
                    <a:pos x="connsiteX0" y="connsiteY0"/>
                  </a:cxn>
                  <a:cxn ang="0">
                    <a:pos x="connsiteX1" y="connsiteY1"/>
                  </a:cxn>
                  <a:cxn ang="0">
                    <a:pos x="connsiteX2" y="connsiteY2"/>
                  </a:cxn>
                  <a:cxn ang="0">
                    <a:pos x="connsiteX3" y="connsiteY3"/>
                  </a:cxn>
                </a:cxnLst>
                <a:rect l="l" t="t" r="r" b="b"/>
                <a:pathLst>
                  <a:path w="100584" h="194415">
                    <a:moveTo>
                      <a:pt x="0" y="194415"/>
                    </a:moveTo>
                    <a:cubicBezTo>
                      <a:pt x="3048" y="166983"/>
                      <a:pt x="6398" y="139583"/>
                      <a:pt x="9144" y="112119"/>
                    </a:cubicBezTo>
                    <a:cubicBezTo>
                      <a:pt x="12494" y="78620"/>
                      <a:pt x="3232" y="41647"/>
                      <a:pt x="18288" y="11535"/>
                    </a:cubicBezTo>
                    <a:cubicBezTo>
                      <a:pt x="24056" y="0"/>
                      <a:pt x="89186" y="2391"/>
                      <a:pt x="100584" y="23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70" name="Freeform 169"/>
              <p:cNvSpPr/>
              <p:nvPr/>
            </p:nvSpPr>
            <p:spPr>
              <a:xfrm>
                <a:off x="5276088" y="6199632"/>
                <a:ext cx="73152" cy="265176"/>
              </a:xfrm>
              <a:custGeom>
                <a:avLst/>
                <a:gdLst>
                  <a:gd name="connsiteX0" fmla="*/ 73152 w 73152"/>
                  <a:gd name="connsiteY0" fmla="*/ 265176 h 265176"/>
                  <a:gd name="connsiteX1" fmla="*/ 64008 w 73152"/>
                  <a:gd name="connsiteY1" fmla="*/ 73152 h 265176"/>
                  <a:gd name="connsiteX2" fmla="*/ 9144 w 73152"/>
                  <a:gd name="connsiteY2" fmla="*/ 18288 h 265176"/>
                  <a:gd name="connsiteX3" fmla="*/ 0 w 73152"/>
                  <a:gd name="connsiteY3" fmla="*/ 0 h 265176"/>
                </a:gdLst>
                <a:ahLst/>
                <a:cxnLst>
                  <a:cxn ang="0">
                    <a:pos x="connsiteX0" y="connsiteY0"/>
                  </a:cxn>
                  <a:cxn ang="0">
                    <a:pos x="connsiteX1" y="connsiteY1"/>
                  </a:cxn>
                  <a:cxn ang="0">
                    <a:pos x="connsiteX2" y="connsiteY2"/>
                  </a:cxn>
                  <a:cxn ang="0">
                    <a:pos x="connsiteX3" y="connsiteY3"/>
                  </a:cxn>
                </a:cxnLst>
                <a:rect l="l" t="t" r="r" b="b"/>
                <a:pathLst>
                  <a:path w="73152" h="265176">
                    <a:moveTo>
                      <a:pt x="73152" y="265176"/>
                    </a:moveTo>
                    <a:cubicBezTo>
                      <a:pt x="70104" y="201168"/>
                      <a:pt x="71956" y="136738"/>
                      <a:pt x="64008" y="73152"/>
                    </a:cubicBezTo>
                    <a:cubicBezTo>
                      <a:pt x="60929" y="48524"/>
                      <a:pt x="21697" y="30841"/>
                      <a:pt x="9144" y="18288"/>
                    </a:cubicBezTo>
                    <a:cubicBezTo>
                      <a:pt x="4325" y="13469"/>
                      <a:pt x="3048" y="6096"/>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71" name="Freeform 170"/>
              <p:cNvSpPr/>
              <p:nvPr/>
            </p:nvSpPr>
            <p:spPr>
              <a:xfrm>
                <a:off x="5212080" y="6252805"/>
                <a:ext cx="146304" cy="221147"/>
              </a:xfrm>
              <a:custGeom>
                <a:avLst/>
                <a:gdLst>
                  <a:gd name="connsiteX0" fmla="*/ 146304 w 146304"/>
                  <a:gd name="connsiteY0" fmla="*/ 221147 h 221147"/>
                  <a:gd name="connsiteX1" fmla="*/ 128016 w 146304"/>
                  <a:gd name="connsiteY1" fmla="*/ 120563 h 221147"/>
                  <a:gd name="connsiteX2" fmla="*/ 109728 w 146304"/>
                  <a:gd name="connsiteY2" fmla="*/ 93131 h 221147"/>
                  <a:gd name="connsiteX3" fmla="*/ 82296 w 146304"/>
                  <a:gd name="connsiteY3" fmla="*/ 65699 h 221147"/>
                  <a:gd name="connsiteX4" fmla="*/ 64008 w 146304"/>
                  <a:gd name="connsiteY4" fmla="*/ 38267 h 221147"/>
                  <a:gd name="connsiteX5" fmla="*/ 0 w 146304"/>
                  <a:gd name="connsiteY5" fmla="*/ 1691 h 2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221147">
                    <a:moveTo>
                      <a:pt x="146304" y="221147"/>
                    </a:moveTo>
                    <a:cubicBezTo>
                      <a:pt x="143152" y="195930"/>
                      <a:pt x="142112" y="148755"/>
                      <a:pt x="128016" y="120563"/>
                    </a:cubicBezTo>
                    <a:cubicBezTo>
                      <a:pt x="123101" y="110733"/>
                      <a:pt x="116763" y="101574"/>
                      <a:pt x="109728" y="93131"/>
                    </a:cubicBezTo>
                    <a:cubicBezTo>
                      <a:pt x="101449" y="83197"/>
                      <a:pt x="90575" y="75633"/>
                      <a:pt x="82296" y="65699"/>
                    </a:cubicBezTo>
                    <a:cubicBezTo>
                      <a:pt x="75261" y="57256"/>
                      <a:pt x="72279" y="45504"/>
                      <a:pt x="64008" y="38267"/>
                    </a:cubicBezTo>
                    <a:cubicBezTo>
                      <a:pt x="20275" y="0"/>
                      <a:pt x="29228" y="1691"/>
                      <a:pt x="0" y="16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72" name="Freeform 171"/>
              <p:cNvSpPr/>
              <p:nvPr/>
            </p:nvSpPr>
            <p:spPr>
              <a:xfrm>
                <a:off x="5358384" y="6351384"/>
                <a:ext cx="164592" cy="140856"/>
              </a:xfrm>
              <a:custGeom>
                <a:avLst/>
                <a:gdLst>
                  <a:gd name="connsiteX0" fmla="*/ 0 w 164592"/>
                  <a:gd name="connsiteY0" fmla="*/ 140856 h 140856"/>
                  <a:gd name="connsiteX1" fmla="*/ 9144 w 164592"/>
                  <a:gd name="connsiteY1" fmla="*/ 76848 h 140856"/>
                  <a:gd name="connsiteX2" fmla="*/ 36576 w 164592"/>
                  <a:gd name="connsiteY2" fmla="*/ 58560 h 140856"/>
                  <a:gd name="connsiteX3" fmla="*/ 54864 w 164592"/>
                  <a:gd name="connsiteY3" fmla="*/ 21984 h 140856"/>
                  <a:gd name="connsiteX4" fmla="*/ 82296 w 164592"/>
                  <a:gd name="connsiteY4" fmla="*/ 12840 h 140856"/>
                  <a:gd name="connsiteX5" fmla="*/ 164592 w 164592"/>
                  <a:gd name="connsiteY5" fmla="*/ 3696 h 14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140856">
                    <a:moveTo>
                      <a:pt x="0" y="140856"/>
                    </a:moveTo>
                    <a:cubicBezTo>
                      <a:pt x="3048" y="119520"/>
                      <a:pt x="391" y="96543"/>
                      <a:pt x="9144" y="76848"/>
                    </a:cubicBezTo>
                    <a:cubicBezTo>
                      <a:pt x="13607" y="66805"/>
                      <a:pt x="29541" y="67003"/>
                      <a:pt x="36576" y="58560"/>
                    </a:cubicBezTo>
                    <a:cubicBezTo>
                      <a:pt x="45302" y="48088"/>
                      <a:pt x="45225" y="31623"/>
                      <a:pt x="54864" y="21984"/>
                    </a:cubicBezTo>
                    <a:cubicBezTo>
                      <a:pt x="61680" y="15168"/>
                      <a:pt x="73028" y="15488"/>
                      <a:pt x="82296" y="12840"/>
                    </a:cubicBezTo>
                    <a:cubicBezTo>
                      <a:pt x="127237" y="0"/>
                      <a:pt x="114090" y="3696"/>
                      <a:pt x="164592" y="3696"/>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73" name="Freeform 172"/>
              <p:cNvSpPr/>
              <p:nvPr/>
            </p:nvSpPr>
            <p:spPr>
              <a:xfrm>
                <a:off x="5184648" y="6309360"/>
                <a:ext cx="173736" cy="182880"/>
              </a:xfrm>
              <a:custGeom>
                <a:avLst/>
                <a:gdLst>
                  <a:gd name="connsiteX0" fmla="*/ 173736 w 173736"/>
                  <a:gd name="connsiteY0" fmla="*/ 182880 h 182880"/>
                  <a:gd name="connsiteX1" fmla="*/ 155448 w 173736"/>
                  <a:gd name="connsiteY1" fmla="*/ 91440 h 182880"/>
                  <a:gd name="connsiteX2" fmla="*/ 118872 w 173736"/>
                  <a:gd name="connsiteY2" fmla="*/ 36576 h 182880"/>
                  <a:gd name="connsiteX3" fmla="*/ 36576 w 173736"/>
                  <a:gd name="connsiteY3" fmla="*/ 0 h 182880"/>
                  <a:gd name="connsiteX4" fmla="*/ 0 w 17373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 h="182880">
                    <a:moveTo>
                      <a:pt x="173736" y="182880"/>
                    </a:moveTo>
                    <a:cubicBezTo>
                      <a:pt x="171464" y="166978"/>
                      <a:pt x="167725" y="113538"/>
                      <a:pt x="155448" y="91440"/>
                    </a:cubicBezTo>
                    <a:cubicBezTo>
                      <a:pt x="144774" y="72227"/>
                      <a:pt x="137160" y="48768"/>
                      <a:pt x="118872" y="36576"/>
                    </a:cubicBezTo>
                    <a:cubicBezTo>
                      <a:pt x="94011" y="20002"/>
                      <a:pt x="69221" y="0"/>
                      <a:pt x="36576"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74" name="Freeform 173"/>
              <p:cNvSpPr/>
              <p:nvPr/>
            </p:nvSpPr>
            <p:spPr>
              <a:xfrm>
                <a:off x="5184648" y="6391656"/>
                <a:ext cx="182880" cy="100584"/>
              </a:xfrm>
              <a:custGeom>
                <a:avLst/>
                <a:gdLst>
                  <a:gd name="connsiteX0" fmla="*/ 182880 w 182880"/>
                  <a:gd name="connsiteY0" fmla="*/ 100584 h 100584"/>
                  <a:gd name="connsiteX1" fmla="*/ 155448 w 182880"/>
                  <a:gd name="connsiteY1" fmla="*/ 45720 h 100584"/>
                  <a:gd name="connsiteX2" fmla="*/ 128016 w 182880"/>
                  <a:gd name="connsiteY2" fmla="*/ 36576 h 100584"/>
                  <a:gd name="connsiteX3" fmla="*/ 73152 w 182880"/>
                  <a:gd name="connsiteY3" fmla="*/ 0 h 100584"/>
                  <a:gd name="connsiteX4" fmla="*/ 0 w 182880"/>
                  <a:gd name="connsiteY4" fmla="*/ 0 h 10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00584">
                    <a:moveTo>
                      <a:pt x="182880" y="100584"/>
                    </a:moveTo>
                    <a:cubicBezTo>
                      <a:pt x="176856" y="82513"/>
                      <a:pt x="171562" y="58612"/>
                      <a:pt x="155448" y="45720"/>
                    </a:cubicBezTo>
                    <a:cubicBezTo>
                      <a:pt x="147922" y="39699"/>
                      <a:pt x="136442" y="41257"/>
                      <a:pt x="128016" y="36576"/>
                    </a:cubicBezTo>
                    <a:cubicBezTo>
                      <a:pt x="108803" y="25902"/>
                      <a:pt x="95131" y="0"/>
                      <a:pt x="73152"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75" name="Freeform 174"/>
              <p:cNvSpPr/>
              <p:nvPr/>
            </p:nvSpPr>
            <p:spPr>
              <a:xfrm>
                <a:off x="5358384" y="6259785"/>
                <a:ext cx="164592" cy="223311"/>
              </a:xfrm>
              <a:custGeom>
                <a:avLst/>
                <a:gdLst>
                  <a:gd name="connsiteX0" fmla="*/ 0 w 164592"/>
                  <a:gd name="connsiteY0" fmla="*/ 223311 h 223311"/>
                  <a:gd name="connsiteX1" fmla="*/ 9144 w 164592"/>
                  <a:gd name="connsiteY1" fmla="*/ 186735 h 223311"/>
                  <a:gd name="connsiteX2" fmla="*/ 27432 w 164592"/>
                  <a:gd name="connsiteY2" fmla="*/ 141015 h 223311"/>
                  <a:gd name="connsiteX3" fmla="*/ 100584 w 164592"/>
                  <a:gd name="connsiteY3" fmla="*/ 12999 h 223311"/>
                  <a:gd name="connsiteX4" fmla="*/ 164592 w 164592"/>
                  <a:gd name="connsiteY4" fmla="*/ 3855 h 22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223311">
                    <a:moveTo>
                      <a:pt x="0" y="223311"/>
                    </a:moveTo>
                    <a:cubicBezTo>
                      <a:pt x="3048" y="211119"/>
                      <a:pt x="5170" y="198657"/>
                      <a:pt x="9144" y="186735"/>
                    </a:cubicBezTo>
                    <a:cubicBezTo>
                      <a:pt x="14335" y="171163"/>
                      <a:pt x="21823" y="156441"/>
                      <a:pt x="27432" y="141015"/>
                    </a:cubicBezTo>
                    <a:cubicBezTo>
                      <a:pt x="40862" y="104081"/>
                      <a:pt x="57074" y="27502"/>
                      <a:pt x="100584" y="12999"/>
                    </a:cubicBezTo>
                    <a:cubicBezTo>
                      <a:pt x="139582" y="0"/>
                      <a:pt x="118377" y="3855"/>
                      <a:pt x="164592" y="3855"/>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76" name="Freeform 175"/>
              <p:cNvSpPr/>
              <p:nvPr/>
            </p:nvSpPr>
            <p:spPr>
              <a:xfrm>
                <a:off x="5276088" y="6379163"/>
                <a:ext cx="87420" cy="113077"/>
              </a:xfrm>
              <a:custGeom>
                <a:avLst/>
                <a:gdLst>
                  <a:gd name="connsiteX0" fmla="*/ 73152 w 87420"/>
                  <a:gd name="connsiteY0" fmla="*/ 113077 h 113077"/>
                  <a:gd name="connsiteX1" fmla="*/ 36576 w 87420"/>
                  <a:gd name="connsiteY1" fmla="*/ 3349 h 113077"/>
                  <a:gd name="connsiteX2" fmla="*/ 0 w 87420"/>
                  <a:gd name="connsiteY2" fmla="*/ 3349 h 113077"/>
                </a:gdLst>
                <a:ahLst/>
                <a:cxnLst>
                  <a:cxn ang="0">
                    <a:pos x="connsiteX0" y="connsiteY0"/>
                  </a:cxn>
                  <a:cxn ang="0">
                    <a:pos x="connsiteX1" y="connsiteY1"/>
                  </a:cxn>
                  <a:cxn ang="0">
                    <a:pos x="connsiteX2" y="connsiteY2"/>
                  </a:cxn>
                </a:cxnLst>
                <a:rect l="l" t="t" r="r" b="b"/>
                <a:pathLst>
                  <a:path w="87420" h="113077">
                    <a:moveTo>
                      <a:pt x="73152" y="113077"/>
                    </a:moveTo>
                    <a:cubicBezTo>
                      <a:pt x="68699" y="68547"/>
                      <a:pt x="87420" y="17876"/>
                      <a:pt x="36576" y="3349"/>
                    </a:cubicBezTo>
                    <a:cubicBezTo>
                      <a:pt x="24853" y="0"/>
                      <a:pt x="12192" y="3349"/>
                      <a:pt x="0" y="334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grpSp>
        <p:grpSp>
          <p:nvGrpSpPr>
            <p:cNvPr id="237" name="Group 176"/>
            <p:cNvGrpSpPr/>
            <p:nvPr/>
          </p:nvGrpSpPr>
          <p:grpSpPr>
            <a:xfrm>
              <a:off x="3779912" y="1988840"/>
              <a:ext cx="179440" cy="200723"/>
              <a:chOff x="5184648" y="6180605"/>
              <a:chExt cx="338328" cy="312022"/>
            </a:xfrm>
            <a:effectLst>
              <a:outerShdw blurRad="50800" dist="50800" dir="5400000" algn="ctr" rotWithShape="0">
                <a:schemeClr val="bg2">
                  <a:lumMod val="75000"/>
                </a:schemeClr>
              </a:outerShdw>
            </a:effectLst>
          </p:grpSpPr>
          <p:sp>
            <p:nvSpPr>
              <p:cNvPr id="178" name="Freeform 177"/>
              <p:cNvSpPr/>
              <p:nvPr/>
            </p:nvSpPr>
            <p:spPr>
              <a:xfrm>
                <a:off x="5349240" y="6180605"/>
                <a:ext cx="100584" cy="256771"/>
              </a:xfrm>
              <a:custGeom>
                <a:avLst/>
                <a:gdLst>
                  <a:gd name="connsiteX0" fmla="*/ 0 w 100584"/>
                  <a:gd name="connsiteY0" fmla="*/ 256771 h 256771"/>
                  <a:gd name="connsiteX1" fmla="*/ 9144 w 100584"/>
                  <a:gd name="connsiteY1" fmla="*/ 128755 h 256771"/>
                  <a:gd name="connsiteX2" fmla="*/ 18288 w 100584"/>
                  <a:gd name="connsiteY2" fmla="*/ 55603 h 256771"/>
                  <a:gd name="connsiteX3" fmla="*/ 36576 w 100584"/>
                  <a:gd name="connsiteY3" fmla="*/ 28171 h 256771"/>
                  <a:gd name="connsiteX4" fmla="*/ 91440 w 100584"/>
                  <a:gd name="connsiteY4" fmla="*/ 739 h 256771"/>
                  <a:gd name="connsiteX5" fmla="*/ 100584 w 100584"/>
                  <a:gd name="connsiteY5" fmla="*/ 739 h 2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 h="256771">
                    <a:moveTo>
                      <a:pt x="0" y="256771"/>
                    </a:moveTo>
                    <a:cubicBezTo>
                      <a:pt x="3048" y="214099"/>
                      <a:pt x="5271" y="171360"/>
                      <a:pt x="9144" y="128755"/>
                    </a:cubicBezTo>
                    <a:cubicBezTo>
                      <a:pt x="11369" y="104282"/>
                      <a:pt x="11822" y="79311"/>
                      <a:pt x="18288" y="55603"/>
                    </a:cubicBezTo>
                    <a:cubicBezTo>
                      <a:pt x="21180" y="45001"/>
                      <a:pt x="28805" y="35942"/>
                      <a:pt x="36576" y="28171"/>
                    </a:cubicBezTo>
                    <a:cubicBezTo>
                      <a:pt x="51475" y="13272"/>
                      <a:pt x="71608" y="5697"/>
                      <a:pt x="91440" y="739"/>
                    </a:cubicBezTo>
                    <a:cubicBezTo>
                      <a:pt x="94397" y="0"/>
                      <a:pt x="97536" y="739"/>
                      <a:pt x="100584" y="73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79" name="Freeform 178"/>
              <p:cNvSpPr/>
              <p:nvPr/>
            </p:nvSpPr>
            <p:spPr>
              <a:xfrm>
                <a:off x="5315188" y="6300216"/>
                <a:ext cx="48900" cy="155448"/>
              </a:xfrm>
              <a:custGeom>
                <a:avLst/>
                <a:gdLst>
                  <a:gd name="connsiteX0" fmla="*/ 36576 w 48900"/>
                  <a:gd name="connsiteY0" fmla="*/ 155448 h 155448"/>
                  <a:gd name="connsiteX1" fmla="*/ 9144 w 48900"/>
                  <a:gd name="connsiteY1" fmla="*/ 9144 h 155448"/>
                  <a:gd name="connsiteX2" fmla="*/ 0 w 48900"/>
                  <a:gd name="connsiteY2" fmla="*/ 0 h 155448"/>
                </a:gdLst>
                <a:ahLst/>
                <a:cxnLst>
                  <a:cxn ang="0">
                    <a:pos x="connsiteX0" y="connsiteY0"/>
                  </a:cxn>
                  <a:cxn ang="0">
                    <a:pos x="connsiteX1" y="connsiteY1"/>
                  </a:cxn>
                  <a:cxn ang="0">
                    <a:pos x="connsiteX2" y="connsiteY2"/>
                  </a:cxn>
                </a:cxnLst>
                <a:rect l="l" t="t" r="r" b="b"/>
                <a:pathLst>
                  <a:path w="48900" h="155448">
                    <a:moveTo>
                      <a:pt x="36576" y="155448"/>
                    </a:moveTo>
                    <a:cubicBezTo>
                      <a:pt x="28673" y="52705"/>
                      <a:pt x="48900" y="62152"/>
                      <a:pt x="9144" y="9144"/>
                    </a:cubicBezTo>
                    <a:cubicBezTo>
                      <a:pt x="6558" y="5696"/>
                      <a:pt x="3048" y="3048"/>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80" name="Freeform 179"/>
              <p:cNvSpPr/>
              <p:nvPr/>
            </p:nvSpPr>
            <p:spPr>
              <a:xfrm>
                <a:off x="5341292" y="6305622"/>
                <a:ext cx="111189" cy="187005"/>
              </a:xfrm>
              <a:custGeom>
                <a:avLst/>
                <a:gdLst>
                  <a:gd name="connsiteX0" fmla="*/ 7948 w 111189"/>
                  <a:gd name="connsiteY0" fmla="*/ 159186 h 187005"/>
                  <a:gd name="connsiteX1" fmla="*/ 26236 w 111189"/>
                  <a:gd name="connsiteY1" fmla="*/ 95178 h 187005"/>
                  <a:gd name="connsiteX2" fmla="*/ 35380 w 111189"/>
                  <a:gd name="connsiteY2" fmla="*/ 58602 h 187005"/>
                  <a:gd name="connsiteX3" fmla="*/ 62812 w 111189"/>
                  <a:gd name="connsiteY3" fmla="*/ 40314 h 187005"/>
                  <a:gd name="connsiteX4" fmla="*/ 108532 w 111189"/>
                  <a:gd name="connsiteY4" fmla="*/ 3738 h 18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9" h="187005">
                    <a:moveTo>
                      <a:pt x="7948" y="159186"/>
                    </a:moveTo>
                    <a:cubicBezTo>
                      <a:pt x="36534" y="44843"/>
                      <a:pt x="0" y="187005"/>
                      <a:pt x="26236" y="95178"/>
                    </a:cubicBezTo>
                    <a:cubicBezTo>
                      <a:pt x="29688" y="83094"/>
                      <a:pt x="28409" y="69059"/>
                      <a:pt x="35380" y="58602"/>
                    </a:cubicBezTo>
                    <a:cubicBezTo>
                      <a:pt x="41476" y="49458"/>
                      <a:pt x="54369" y="47349"/>
                      <a:pt x="62812" y="40314"/>
                    </a:cubicBezTo>
                    <a:cubicBezTo>
                      <a:pt x="111189" y="0"/>
                      <a:pt x="70179" y="22915"/>
                      <a:pt x="108532" y="3738"/>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81" name="Freeform 180"/>
              <p:cNvSpPr/>
              <p:nvPr/>
            </p:nvSpPr>
            <p:spPr>
              <a:xfrm>
                <a:off x="5358384" y="6279537"/>
                <a:ext cx="100584" cy="194415"/>
              </a:xfrm>
              <a:custGeom>
                <a:avLst/>
                <a:gdLst>
                  <a:gd name="connsiteX0" fmla="*/ 0 w 100584"/>
                  <a:gd name="connsiteY0" fmla="*/ 194415 h 194415"/>
                  <a:gd name="connsiteX1" fmla="*/ 9144 w 100584"/>
                  <a:gd name="connsiteY1" fmla="*/ 112119 h 194415"/>
                  <a:gd name="connsiteX2" fmla="*/ 18288 w 100584"/>
                  <a:gd name="connsiteY2" fmla="*/ 11535 h 194415"/>
                  <a:gd name="connsiteX3" fmla="*/ 100584 w 100584"/>
                  <a:gd name="connsiteY3" fmla="*/ 2391 h 194415"/>
                </a:gdLst>
                <a:ahLst/>
                <a:cxnLst>
                  <a:cxn ang="0">
                    <a:pos x="connsiteX0" y="connsiteY0"/>
                  </a:cxn>
                  <a:cxn ang="0">
                    <a:pos x="connsiteX1" y="connsiteY1"/>
                  </a:cxn>
                  <a:cxn ang="0">
                    <a:pos x="connsiteX2" y="connsiteY2"/>
                  </a:cxn>
                  <a:cxn ang="0">
                    <a:pos x="connsiteX3" y="connsiteY3"/>
                  </a:cxn>
                </a:cxnLst>
                <a:rect l="l" t="t" r="r" b="b"/>
                <a:pathLst>
                  <a:path w="100584" h="194415">
                    <a:moveTo>
                      <a:pt x="0" y="194415"/>
                    </a:moveTo>
                    <a:cubicBezTo>
                      <a:pt x="3048" y="166983"/>
                      <a:pt x="6398" y="139583"/>
                      <a:pt x="9144" y="112119"/>
                    </a:cubicBezTo>
                    <a:cubicBezTo>
                      <a:pt x="12494" y="78620"/>
                      <a:pt x="3232" y="41647"/>
                      <a:pt x="18288" y="11535"/>
                    </a:cubicBezTo>
                    <a:cubicBezTo>
                      <a:pt x="24056" y="0"/>
                      <a:pt x="89186" y="2391"/>
                      <a:pt x="100584" y="23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82" name="Freeform 181"/>
              <p:cNvSpPr/>
              <p:nvPr/>
            </p:nvSpPr>
            <p:spPr>
              <a:xfrm>
                <a:off x="5276088" y="6199632"/>
                <a:ext cx="73152" cy="265176"/>
              </a:xfrm>
              <a:custGeom>
                <a:avLst/>
                <a:gdLst>
                  <a:gd name="connsiteX0" fmla="*/ 73152 w 73152"/>
                  <a:gd name="connsiteY0" fmla="*/ 265176 h 265176"/>
                  <a:gd name="connsiteX1" fmla="*/ 64008 w 73152"/>
                  <a:gd name="connsiteY1" fmla="*/ 73152 h 265176"/>
                  <a:gd name="connsiteX2" fmla="*/ 9144 w 73152"/>
                  <a:gd name="connsiteY2" fmla="*/ 18288 h 265176"/>
                  <a:gd name="connsiteX3" fmla="*/ 0 w 73152"/>
                  <a:gd name="connsiteY3" fmla="*/ 0 h 265176"/>
                </a:gdLst>
                <a:ahLst/>
                <a:cxnLst>
                  <a:cxn ang="0">
                    <a:pos x="connsiteX0" y="connsiteY0"/>
                  </a:cxn>
                  <a:cxn ang="0">
                    <a:pos x="connsiteX1" y="connsiteY1"/>
                  </a:cxn>
                  <a:cxn ang="0">
                    <a:pos x="connsiteX2" y="connsiteY2"/>
                  </a:cxn>
                  <a:cxn ang="0">
                    <a:pos x="connsiteX3" y="connsiteY3"/>
                  </a:cxn>
                </a:cxnLst>
                <a:rect l="l" t="t" r="r" b="b"/>
                <a:pathLst>
                  <a:path w="73152" h="265176">
                    <a:moveTo>
                      <a:pt x="73152" y="265176"/>
                    </a:moveTo>
                    <a:cubicBezTo>
                      <a:pt x="70104" y="201168"/>
                      <a:pt x="71956" y="136738"/>
                      <a:pt x="64008" y="73152"/>
                    </a:cubicBezTo>
                    <a:cubicBezTo>
                      <a:pt x="60929" y="48524"/>
                      <a:pt x="21697" y="30841"/>
                      <a:pt x="9144" y="18288"/>
                    </a:cubicBezTo>
                    <a:cubicBezTo>
                      <a:pt x="4325" y="13469"/>
                      <a:pt x="3048" y="6096"/>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83" name="Freeform 182"/>
              <p:cNvSpPr/>
              <p:nvPr/>
            </p:nvSpPr>
            <p:spPr>
              <a:xfrm>
                <a:off x="5212080" y="6252805"/>
                <a:ext cx="146304" cy="221147"/>
              </a:xfrm>
              <a:custGeom>
                <a:avLst/>
                <a:gdLst>
                  <a:gd name="connsiteX0" fmla="*/ 146304 w 146304"/>
                  <a:gd name="connsiteY0" fmla="*/ 221147 h 221147"/>
                  <a:gd name="connsiteX1" fmla="*/ 128016 w 146304"/>
                  <a:gd name="connsiteY1" fmla="*/ 120563 h 221147"/>
                  <a:gd name="connsiteX2" fmla="*/ 109728 w 146304"/>
                  <a:gd name="connsiteY2" fmla="*/ 93131 h 221147"/>
                  <a:gd name="connsiteX3" fmla="*/ 82296 w 146304"/>
                  <a:gd name="connsiteY3" fmla="*/ 65699 h 221147"/>
                  <a:gd name="connsiteX4" fmla="*/ 64008 w 146304"/>
                  <a:gd name="connsiteY4" fmla="*/ 38267 h 221147"/>
                  <a:gd name="connsiteX5" fmla="*/ 0 w 146304"/>
                  <a:gd name="connsiteY5" fmla="*/ 1691 h 2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221147">
                    <a:moveTo>
                      <a:pt x="146304" y="221147"/>
                    </a:moveTo>
                    <a:cubicBezTo>
                      <a:pt x="143152" y="195930"/>
                      <a:pt x="142112" y="148755"/>
                      <a:pt x="128016" y="120563"/>
                    </a:cubicBezTo>
                    <a:cubicBezTo>
                      <a:pt x="123101" y="110733"/>
                      <a:pt x="116763" y="101574"/>
                      <a:pt x="109728" y="93131"/>
                    </a:cubicBezTo>
                    <a:cubicBezTo>
                      <a:pt x="101449" y="83197"/>
                      <a:pt x="90575" y="75633"/>
                      <a:pt x="82296" y="65699"/>
                    </a:cubicBezTo>
                    <a:cubicBezTo>
                      <a:pt x="75261" y="57256"/>
                      <a:pt x="72279" y="45504"/>
                      <a:pt x="64008" y="38267"/>
                    </a:cubicBezTo>
                    <a:cubicBezTo>
                      <a:pt x="20275" y="0"/>
                      <a:pt x="29228" y="1691"/>
                      <a:pt x="0" y="16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84" name="Freeform 183"/>
              <p:cNvSpPr/>
              <p:nvPr/>
            </p:nvSpPr>
            <p:spPr>
              <a:xfrm>
                <a:off x="5358384" y="6351384"/>
                <a:ext cx="164592" cy="140856"/>
              </a:xfrm>
              <a:custGeom>
                <a:avLst/>
                <a:gdLst>
                  <a:gd name="connsiteX0" fmla="*/ 0 w 164592"/>
                  <a:gd name="connsiteY0" fmla="*/ 140856 h 140856"/>
                  <a:gd name="connsiteX1" fmla="*/ 9144 w 164592"/>
                  <a:gd name="connsiteY1" fmla="*/ 76848 h 140856"/>
                  <a:gd name="connsiteX2" fmla="*/ 36576 w 164592"/>
                  <a:gd name="connsiteY2" fmla="*/ 58560 h 140856"/>
                  <a:gd name="connsiteX3" fmla="*/ 54864 w 164592"/>
                  <a:gd name="connsiteY3" fmla="*/ 21984 h 140856"/>
                  <a:gd name="connsiteX4" fmla="*/ 82296 w 164592"/>
                  <a:gd name="connsiteY4" fmla="*/ 12840 h 140856"/>
                  <a:gd name="connsiteX5" fmla="*/ 164592 w 164592"/>
                  <a:gd name="connsiteY5" fmla="*/ 3696 h 14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140856">
                    <a:moveTo>
                      <a:pt x="0" y="140856"/>
                    </a:moveTo>
                    <a:cubicBezTo>
                      <a:pt x="3048" y="119520"/>
                      <a:pt x="391" y="96543"/>
                      <a:pt x="9144" y="76848"/>
                    </a:cubicBezTo>
                    <a:cubicBezTo>
                      <a:pt x="13607" y="66805"/>
                      <a:pt x="29541" y="67003"/>
                      <a:pt x="36576" y="58560"/>
                    </a:cubicBezTo>
                    <a:cubicBezTo>
                      <a:pt x="45302" y="48088"/>
                      <a:pt x="45225" y="31623"/>
                      <a:pt x="54864" y="21984"/>
                    </a:cubicBezTo>
                    <a:cubicBezTo>
                      <a:pt x="61680" y="15168"/>
                      <a:pt x="73028" y="15488"/>
                      <a:pt x="82296" y="12840"/>
                    </a:cubicBezTo>
                    <a:cubicBezTo>
                      <a:pt x="127237" y="0"/>
                      <a:pt x="114090" y="3696"/>
                      <a:pt x="164592" y="3696"/>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85" name="Freeform 184"/>
              <p:cNvSpPr/>
              <p:nvPr/>
            </p:nvSpPr>
            <p:spPr>
              <a:xfrm>
                <a:off x="5184648" y="6309360"/>
                <a:ext cx="173736" cy="182880"/>
              </a:xfrm>
              <a:custGeom>
                <a:avLst/>
                <a:gdLst>
                  <a:gd name="connsiteX0" fmla="*/ 173736 w 173736"/>
                  <a:gd name="connsiteY0" fmla="*/ 182880 h 182880"/>
                  <a:gd name="connsiteX1" fmla="*/ 155448 w 173736"/>
                  <a:gd name="connsiteY1" fmla="*/ 91440 h 182880"/>
                  <a:gd name="connsiteX2" fmla="*/ 118872 w 173736"/>
                  <a:gd name="connsiteY2" fmla="*/ 36576 h 182880"/>
                  <a:gd name="connsiteX3" fmla="*/ 36576 w 173736"/>
                  <a:gd name="connsiteY3" fmla="*/ 0 h 182880"/>
                  <a:gd name="connsiteX4" fmla="*/ 0 w 17373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 h="182880">
                    <a:moveTo>
                      <a:pt x="173736" y="182880"/>
                    </a:moveTo>
                    <a:cubicBezTo>
                      <a:pt x="171464" y="166978"/>
                      <a:pt x="167725" y="113538"/>
                      <a:pt x="155448" y="91440"/>
                    </a:cubicBezTo>
                    <a:cubicBezTo>
                      <a:pt x="144774" y="72227"/>
                      <a:pt x="137160" y="48768"/>
                      <a:pt x="118872" y="36576"/>
                    </a:cubicBezTo>
                    <a:cubicBezTo>
                      <a:pt x="94011" y="20002"/>
                      <a:pt x="69221" y="0"/>
                      <a:pt x="36576"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86" name="Freeform 185"/>
              <p:cNvSpPr/>
              <p:nvPr/>
            </p:nvSpPr>
            <p:spPr>
              <a:xfrm>
                <a:off x="5184648" y="6391656"/>
                <a:ext cx="182880" cy="100584"/>
              </a:xfrm>
              <a:custGeom>
                <a:avLst/>
                <a:gdLst>
                  <a:gd name="connsiteX0" fmla="*/ 182880 w 182880"/>
                  <a:gd name="connsiteY0" fmla="*/ 100584 h 100584"/>
                  <a:gd name="connsiteX1" fmla="*/ 155448 w 182880"/>
                  <a:gd name="connsiteY1" fmla="*/ 45720 h 100584"/>
                  <a:gd name="connsiteX2" fmla="*/ 128016 w 182880"/>
                  <a:gd name="connsiteY2" fmla="*/ 36576 h 100584"/>
                  <a:gd name="connsiteX3" fmla="*/ 73152 w 182880"/>
                  <a:gd name="connsiteY3" fmla="*/ 0 h 100584"/>
                  <a:gd name="connsiteX4" fmla="*/ 0 w 182880"/>
                  <a:gd name="connsiteY4" fmla="*/ 0 h 10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00584">
                    <a:moveTo>
                      <a:pt x="182880" y="100584"/>
                    </a:moveTo>
                    <a:cubicBezTo>
                      <a:pt x="176856" y="82513"/>
                      <a:pt x="171562" y="58612"/>
                      <a:pt x="155448" y="45720"/>
                    </a:cubicBezTo>
                    <a:cubicBezTo>
                      <a:pt x="147922" y="39699"/>
                      <a:pt x="136442" y="41257"/>
                      <a:pt x="128016" y="36576"/>
                    </a:cubicBezTo>
                    <a:cubicBezTo>
                      <a:pt x="108803" y="25902"/>
                      <a:pt x="95131" y="0"/>
                      <a:pt x="73152"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87" name="Freeform 186"/>
              <p:cNvSpPr/>
              <p:nvPr/>
            </p:nvSpPr>
            <p:spPr>
              <a:xfrm>
                <a:off x="5358384" y="6259785"/>
                <a:ext cx="164592" cy="223311"/>
              </a:xfrm>
              <a:custGeom>
                <a:avLst/>
                <a:gdLst>
                  <a:gd name="connsiteX0" fmla="*/ 0 w 164592"/>
                  <a:gd name="connsiteY0" fmla="*/ 223311 h 223311"/>
                  <a:gd name="connsiteX1" fmla="*/ 9144 w 164592"/>
                  <a:gd name="connsiteY1" fmla="*/ 186735 h 223311"/>
                  <a:gd name="connsiteX2" fmla="*/ 27432 w 164592"/>
                  <a:gd name="connsiteY2" fmla="*/ 141015 h 223311"/>
                  <a:gd name="connsiteX3" fmla="*/ 100584 w 164592"/>
                  <a:gd name="connsiteY3" fmla="*/ 12999 h 223311"/>
                  <a:gd name="connsiteX4" fmla="*/ 164592 w 164592"/>
                  <a:gd name="connsiteY4" fmla="*/ 3855 h 22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223311">
                    <a:moveTo>
                      <a:pt x="0" y="223311"/>
                    </a:moveTo>
                    <a:cubicBezTo>
                      <a:pt x="3048" y="211119"/>
                      <a:pt x="5170" y="198657"/>
                      <a:pt x="9144" y="186735"/>
                    </a:cubicBezTo>
                    <a:cubicBezTo>
                      <a:pt x="14335" y="171163"/>
                      <a:pt x="21823" y="156441"/>
                      <a:pt x="27432" y="141015"/>
                    </a:cubicBezTo>
                    <a:cubicBezTo>
                      <a:pt x="40862" y="104081"/>
                      <a:pt x="57074" y="27502"/>
                      <a:pt x="100584" y="12999"/>
                    </a:cubicBezTo>
                    <a:cubicBezTo>
                      <a:pt x="139582" y="0"/>
                      <a:pt x="118377" y="3855"/>
                      <a:pt x="164592" y="3855"/>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88" name="Freeform 187"/>
              <p:cNvSpPr/>
              <p:nvPr/>
            </p:nvSpPr>
            <p:spPr>
              <a:xfrm>
                <a:off x="5276088" y="6379163"/>
                <a:ext cx="87420" cy="113077"/>
              </a:xfrm>
              <a:custGeom>
                <a:avLst/>
                <a:gdLst>
                  <a:gd name="connsiteX0" fmla="*/ 73152 w 87420"/>
                  <a:gd name="connsiteY0" fmla="*/ 113077 h 113077"/>
                  <a:gd name="connsiteX1" fmla="*/ 36576 w 87420"/>
                  <a:gd name="connsiteY1" fmla="*/ 3349 h 113077"/>
                  <a:gd name="connsiteX2" fmla="*/ 0 w 87420"/>
                  <a:gd name="connsiteY2" fmla="*/ 3349 h 113077"/>
                </a:gdLst>
                <a:ahLst/>
                <a:cxnLst>
                  <a:cxn ang="0">
                    <a:pos x="connsiteX0" y="connsiteY0"/>
                  </a:cxn>
                  <a:cxn ang="0">
                    <a:pos x="connsiteX1" y="connsiteY1"/>
                  </a:cxn>
                  <a:cxn ang="0">
                    <a:pos x="connsiteX2" y="connsiteY2"/>
                  </a:cxn>
                </a:cxnLst>
                <a:rect l="l" t="t" r="r" b="b"/>
                <a:pathLst>
                  <a:path w="87420" h="113077">
                    <a:moveTo>
                      <a:pt x="73152" y="113077"/>
                    </a:moveTo>
                    <a:cubicBezTo>
                      <a:pt x="68699" y="68547"/>
                      <a:pt x="87420" y="17876"/>
                      <a:pt x="36576" y="3349"/>
                    </a:cubicBezTo>
                    <a:cubicBezTo>
                      <a:pt x="24853" y="0"/>
                      <a:pt x="12192" y="3349"/>
                      <a:pt x="0" y="334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grpSp>
        <p:grpSp>
          <p:nvGrpSpPr>
            <p:cNvPr id="43" name="Group 188"/>
            <p:cNvGrpSpPr/>
            <p:nvPr/>
          </p:nvGrpSpPr>
          <p:grpSpPr>
            <a:xfrm>
              <a:off x="4427984" y="1988840"/>
              <a:ext cx="179440" cy="200723"/>
              <a:chOff x="5184648" y="6180605"/>
              <a:chExt cx="338328" cy="312022"/>
            </a:xfrm>
            <a:effectLst>
              <a:outerShdw blurRad="50800" dist="50800" dir="5400000" algn="ctr" rotWithShape="0">
                <a:schemeClr val="bg2">
                  <a:lumMod val="75000"/>
                </a:schemeClr>
              </a:outerShdw>
            </a:effectLst>
          </p:grpSpPr>
          <p:sp>
            <p:nvSpPr>
              <p:cNvPr id="190" name="Freeform 189"/>
              <p:cNvSpPr/>
              <p:nvPr/>
            </p:nvSpPr>
            <p:spPr>
              <a:xfrm>
                <a:off x="5349240" y="6180605"/>
                <a:ext cx="100584" cy="256771"/>
              </a:xfrm>
              <a:custGeom>
                <a:avLst/>
                <a:gdLst>
                  <a:gd name="connsiteX0" fmla="*/ 0 w 100584"/>
                  <a:gd name="connsiteY0" fmla="*/ 256771 h 256771"/>
                  <a:gd name="connsiteX1" fmla="*/ 9144 w 100584"/>
                  <a:gd name="connsiteY1" fmla="*/ 128755 h 256771"/>
                  <a:gd name="connsiteX2" fmla="*/ 18288 w 100584"/>
                  <a:gd name="connsiteY2" fmla="*/ 55603 h 256771"/>
                  <a:gd name="connsiteX3" fmla="*/ 36576 w 100584"/>
                  <a:gd name="connsiteY3" fmla="*/ 28171 h 256771"/>
                  <a:gd name="connsiteX4" fmla="*/ 91440 w 100584"/>
                  <a:gd name="connsiteY4" fmla="*/ 739 h 256771"/>
                  <a:gd name="connsiteX5" fmla="*/ 100584 w 100584"/>
                  <a:gd name="connsiteY5" fmla="*/ 739 h 2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 h="256771">
                    <a:moveTo>
                      <a:pt x="0" y="256771"/>
                    </a:moveTo>
                    <a:cubicBezTo>
                      <a:pt x="3048" y="214099"/>
                      <a:pt x="5271" y="171360"/>
                      <a:pt x="9144" y="128755"/>
                    </a:cubicBezTo>
                    <a:cubicBezTo>
                      <a:pt x="11369" y="104282"/>
                      <a:pt x="11822" y="79311"/>
                      <a:pt x="18288" y="55603"/>
                    </a:cubicBezTo>
                    <a:cubicBezTo>
                      <a:pt x="21180" y="45001"/>
                      <a:pt x="28805" y="35942"/>
                      <a:pt x="36576" y="28171"/>
                    </a:cubicBezTo>
                    <a:cubicBezTo>
                      <a:pt x="51475" y="13272"/>
                      <a:pt x="71608" y="5697"/>
                      <a:pt x="91440" y="739"/>
                    </a:cubicBezTo>
                    <a:cubicBezTo>
                      <a:pt x="94397" y="0"/>
                      <a:pt x="97536" y="739"/>
                      <a:pt x="100584" y="73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91" name="Freeform 190"/>
              <p:cNvSpPr/>
              <p:nvPr/>
            </p:nvSpPr>
            <p:spPr>
              <a:xfrm>
                <a:off x="5315188" y="6300216"/>
                <a:ext cx="48900" cy="155448"/>
              </a:xfrm>
              <a:custGeom>
                <a:avLst/>
                <a:gdLst>
                  <a:gd name="connsiteX0" fmla="*/ 36576 w 48900"/>
                  <a:gd name="connsiteY0" fmla="*/ 155448 h 155448"/>
                  <a:gd name="connsiteX1" fmla="*/ 9144 w 48900"/>
                  <a:gd name="connsiteY1" fmla="*/ 9144 h 155448"/>
                  <a:gd name="connsiteX2" fmla="*/ 0 w 48900"/>
                  <a:gd name="connsiteY2" fmla="*/ 0 h 155448"/>
                </a:gdLst>
                <a:ahLst/>
                <a:cxnLst>
                  <a:cxn ang="0">
                    <a:pos x="connsiteX0" y="connsiteY0"/>
                  </a:cxn>
                  <a:cxn ang="0">
                    <a:pos x="connsiteX1" y="connsiteY1"/>
                  </a:cxn>
                  <a:cxn ang="0">
                    <a:pos x="connsiteX2" y="connsiteY2"/>
                  </a:cxn>
                </a:cxnLst>
                <a:rect l="l" t="t" r="r" b="b"/>
                <a:pathLst>
                  <a:path w="48900" h="155448">
                    <a:moveTo>
                      <a:pt x="36576" y="155448"/>
                    </a:moveTo>
                    <a:cubicBezTo>
                      <a:pt x="28673" y="52705"/>
                      <a:pt x="48900" y="62152"/>
                      <a:pt x="9144" y="9144"/>
                    </a:cubicBezTo>
                    <a:cubicBezTo>
                      <a:pt x="6558" y="5696"/>
                      <a:pt x="3048" y="3048"/>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92" name="Freeform 191"/>
              <p:cNvSpPr/>
              <p:nvPr/>
            </p:nvSpPr>
            <p:spPr>
              <a:xfrm>
                <a:off x="5341292" y="6305622"/>
                <a:ext cx="111189" cy="187005"/>
              </a:xfrm>
              <a:custGeom>
                <a:avLst/>
                <a:gdLst>
                  <a:gd name="connsiteX0" fmla="*/ 7948 w 111189"/>
                  <a:gd name="connsiteY0" fmla="*/ 159186 h 187005"/>
                  <a:gd name="connsiteX1" fmla="*/ 26236 w 111189"/>
                  <a:gd name="connsiteY1" fmla="*/ 95178 h 187005"/>
                  <a:gd name="connsiteX2" fmla="*/ 35380 w 111189"/>
                  <a:gd name="connsiteY2" fmla="*/ 58602 h 187005"/>
                  <a:gd name="connsiteX3" fmla="*/ 62812 w 111189"/>
                  <a:gd name="connsiteY3" fmla="*/ 40314 h 187005"/>
                  <a:gd name="connsiteX4" fmla="*/ 108532 w 111189"/>
                  <a:gd name="connsiteY4" fmla="*/ 3738 h 18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9" h="187005">
                    <a:moveTo>
                      <a:pt x="7948" y="159186"/>
                    </a:moveTo>
                    <a:cubicBezTo>
                      <a:pt x="36534" y="44843"/>
                      <a:pt x="0" y="187005"/>
                      <a:pt x="26236" y="95178"/>
                    </a:cubicBezTo>
                    <a:cubicBezTo>
                      <a:pt x="29688" y="83094"/>
                      <a:pt x="28409" y="69059"/>
                      <a:pt x="35380" y="58602"/>
                    </a:cubicBezTo>
                    <a:cubicBezTo>
                      <a:pt x="41476" y="49458"/>
                      <a:pt x="54369" y="47349"/>
                      <a:pt x="62812" y="40314"/>
                    </a:cubicBezTo>
                    <a:cubicBezTo>
                      <a:pt x="111189" y="0"/>
                      <a:pt x="70179" y="22915"/>
                      <a:pt x="108532" y="3738"/>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93" name="Freeform 192"/>
              <p:cNvSpPr/>
              <p:nvPr/>
            </p:nvSpPr>
            <p:spPr>
              <a:xfrm>
                <a:off x="5358384" y="6279537"/>
                <a:ext cx="100584" cy="194415"/>
              </a:xfrm>
              <a:custGeom>
                <a:avLst/>
                <a:gdLst>
                  <a:gd name="connsiteX0" fmla="*/ 0 w 100584"/>
                  <a:gd name="connsiteY0" fmla="*/ 194415 h 194415"/>
                  <a:gd name="connsiteX1" fmla="*/ 9144 w 100584"/>
                  <a:gd name="connsiteY1" fmla="*/ 112119 h 194415"/>
                  <a:gd name="connsiteX2" fmla="*/ 18288 w 100584"/>
                  <a:gd name="connsiteY2" fmla="*/ 11535 h 194415"/>
                  <a:gd name="connsiteX3" fmla="*/ 100584 w 100584"/>
                  <a:gd name="connsiteY3" fmla="*/ 2391 h 194415"/>
                </a:gdLst>
                <a:ahLst/>
                <a:cxnLst>
                  <a:cxn ang="0">
                    <a:pos x="connsiteX0" y="connsiteY0"/>
                  </a:cxn>
                  <a:cxn ang="0">
                    <a:pos x="connsiteX1" y="connsiteY1"/>
                  </a:cxn>
                  <a:cxn ang="0">
                    <a:pos x="connsiteX2" y="connsiteY2"/>
                  </a:cxn>
                  <a:cxn ang="0">
                    <a:pos x="connsiteX3" y="connsiteY3"/>
                  </a:cxn>
                </a:cxnLst>
                <a:rect l="l" t="t" r="r" b="b"/>
                <a:pathLst>
                  <a:path w="100584" h="194415">
                    <a:moveTo>
                      <a:pt x="0" y="194415"/>
                    </a:moveTo>
                    <a:cubicBezTo>
                      <a:pt x="3048" y="166983"/>
                      <a:pt x="6398" y="139583"/>
                      <a:pt x="9144" y="112119"/>
                    </a:cubicBezTo>
                    <a:cubicBezTo>
                      <a:pt x="12494" y="78620"/>
                      <a:pt x="3232" y="41647"/>
                      <a:pt x="18288" y="11535"/>
                    </a:cubicBezTo>
                    <a:cubicBezTo>
                      <a:pt x="24056" y="0"/>
                      <a:pt x="89186" y="2391"/>
                      <a:pt x="100584" y="23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94" name="Freeform 193"/>
              <p:cNvSpPr/>
              <p:nvPr/>
            </p:nvSpPr>
            <p:spPr>
              <a:xfrm>
                <a:off x="5276088" y="6199632"/>
                <a:ext cx="73152" cy="265176"/>
              </a:xfrm>
              <a:custGeom>
                <a:avLst/>
                <a:gdLst>
                  <a:gd name="connsiteX0" fmla="*/ 73152 w 73152"/>
                  <a:gd name="connsiteY0" fmla="*/ 265176 h 265176"/>
                  <a:gd name="connsiteX1" fmla="*/ 64008 w 73152"/>
                  <a:gd name="connsiteY1" fmla="*/ 73152 h 265176"/>
                  <a:gd name="connsiteX2" fmla="*/ 9144 w 73152"/>
                  <a:gd name="connsiteY2" fmla="*/ 18288 h 265176"/>
                  <a:gd name="connsiteX3" fmla="*/ 0 w 73152"/>
                  <a:gd name="connsiteY3" fmla="*/ 0 h 265176"/>
                </a:gdLst>
                <a:ahLst/>
                <a:cxnLst>
                  <a:cxn ang="0">
                    <a:pos x="connsiteX0" y="connsiteY0"/>
                  </a:cxn>
                  <a:cxn ang="0">
                    <a:pos x="connsiteX1" y="connsiteY1"/>
                  </a:cxn>
                  <a:cxn ang="0">
                    <a:pos x="connsiteX2" y="connsiteY2"/>
                  </a:cxn>
                  <a:cxn ang="0">
                    <a:pos x="connsiteX3" y="connsiteY3"/>
                  </a:cxn>
                </a:cxnLst>
                <a:rect l="l" t="t" r="r" b="b"/>
                <a:pathLst>
                  <a:path w="73152" h="265176">
                    <a:moveTo>
                      <a:pt x="73152" y="265176"/>
                    </a:moveTo>
                    <a:cubicBezTo>
                      <a:pt x="70104" y="201168"/>
                      <a:pt x="71956" y="136738"/>
                      <a:pt x="64008" y="73152"/>
                    </a:cubicBezTo>
                    <a:cubicBezTo>
                      <a:pt x="60929" y="48524"/>
                      <a:pt x="21697" y="30841"/>
                      <a:pt x="9144" y="18288"/>
                    </a:cubicBezTo>
                    <a:cubicBezTo>
                      <a:pt x="4325" y="13469"/>
                      <a:pt x="3048" y="6096"/>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95" name="Freeform 194"/>
              <p:cNvSpPr/>
              <p:nvPr/>
            </p:nvSpPr>
            <p:spPr>
              <a:xfrm>
                <a:off x="5212080" y="6252805"/>
                <a:ext cx="146304" cy="221147"/>
              </a:xfrm>
              <a:custGeom>
                <a:avLst/>
                <a:gdLst>
                  <a:gd name="connsiteX0" fmla="*/ 146304 w 146304"/>
                  <a:gd name="connsiteY0" fmla="*/ 221147 h 221147"/>
                  <a:gd name="connsiteX1" fmla="*/ 128016 w 146304"/>
                  <a:gd name="connsiteY1" fmla="*/ 120563 h 221147"/>
                  <a:gd name="connsiteX2" fmla="*/ 109728 w 146304"/>
                  <a:gd name="connsiteY2" fmla="*/ 93131 h 221147"/>
                  <a:gd name="connsiteX3" fmla="*/ 82296 w 146304"/>
                  <a:gd name="connsiteY3" fmla="*/ 65699 h 221147"/>
                  <a:gd name="connsiteX4" fmla="*/ 64008 w 146304"/>
                  <a:gd name="connsiteY4" fmla="*/ 38267 h 221147"/>
                  <a:gd name="connsiteX5" fmla="*/ 0 w 146304"/>
                  <a:gd name="connsiteY5" fmla="*/ 1691 h 2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221147">
                    <a:moveTo>
                      <a:pt x="146304" y="221147"/>
                    </a:moveTo>
                    <a:cubicBezTo>
                      <a:pt x="143152" y="195930"/>
                      <a:pt x="142112" y="148755"/>
                      <a:pt x="128016" y="120563"/>
                    </a:cubicBezTo>
                    <a:cubicBezTo>
                      <a:pt x="123101" y="110733"/>
                      <a:pt x="116763" y="101574"/>
                      <a:pt x="109728" y="93131"/>
                    </a:cubicBezTo>
                    <a:cubicBezTo>
                      <a:pt x="101449" y="83197"/>
                      <a:pt x="90575" y="75633"/>
                      <a:pt x="82296" y="65699"/>
                    </a:cubicBezTo>
                    <a:cubicBezTo>
                      <a:pt x="75261" y="57256"/>
                      <a:pt x="72279" y="45504"/>
                      <a:pt x="64008" y="38267"/>
                    </a:cubicBezTo>
                    <a:cubicBezTo>
                      <a:pt x="20275" y="0"/>
                      <a:pt x="29228" y="1691"/>
                      <a:pt x="0" y="16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96" name="Freeform 195"/>
              <p:cNvSpPr/>
              <p:nvPr/>
            </p:nvSpPr>
            <p:spPr>
              <a:xfrm>
                <a:off x="5358384" y="6351384"/>
                <a:ext cx="164592" cy="140856"/>
              </a:xfrm>
              <a:custGeom>
                <a:avLst/>
                <a:gdLst>
                  <a:gd name="connsiteX0" fmla="*/ 0 w 164592"/>
                  <a:gd name="connsiteY0" fmla="*/ 140856 h 140856"/>
                  <a:gd name="connsiteX1" fmla="*/ 9144 w 164592"/>
                  <a:gd name="connsiteY1" fmla="*/ 76848 h 140856"/>
                  <a:gd name="connsiteX2" fmla="*/ 36576 w 164592"/>
                  <a:gd name="connsiteY2" fmla="*/ 58560 h 140856"/>
                  <a:gd name="connsiteX3" fmla="*/ 54864 w 164592"/>
                  <a:gd name="connsiteY3" fmla="*/ 21984 h 140856"/>
                  <a:gd name="connsiteX4" fmla="*/ 82296 w 164592"/>
                  <a:gd name="connsiteY4" fmla="*/ 12840 h 140856"/>
                  <a:gd name="connsiteX5" fmla="*/ 164592 w 164592"/>
                  <a:gd name="connsiteY5" fmla="*/ 3696 h 14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140856">
                    <a:moveTo>
                      <a:pt x="0" y="140856"/>
                    </a:moveTo>
                    <a:cubicBezTo>
                      <a:pt x="3048" y="119520"/>
                      <a:pt x="391" y="96543"/>
                      <a:pt x="9144" y="76848"/>
                    </a:cubicBezTo>
                    <a:cubicBezTo>
                      <a:pt x="13607" y="66805"/>
                      <a:pt x="29541" y="67003"/>
                      <a:pt x="36576" y="58560"/>
                    </a:cubicBezTo>
                    <a:cubicBezTo>
                      <a:pt x="45302" y="48088"/>
                      <a:pt x="45225" y="31623"/>
                      <a:pt x="54864" y="21984"/>
                    </a:cubicBezTo>
                    <a:cubicBezTo>
                      <a:pt x="61680" y="15168"/>
                      <a:pt x="73028" y="15488"/>
                      <a:pt x="82296" y="12840"/>
                    </a:cubicBezTo>
                    <a:cubicBezTo>
                      <a:pt x="127237" y="0"/>
                      <a:pt x="114090" y="3696"/>
                      <a:pt x="164592" y="3696"/>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97" name="Freeform 196"/>
              <p:cNvSpPr/>
              <p:nvPr/>
            </p:nvSpPr>
            <p:spPr>
              <a:xfrm>
                <a:off x="5184648" y="6309360"/>
                <a:ext cx="173736" cy="182880"/>
              </a:xfrm>
              <a:custGeom>
                <a:avLst/>
                <a:gdLst>
                  <a:gd name="connsiteX0" fmla="*/ 173736 w 173736"/>
                  <a:gd name="connsiteY0" fmla="*/ 182880 h 182880"/>
                  <a:gd name="connsiteX1" fmla="*/ 155448 w 173736"/>
                  <a:gd name="connsiteY1" fmla="*/ 91440 h 182880"/>
                  <a:gd name="connsiteX2" fmla="*/ 118872 w 173736"/>
                  <a:gd name="connsiteY2" fmla="*/ 36576 h 182880"/>
                  <a:gd name="connsiteX3" fmla="*/ 36576 w 173736"/>
                  <a:gd name="connsiteY3" fmla="*/ 0 h 182880"/>
                  <a:gd name="connsiteX4" fmla="*/ 0 w 17373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 h="182880">
                    <a:moveTo>
                      <a:pt x="173736" y="182880"/>
                    </a:moveTo>
                    <a:cubicBezTo>
                      <a:pt x="171464" y="166978"/>
                      <a:pt x="167725" y="113538"/>
                      <a:pt x="155448" y="91440"/>
                    </a:cubicBezTo>
                    <a:cubicBezTo>
                      <a:pt x="144774" y="72227"/>
                      <a:pt x="137160" y="48768"/>
                      <a:pt x="118872" y="36576"/>
                    </a:cubicBezTo>
                    <a:cubicBezTo>
                      <a:pt x="94011" y="20002"/>
                      <a:pt x="69221" y="0"/>
                      <a:pt x="36576"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98" name="Freeform 197"/>
              <p:cNvSpPr/>
              <p:nvPr/>
            </p:nvSpPr>
            <p:spPr>
              <a:xfrm>
                <a:off x="5184648" y="6391656"/>
                <a:ext cx="182880" cy="100584"/>
              </a:xfrm>
              <a:custGeom>
                <a:avLst/>
                <a:gdLst>
                  <a:gd name="connsiteX0" fmla="*/ 182880 w 182880"/>
                  <a:gd name="connsiteY0" fmla="*/ 100584 h 100584"/>
                  <a:gd name="connsiteX1" fmla="*/ 155448 w 182880"/>
                  <a:gd name="connsiteY1" fmla="*/ 45720 h 100584"/>
                  <a:gd name="connsiteX2" fmla="*/ 128016 w 182880"/>
                  <a:gd name="connsiteY2" fmla="*/ 36576 h 100584"/>
                  <a:gd name="connsiteX3" fmla="*/ 73152 w 182880"/>
                  <a:gd name="connsiteY3" fmla="*/ 0 h 100584"/>
                  <a:gd name="connsiteX4" fmla="*/ 0 w 182880"/>
                  <a:gd name="connsiteY4" fmla="*/ 0 h 10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00584">
                    <a:moveTo>
                      <a:pt x="182880" y="100584"/>
                    </a:moveTo>
                    <a:cubicBezTo>
                      <a:pt x="176856" y="82513"/>
                      <a:pt x="171562" y="58612"/>
                      <a:pt x="155448" y="45720"/>
                    </a:cubicBezTo>
                    <a:cubicBezTo>
                      <a:pt x="147922" y="39699"/>
                      <a:pt x="136442" y="41257"/>
                      <a:pt x="128016" y="36576"/>
                    </a:cubicBezTo>
                    <a:cubicBezTo>
                      <a:pt x="108803" y="25902"/>
                      <a:pt x="95131" y="0"/>
                      <a:pt x="73152"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199" name="Freeform 198"/>
              <p:cNvSpPr/>
              <p:nvPr/>
            </p:nvSpPr>
            <p:spPr>
              <a:xfrm>
                <a:off x="5358384" y="6259785"/>
                <a:ext cx="164592" cy="223311"/>
              </a:xfrm>
              <a:custGeom>
                <a:avLst/>
                <a:gdLst>
                  <a:gd name="connsiteX0" fmla="*/ 0 w 164592"/>
                  <a:gd name="connsiteY0" fmla="*/ 223311 h 223311"/>
                  <a:gd name="connsiteX1" fmla="*/ 9144 w 164592"/>
                  <a:gd name="connsiteY1" fmla="*/ 186735 h 223311"/>
                  <a:gd name="connsiteX2" fmla="*/ 27432 w 164592"/>
                  <a:gd name="connsiteY2" fmla="*/ 141015 h 223311"/>
                  <a:gd name="connsiteX3" fmla="*/ 100584 w 164592"/>
                  <a:gd name="connsiteY3" fmla="*/ 12999 h 223311"/>
                  <a:gd name="connsiteX4" fmla="*/ 164592 w 164592"/>
                  <a:gd name="connsiteY4" fmla="*/ 3855 h 22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223311">
                    <a:moveTo>
                      <a:pt x="0" y="223311"/>
                    </a:moveTo>
                    <a:cubicBezTo>
                      <a:pt x="3048" y="211119"/>
                      <a:pt x="5170" y="198657"/>
                      <a:pt x="9144" y="186735"/>
                    </a:cubicBezTo>
                    <a:cubicBezTo>
                      <a:pt x="14335" y="171163"/>
                      <a:pt x="21823" y="156441"/>
                      <a:pt x="27432" y="141015"/>
                    </a:cubicBezTo>
                    <a:cubicBezTo>
                      <a:pt x="40862" y="104081"/>
                      <a:pt x="57074" y="27502"/>
                      <a:pt x="100584" y="12999"/>
                    </a:cubicBezTo>
                    <a:cubicBezTo>
                      <a:pt x="139582" y="0"/>
                      <a:pt x="118377" y="3855"/>
                      <a:pt x="164592" y="3855"/>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00" name="Freeform 199"/>
              <p:cNvSpPr/>
              <p:nvPr/>
            </p:nvSpPr>
            <p:spPr>
              <a:xfrm>
                <a:off x="5276088" y="6379163"/>
                <a:ext cx="87420" cy="113077"/>
              </a:xfrm>
              <a:custGeom>
                <a:avLst/>
                <a:gdLst>
                  <a:gd name="connsiteX0" fmla="*/ 73152 w 87420"/>
                  <a:gd name="connsiteY0" fmla="*/ 113077 h 113077"/>
                  <a:gd name="connsiteX1" fmla="*/ 36576 w 87420"/>
                  <a:gd name="connsiteY1" fmla="*/ 3349 h 113077"/>
                  <a:gd name="connsiteX2" fmla="*/ 0 w 87420"/>
                  <a:gd name="connsiteY2" fmla="*/ 3349 h 113077"/>
                </a:gdLst>
                <a:ahLst/>
                <a:cxnLst>
                  <a:cxn ang="0">
                    <a:pos x="connsiteX0" y="connsiteY0"/>
                  </a:cxn>
                  <a:cxn ang="0">
                    <a:pos x="connsiteX1" y="connsiteY1"/>
                  </a:cxn>
                  <a:cxn ang="0">
                    <a:pos x="connsiteX2" y="connsiteY2"/>
                  </a:cxn>
                </a:cxnLst>
                <a:rect l="l" t="t" r="r" b="b"/>
                <a:pathLst>
                  <a:path w="87420" h="113077">
                    <a:moveTo>
                      <a:pt x="73152" y="113077"/>
                    </a:moveTo>
                    <a:cubicBezTo>
                      <a:pt x="68699" y="68547"/>
                      <a:pt x="87420" y="17876"/>
                      <a:pt x="36576" y="3349"/>
                    </a:cubicBezTo>
                    <a:cubicBezTo>
                      <a:pt x="24853" y="0"/>
                      <a:pt x="12192" y="3349"/>
                      <a:pt x="0" y="334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grpSp>
        <p:grpSp>
          <p:nvGrpSpPr>
            <p:cNvPr id="45" name="Group 200"/>
            <p:cNvGrpSpPr/>
            <p:nvPr/>
          </p:nvGrpSpPr>
          <p:grpSpPr>
            <a:xfrm>
              <a:off x="5652120" y="1988840"/>
              <a:ext cx="179440" cy="200723"/>
              <a:chOff x="5184648" y="6180605"/>
              <a:chExt cx="338328" cy="312022"/>
            </a:xfrm>
            <a:effectLst>
              <a:outerShdw blurRad="50800" dist="50800" dir="5400000" algn="ctr" rotWithShape="0">
                <a:schemeClr val="bg2">
                  <a:lumMod val="75000"/>
                </a:schemeClr>
              </a:outerShdw>
            </a:effectLst>
          </p:grpSpPr>
          <p:sp>
            <p:nvSpPr>
              <p:cNvPr id="202" name="Freeform 201"/>
              <p:cNvSpPr/>
              <p:nvPr/>
            </p:nvSpPr>
            <p:spPr>
              <a:xfrm>
                <a:off x="5349240" y="6180605"/>
                <a:ext cx="100584" cy="256771"/>
              </a:xfrm>
              <a:custGeom>
                <a:avLst/>
                <a:gdLst>
                  <a:gd name="connsiteX0" fmla="*/ 0 w 100584"/>
                  <a:gd name="connsiteY0" fmla="*/ 256771 h 256771"/>
                  <a:gd name="connsiteX1" fmla="*/ 9144 w 100584"/>
                  <a:gd name="connsiteY1" fmla="*/ 128755 h 256771"/>
                  <a:gd name="connsiteX2" fmla="*/ 18288 w 100584"/>
                  <a:gd name="connsiteY2" fmla="*/ 55603 h 256771"/>
                  <a:gd name="connsiteX3" fmla="*/ 36576 w 100584"/>
                  <a:gd name="connsiteY3" fmla="*/ 28171 h 256771"/>
                  <a:gd name="connsiteX4" fmla="*/ 91440 w 100584"/>
                  <a:gd name="connsiteY4" fmla="*/ 739 h 256771"/>
                  <a:gd name="connsiteX5" fmla="*/ 100584 w 100584"/>
                  <a:gd name="connsiteY5" fmla="*/ 739 h 2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 h="256771">
                    <a:moveTo>
                      <a:pt x="0" y="256771"/>
                    </a:moveTo>
                    <a:cubicBezTo>
                      <a:pt x="3048" y="214099"/>
                      <a:pt x="5271" y="171360"/>
                      <a:pt x="9144" y="128755"/>
                    </a:cubicBezTo>
                    <a:cubicBezTo>
                      <a:pt x="11369" y="104282"/>
                      <a:pt x="11822" y="79311"/>
                      <a:pt x="18288" y="55603"/>
                    </a:cubicBezTo>
                    <a:cubicBezTo>
                      <a:pt x="21180" y="45001"/>
                      <a:pt x="28805" y="35942"/>
                      <a:pt x="36576" y="28171"/>
                    </a:cubicBezTo>
                    <a:cubicBezTo>
                      <a:pt x="51475" y="13272"/>
                      <a:pt x="71608" y="5697"/>
                      <a:pt x="91440" y="739"/>
                    </a:cubicBezTo>
                    <a:cubicBezTo>
                      <a:pt x="94397" y="0"/>
                      <a:pt x="97536" y="739"/>
                      <a:pt x="100584" y="73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03" name="Freeform 202"/>
              <p:cNvSpPr/>
              <p:nvPr/>
            </p:nvSpPr>
            <p:spPr>
              <a:xfrm>
                <a:off x="5315188" y="6300216"/>
                <a:ext cx="48900" cy="155448"/>
              </a:xfrm>
              <a:custGeom>
                <a:avLst/>
                <a:gdLst>
                  <a:gd name="connsiteX0" fmla="*/ 36576 w 48900"/>
                  <a:gd name="connsiteY0" fmla="*/ 155448 h 155448"/>
                  <a:gd name="connsiteX1" fmla="*/ 9144 w 48900"/>
                  <a:gd name="connsiteY1" fmla="*/ 9144 h 155448"/>
                  <a:gd name="connsiteX2" fmla="*/ 0 w 48900"/>
                  <a:gd name="connsiteY2" fmla="*/ 0 h 155448"/>
                </a:gdLst>
                <a:ahLst/>
                <a:cxnLst>
                  <a:cxn ang="0">
                    <a:pos x="connsiteX0" y="connsiteY0"/>
                  </a:cxn>
                  <a:cxn ang="0">
                    <a:pos x="connsiteX1" y="connsiteY1"/>
                  </a:cxn>
                  <a:cxn ang="0">
                    <a:pos x="connsiteX2" y="connsiteY2"/>
                  </a:cxn>
                </a:cxnLst>
                <a:rect l="l" t="t" r="r" b="b"/>
                <a:pathLst>
                  <a:path w="48900" h="155448">
                    <a:moveTo>
                      <a:pt x="36576" y="155448"/>
                    </a:moveTo>
                    <a:cubicBezTo>
                      <a:pt x="28673" y="52705"/>
                      <a:pt x="48900" y="62152"/>
                      <a:pt x="9144" y="9144"/>
                    </a:cubicBezTo>
                    <a:cubicBezTo>
                      <a:pt x="6558" y="5696"/>
                      <a:pt x="3048" y="3048"/>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04" name="Freeform 203"/>
              <p:cNvSpPr/>
              <p:nvPr/>
            </p:nvSpPr>
            <p:spPr>
              <a:xfrm>
                <a:off x="5341292" y="6305622"/>
                <a:ext cx="111189" cy="187005"/>
              </a:xfrm>
              <a:custGeom>
                <a:avLst/>
                <a:gdLst>
                  <a:gd name="connsiteX0" fmla="*/ 7948 w 111189"/>
                  <a:gd name="connsiteY0" fmla="*/ 159186 h 187005"/>
                  <a:gd name="connsiteX1" fmla="*/ 26236 w 111189"/>
                  <a:gd name="connsiteY1" fmla="*/ 95178 h 187005"/>
                  <a:gd name="connsiteX2" fmla="*/ 35380 w 111189"/>
                  <a:gd name="connsiteY2" fmla="*/ 58602 h 187005"/>
                  <a:gd name="connsiteX3" fmla="*/ 62812 w 111189"/>
                  <a:gd name="connsiteY3" fmla="*/ 40314 h 187005"/>
                  <a:gd name="connsiteX4" fmla="*/ 108532 w 111189"/>
                  <a:gd name="connsiteY4" fmla="*/ 3738 h 18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9" h="187005">
                    <a:moveTo>
                      <a:pt x="7948" y="159186"/>
                    </a:moveTo>
                    <a:cubicBezTo>
                      <a:pt x="36534" y="44843"/>
                      <a:pt x="0" y="187005"/>
                      <a:pt x="26236" y="95178"/>
                    </a:cubicBezTo>
                    <a:cubicBezTo>
                      <a:pt x="29688" y="83094"/>
                      <a:pt x="28409" y="69059"/>
                      <a:pt x="35380" y="58602"/>
                    </a:cubicBezTo>
                    <a:cubicBezTo>
                      <a:pt x="41476" y="49458"/>
                      <a:pt x="54369" y="47349"/>
                      <a:pt x="62812" y="40314"/>
                    </a:cubicBezTo>
                    <a:cubicBezTo>
                      <a:pt x="111189" y="0"/>
                      <a:pt x="70179" y="22915"/>
                      <a:pt x="108532" y="3738"/>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05" name="Freeform 204"/>
              <p:cNvSpPr/>
              <p:nvPr/>
            </p:nvSpPr>
            <p:spPr>
              <a:xfrm>
                <a:off x="5358384" y="6279537"/>
                <a:ext cx="100584" cy="194415"/>
              </a:xfrm>
              <a:custGeom>
                <a:avLst/>
                <a:gdLst>
                  <a:gd name="connsiteX0" fmla="*/ 0 w 100584"/>
                  <a:gd name="connsiteY0" fmla="*/ 194415 h 194415"/>
                  <a:gd name="connsiteX1" fmla="*/ 9144 w 100584"/>
                  <a:gd name="connsiteY1" fmla="*/ 112119 h 194415"/>
                  <a:gd name="connsiteX2" fmla="*/ 18288 w 100584"/>
                  <a:gd name="connsiteY2" fmla="*/ 11535 h 194415"/>
                  <a:gd name="connsiteX3" fmla="*/ 100584 w 100584"/>
                  <a:gd name="connsiteY3" fmla="*/ 2391 h 194415"/>
                </a:gdLst>
                <a:ahLst/>
                <a:cxnLst>
                  <a:cxn ang="0">
                    <a:pos x="connsiteX0" y="connsiteY0"/>
                  </a:cxn>
                  <a:cxn ang="0">
                    <a:pos x="connsiteX1" y="connsiteY1"/>
                  </a:cxn>
                  <a:cxn ang="0">
                    <a:pos x="connsiteX2" y="connsiteY2"/>
                  </a:cxn>
                  <a:cxn ang="0">
                    <a:pos x="connsiteX3" y="connsiteY3"/>
                  </a:cxn>
                </a:cxnLst>
                <a:rect l="l" t="t" r="r" b="b"/>
                <a:pathLst>
                  <a:path w="100584" h="194415">
                    <a:moveTo>
                      <a:pt x="0" y="194415"/>
                    </a:moveTo>
                    <a:cubicBezTo>
                      <a:pt x="3048" y="166983"/>
                      <a:pt x="6398" y="139583"/>
                      <a:pt x="9144" y="112119"/>
                    </a:cubicBezTo>
                    <a:cubicBezTo>
                      <a:pt x="12494" y="78620"/>
                      <a:pt x="3232" y="41647"/>
                      <a:pt x="18288" y="11535"/>
                    </a:cubicBezTo>
                    <a:cubicBezTo>
                      <a:pt x="24056" y="0"/>
                      <a:pt x="89186" y="2391"/>
                      <a:pt x="100584" y="23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06" name="Freeform 205"/>
              <p:cNvSpPr/>
              <p:nvPr/>
            </p:nvSpPr>
            <p:spPr>
              <a:xfrm>
                <a:off x="5276088" y="6199632"/>
                <a:ext cx="73152" cy="265176"/>
              </a:xfrm>
              <a:custGeom>
                <a:avLst/>
                <a:gdLst>
                  <a:gd name="connsiteX0" fmla="*/ 73152 w 73152"/>
                  <a:gd name="connsiteY0" fmla="*/ 265176 h 265176"/>
                  <a:gd name="connsiteX1" fmla="*/ 64008 w 73152"/>
                  <a:gd name="connsiteY1" fmla="*/ 73152 h 265176"/>
                  <a:gd name="connsiteX2" fmla="*/ 9144 w 73152"/>
                  <a:gd name="connsiteY2" fmla="*/ 18288 h 265176"/>
                  <a:gd name="connsiteX3" fmla="*/ 0 w 73152"/>
                  <a:gd name="connsiteY3" fmla="*/ 0 h 265176"/>
                </a:gdLst>
                <a:ahLst/>
                <a:cxnLst>
                  <a:cxn ang="0">
                    <a:pos x="connsiteX0" y="connsiteY0"/>
                  </a:cxn>
                  <a:cxn ang="0">
                    <a:pos x="connsiteX1" y="connsiteY1"/>
                  </a:cxn>
                  <a:cxn ang="0">
                    <a:pos x="connsiteX2" y="connsiteY2"/>
                  </a:cxn>
                  <a:cxn ang="0">
                    <a:pos x="connsiteX3" y="connsiteY3"/>
                  </a:cxn>
                </a:cxnLst>
                <a:rect l="l" t="t" r="r" b="b"/>
                <a:pathLst>
                  <a:path w="73152" h="265176">
                    <a:moveTo>
                      <a:pt x="73152" y="265176"/>
                    </a:moveTo>
                    <a:cubicBezTo>
                      <a:pt x="70104" y="201168"/>
                      <a:pt x="71956" y="136738"/>
                      <a:pt x="64008" y="73152"/>
                    </a:cubicBezTo>
                    <a:cubicBezTo>
                      <a:pt x="60929" y="48524"/>
                      <a:pt x="21697" y="30841"/>
                      <a:pt x="9144" y="18288"/>
                    </a:cubicBezTo>
                    <a:cubicBezTo>
                      <a:pt x="4325" y="13469"/>
                      <a:pt x="3048" y="6096"/>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07" name="Freeform 206"/>
              <p:cNvSpPr/>
              <p:nvPr/>
            </p:nvSpPr>
            <p:spPr>
              <a:xfrm>
                <a:off x="5212080" y="6252805"/>
                <a:ext cx="146304" cy="221147"/>
              </a:xfrm>
              <a:custGeom>
                <a:avLst/>
                <a:gdLst>
                  <a:gd name="connsiteX0" fmla="*/ 146304 w 146304"/>
                  <a:gd name="connsiteY0" fmla="*/ 221147 h 221147"/>
                  <a:gd name="connsiteX1" fmla="*/ 128016 w 146304"/>
                  <a:gd name="connsiteY1" fmla="*/ 120563 h 221147"/>
                  <a:gd name="connsiteX2" fmla="*/ 109728 w 146304"/>
                  <a:gd name="connsiteY2" fmla="*/ 93131 h 221147"/>
                  <a:gd name="connsiteX3" fmla="*/ 82296 w 146304"/>
                  <a:gd name="connsiteY3" fmla="*/ 65699 h 221147"/>
                  <a:gd name="connsiteX4" fmla="*/ 64008 w 146304"/>
                  <a:gd name="connsiteY4" fmla="*/ 38267 h 221147"/>
                  <a:gd name="connsiteX5" fmla="*/ 0 w 146304"/>
                  <a:gd name="connsiteY5" fmla="*/ 1691 h 2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221147">
                    <a:moveTo>
                      <a:pt x="146304" y="221147"/>
                    </a:moveTo>
                    <a:cubicBezTo>
                      <a:pt x="143152" y="195930"/>
                      <a:pt x="142112" y="148755"/>
                      <a:pt x="128016" y="120563"/>
                    </a:cubicBezTo>
                    <a:cubicBezTo>
                      <a:pt x="123101" y="110733"/>
                      <a:pt x="116763" y="101574"/>
                      <a:pt x="109728" y="93131"/>
                    </a:cubicBezTo>
                    <a:cubicBezTo>
                      <a:pt x="101449" y="83197"/>
                      <a:pt x="90575" y="75633"/>
                      <a:pt x="82296" y="65699"/>
                    </a:cubicBezTo>
                    <a:cubicBezTo>
                      <a:pt x="75261" y="57256"/>
                      <a:pt x="72279" y="45504"/>
                      <a:pt x="64008" y="38267"/>
                    </a:cubicBezTo>
                    <a:cubicBezTo>
                      <a:pt x="20275" y="0"/>
                      <a:pt x="29228" y="1691"/>
                      <a:pt x="0" y="16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08" name="Freeform 207"/>
              <p:cNvSpPr/>
              <p:nvPr/>
            </p:nvSpPr>
            <p:spPr>
              <a:xfrm>
                <a:off x="5358384" y="6351384"/>
                <a:ext cx="164592" cy="140856"/>
              </a:xfrm>
              <a:custGeom>
                <a:avLst/>
                <a:gdLst>
                  <a:gd name="connsiteX0" fmla="*/ 0 w 164592"/>
                  <a:gd name="connsiteY0" fmla="*/ 140856 h 140856"/>
                  <a:gd name="connsiteX1" fmla="*/ 9144 w 164592"/>
                  <a:gd name="connsiteY1" fmla="*/ 76848 h 140856"/>
                  <a:gd name="connsiteX2" fmla="*/ 36576 w 164592"/>
                  <a:gd name="connsiteY2" fmla="*/ 58560 h 140856"/>
                  <a:gd name="connsiteX3" fmla="*/ 54864 w 164592"/>
                  <a:gd name="connsiteY3" fmla="*/ 21984 h 140856"/>
                  <a:gd name="connsiteX4" fmla="*/ 82296 w 164592"/>
                  <a:gd name="connsiteY4" fmla="*/ 12840 h 140856"/>
                  <a:gd name="connsiteX5" fmla="*/ 164592 w 164592"/>
                  <a:gd name="connsiteY5" fmla="*/ 3696 h 14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140856">
                    <a:moveTo>
                      <a:pt x="0" y="140856"/>
                    </a:moveTo>
                    <a:cubicBezTo>
                      <a:pt x="3048" y="119520"/>
                      <a:pt x="391" y="96543"/>
                      <a:pt x="9144" y="76848"/>
                    </a:cubicBezTo>
                    <a:cubicBezTo>
                      <a:pt x="13607" y="66805"/>
                      <a:pt x="29541" y="67003"/>
                      <a:pt x="36576" y="58560"/>
                    </a:cubicBezTo>
                    <a:cubicBezTo>
                      <a:pt x="45302" y="48088"/>
                      <a:pt x="45225" y="31623"/>
                      <a:pt x="54864" y="21984"/>
                    </a:cubicBezTo>
                    <a:cubicBezTo>
                      <a:pt x="61680" y="15168"/>
                      <a:pt x="73028" y="15488"/>
                      <a:pt x="82296" y="12840"/>
                    </a:cubicBezTo>
                    <a:cubicBezTo>
                      <a:pt x="127237" y="0"/>
                      <a:pt x="114090" y="3696"/>
                      <a:pt x="164592" y="3696"/>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09" name="Freeform 208"/>
              <p:cNvSpPr/>
              <p:nvPr/>
            </p:nvSpPr>
            <p:spPr>
              <a:xfrm>
                <a:off x="5184648" y="6309360"/>
                <a:ext cx="173736" cy="182880"/>
              </a:xfrm>
              <a:custGeom>
                <a:avLst/>
                <a:gdLst>
                  <a:gd name="connsiteX0" fmla="*/ 173736 w 173736"/>
                  <a:gd name="connsiteY0" fmla="*/ 182880 h 182880"/>
                  <a:gd name="connsiteX1" fmla="*/ 155448 w 173736"/>
                  <a:gd name="connsiteY1" fmla="*/ 91440 h 182880"/>
                  <a:gd name="connsiteX2" fmla="*/ 118872 w 173736"/>
                  <a:gd name="connsiteY2" fmla="*/ 36576 h 182880"/>
                  <a:gd name="connsiteX3" fmla="*/ 36576 w 173736"/>
                  <a:gd name="connsiteY3" fmla="*/ 0 h 182880"/>
                  <a:gd name="connsiteX4" fmla="*/ 0 w 17373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 h="182880">
                    <a:moveTo>
                      <a:pt x="173736" y="182880"/>
                    </a:moveTo>
                    <a:cubicBezTo>
                      <a:pt x="171464" y="166978"/>
                      <a:pt x="167725" y="113538"/>
                      <a:pt x="155448" y="91440"/>
                    </a:cubicBezTo>
                    <a:cubicBezTo>
                      <a:pt x="144774" y="72227"/>
                      <a:pt x="137160" y="48768"/>
                      <a:pt x="118872" y="36576"/>
                    </a:cubicBezTo>
                    <a:cubicBezTo>
                      <a:pt x="94011" y="20002"/>
                      <a:pt x="69221" y="0"/>
                      <a:pt x="36576"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10" name="Freeform 209"/>
              <p:cNvSpPr/>
              <p:nvPr/>
            </p:nvSpPr>
            <p:spPr>
              <a:xfrm>
                <a:off x="5184648" y="6391656"/>
                <a:ext cx="182880" cy="100584"/>
              </a:xfrm>
              <a:custGeom>
                <a:avLst/>
                <a:gdLst>
                  <a:gd name="connsiteX0" fmla="*/ 182880 w 182880"/>
                  <a:gd name="connsiteY0" fmla="*/ 100584 h 100584"/>
                  <a:gd name="connsiteX1" fmla="*/ 155448 w 182880"/>
                  <a:gd name="connsiteY1" fmla="*/ 45720 h 100584"/>
                  <a:gd name="connsiteX2" fmla="*/ 128016 w 182880"/>
                  <a:gd name="connsiteY2" fmla="*/ 36576 h 100584"/>
                  <a:gd name="connsiteX3" fmla="*/ 73152 w 182880"/>
                  <a:gd name="connsiteY3" fmla="*/ 0 h 100584"/>
                  <a:gd name="connsiteX4" fmla="*/ 0 w 182880"/>
                  <a:gd name="connsiteY4" fmla="*/ 0 h 10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00584">
                    <a:moveTo>
                      <a:pt x="182880" y="100584"/>
                    </a:moveTo>
                    <a:cubicBezTo>
                      <a:pt x="176856" y="82513"/>
                      <a:pt x="171562" y="58612"/>
                      <a:pt x="155448" y="45720"/>
                    </a:cubicBezTo>
                    <a:cubicBezTo>
                      <a:pt x="147922" y="39699"/>
                      <a:pt x="136442" y="41257"/>
                      <a:pt x="128016" y="36576"/>
                    </a:cubicBezTo>
                    <a:cubicBezTo>
                      <a:pt x="108803" y="25902"/>
                      <a:pt x="95131" y="0"/>
                      <a:pt x="73152"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11" name="Freeform 210"/>
              <p:cNvSpPr/>
              <p:nvPr/>
            </p:nvSpPr>
            <p:spPr>
              <a:xfrm>
                <a:off x="5358384" y="6259785"/>
                <a:ext cx="164592" cy="223311"/>
              </a:xfrm>
              <a:custGeom>
                <a:avLst/>
                <a:gdLst>
                  <a:gd name="connsiteX0" fmla="*/ 0 w 164592"/>
                  <a:gd name="connsiteY0" fmla="*/ 223311 h 223311"/>
                  <a:gd name="connsiteX1" fmla="*/ 9144 w 164592"/>
                  <a:gd name="connsiteY1" fmla="*/ 186735 h 223311"/>
                  <a:gd name="connsiteX2" fmla="*/ 27432 w 164592"/>
                  <a:gd name="connsiteY2" fmla="*/ 141015 h 223311"/>
                  <a:gd name="connsiteX3" fmla="*/ 100584 w 164592"/>
                  <a:gd name="connsiteY3" fmla="*/ 12999 h 223311"/>
                  <a:gd name="connsiteX4" fmla="*/ 164592 w 164592"/>
                  <a:gd name="connsiteY4" fmla="*/ 3855 h 22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223311">
                    <a:moveTo>
                      <a:pt x="0" y="223311"/>
                    </a:moveTo>
                    <a:cubicBezTo>
                      <a:pt x="3048" y="211119"/>
                      <a:pt x="5170" y="198657"/>
                      <a:pt x="9144" y="186735"/>
                    </a:cubicBezTo>
                    <a:cubicBezTo>
                      <a:pt x="14335" y="171163"/>
                      <a:pt x="21823" y="156441"/>
                      <a:pt x="27432" y="141015"/>
                    </a:cubicBezTo>
                    <a:cubicBezTo>
                      <a:pt x="40862" y="104081"/>
                      <a:pt x="57074" y="27502"/>
                      <a:pt x="100584" y="12999"/>
                    </a:cubicBezTo>
                    <a:cubicBezTo>
                      <a:pt x="139582" y="0"/>
                      <a:pt x="118377" y="3855"/>
                      <a:pt x="164592" y="3855"/>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12" name="Freeform 211"/>
              <p:cNvSpPr/>
              <p:nvPr/>
            </p:nvSpPr>
            <p:spPr>
              <a:xfrm>
                <a:off x="5276088" y="6379163"/>
                <a:ext cx="87420" cy="113077"/>
              </a:xfrm>
              <a:custGeom>
                <a:avLst/>
                <a:gdLst>
                  <a:gd name="connsiteX0" fmla="*/ 73152 w 87420"/>
                  <a:gd name="connsiteY0" fmla="*/ 113077 h 113077"/>
                  <a:gd name="connsiteX1" fmla="*/ 36576 w 87420"/>
                  <a:gd name="connsiteY1" fmla="*/ 3349 h 113077"/>
                  <a:gd name="connsiteX2" fmla="*/ 0 w 87420"/>
                  <a:gd name="connsiteY2" fmla="*/ 3349 h 113077"/>
                </a:gdLst>
                <a:ahLst/>
                <a:cxnLst>
                  <a:cxn ang="0">
                    <a:pos x="connsiteX0" y="connsiteY0"/>
                  </a:cxn>
                  <a:cxn ang="0">
                    <a:pos x="connsiteX1" y="connsiteY1"/>
                  </a:cxn>
                  <a:cxn ang="0">
                    <a:pos x="connsiteX2" y="connsiteY2"/>
                  </a:cxn>
                </a:cxnLst>
                <a:rect l="l" t="t" r="r" b="b"/>
                <a:pathLst>
                  <a:path w="87420" h="113077">
                    <a:moveTo>
                      <a:pt x="73152" y="113077"/>
                    </a:moveTo>
                    <a:cubicBezTo>
                      <a:pt x="68699" y="68547"/>
                      <a:pt x="87420" y="17876"/>
                      <a:pt x="36576" y="3349"/>
                    </a:cubicBezTo>
                    <a:cubicBezTo>
                      <a:pt x="24853" y="0"/>
                      <a:pt x="12192" y="3349"/>
                      <a:pt x="0" y="334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grpSp>
        <p:grpSp>
          <p:nvGrpSpPr>
            <p:cNvPr id="54" name="Group 212"/>
            <p:cNvGrpSpPr/>
            <p:nvPr/>
          </p:nvGrpSpPr>
          <p:grpSpPr>
            <a:xfrm>
              <a:off x="6228184" y="2060848"/>
              <a:ext cx="179440" cy="200723"/>
              <a:chOff x="5184648" y="6180605"/>
              <a:chExt cx="338328" cy="312022"/>
            </a:xfrm>
            <a:effectLst>
              <a:outerShdw blurRad="50800" dist="50800" dir="5400000" algn="ctr" rotWithShape="0">
                <a:schemeClr val="bg2">
                  <a:lumMod val="75000"/>
                </a:schemeClr>
              </a:outerShdw>
            </a:effectLst>
          </p:grpSpPr>
          <p:sp>
            <p:nvSpPr>
              <p:cNvPr id="214" name="Freeform 213"/>
              <p:cNvSpPr/>
              <p:nvPr/>
            </p:nvSpPr>
            <p:spPr>
              <a:xfrm>
                <a:off x="5349240" y="6180605"/>
                <a:ext cx="100584" cy="256771"/>
              </a:xfrm>
              <a:custGeom>
                <a:avLst/>
                <a:gdLst>
                  <a:gd name="connsiteX0" fmla="*/ 0 w 100584"/>
                  <a:gd name="connsiteY0" fmla="*/ 256771 h 256771"/>
                  <a:gd name="connsiteX1" fmla="*/ 9144 w 100584"/>
                  <a:gd name="connsiteY1" fmla="*/ 128755 h 256771"/>
                  <a:gd name="connsiteX2" fmla="*/ 18288 w 100584"/>
                  <a:gd name="connsiteY2" fmla="*/ 55603 h 256771"/>
                  <a:gd name="connsiteX3" fmla="*/ 36576 w 100584"/>
                  <a:gd name="connsiteY3" fmla="*/ 28171 h 256771"/>
                  <a:gd name="connsiteX4" fmla="*/ 91440 w 100584"/>
                  <a:gd name="connsiteY4" fmla="*/ 739 h 256771"/>
                  <a:gd name="connsiteX5" fmla="*/ 100584 w 100584"/>
                  <a:gd name="connsiteY5" fmla="*/ 739 h 2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 h="256771">
                    <a:moveTo>
                      <a:pt x="0" y="256771"/>
                    </a:moveTo>
                    <a:cubicBezTo>
                      <a:pt x="3048" y="214099"/>
                      <a:pt x="5271" y="171360"/>
                      <a:pt x="9144" y="128755"/>
                    </a:cubicBezTo>
                    <a:cubicBezTo>
                      <a:pt x="11369" y="104282"/>
                      <a:pt x="11822" y="79311"/>
                      <a:pt x="18288" y="55603"/>
                    </a:cubicBezTo>
                    <a:cubicBezTo>
                      <a:pt x="21180" y="45001"/>
                      <a:pt x="28805" y="35942"/>
                      <a:pt x="36576" y="28171"/>
                    </a:cubicBezTo>
                    <a:cubicBezTo>
                      <a:pt x="51475" y="13272"/>
                      <a:pt x="71608" y="5697"/>
                      <a:pt x="91440" y="739"/>
                    </a:cubicBezTo>
                    <a:cubicBezTo>
                      <a:pt x="94397" y="0"/>
                      <a:pt x="97536" y="739"/>
                      <a:pt x="100584" y="73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15" name="Freeform 214"/>
              <p:cNvSpPr/>
              <p:nvPr/>
            </p:nvSpPr>
            <p:spPr>
              <a:xfrm>
                <a:off x="5315188" y="6300216"/>
                <a:ext cx="48900" cy="155448"/>
              </a:xfrm>
              <a:custGeom>
                <a:avLst/>
                <a:gdLst>
                  <a:gd name="connsiteX0" fmla="*/ 36576 w 48900"/>
                  <a:gd name="connsiteY0" fmla="*/ 155448 h 155448"/>
                  <a:gd name="connsiteX1" fmla="*/ 9144 w 48900"/>
                  <a:gd name="connsiteY1" fmla="*/ 9144 h 155448"/>
                  <a:gd name="connsiteX2" fmla="*/ 0 w 48900"/>
                  <a:gd name="connsiteY2" fmla="*/ 0 h 155448"/>
                </a:gdLst>
                <a:ahLst/>
                <a:cxnLst>
                  <a:cxn ang="0">
                    <a:pos x="connsiteX0" y="connsiteY0"/>
                  </a:cxn>
                  <a:cxn ang="0">
                    <a:pos x="connsiteX1" y="connsiteY1"/>
                  </a:cxn>
                  <a:cxn ang="0">
                    <a:pos x="connsiteX2" y="connsiteY2"/>
                  </a:cxn>
                </a:cxnLst>
                <a:rect l="l" t="t" r="r" b="b"/>
                <a:pathLst>
                  <a:path w="48900" h="155448">
                    <a:moveTo>
                      <a:pt x="36576" y="155448"/>
                    </a:moveTo>
                    <a:cubicBezTo>
                      <a:pt x="28673" y="52705"/>
                      <a:pt x="48900" y="62152"/>
                      <a:pt x="9144" y="9144"/>
                    </a:cubicBezTo>
                    <a:cubicBezTo>
                      <a:pt x="6558" y="5696"/>
                      <a:pt x="3048" y="3048"/>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16" name="Freeform 215"/>
              <p:cNvSpPr/>
              <p:nvPr/>
            </p:nvSpPr>
            <p:spPr>
              <a:xfrm>
                <a:off x="5341292" y="6305622"/>
                <a:ext cx="111189" cy="187005"/>
              </a:xfrm>
              <a:custGeom>
                <a:avLst/>
                <a:gdLst>
                  <a:gd name="connsiteX0" fmla="*/ 7948 w 111189"/>
                  <a:gd name="connsiteY0" fmla="*/ 159186 h 187005"/>
                  <a:gd name="connsiteX1" fmla="*/ 26236 w 111189"/>
                  <a:gd name="connsiteY1" fmla="*/ 95178 h 187005"/>
                  <a:gd name="connsiteX2" fmla="*/ 35380 w 111189"/>
                  <a:gd name="connsiteY2" fmla="*/ 58602 h 187005"/>
                  <a:gd name="connsiteX3" fmla="*/ 62812 w 111189"/>
                  <a:gd name="connsiteY3" fmla="*/ 40314 h 187005"/>
                  <a:gd name="connsiteX4" fmla="*/ 108532 w 111189"/>
                  <a:gd name="connsiteY4" fmla="*/ 3738 h 18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9" h="187005">
                    <a:moveTo>
                      <a:pt x="7948" y="159186"/>
                    </a:moveTo>
                    <a:cubicBezTo>
                      <a:pt x="36534" y="44843"/>
                      <a:pt x="0" y="187005"/>
                      <a:pt x="26236" y="95178"/>
                    </a:cubicBezTo>
                    <a:cubicBezTo>
                      <a:pt x="29688" y="83094"/>
                      <a:pt x="28409" y="69059"/>
                      <a:pt x="35380" y="58602"/>
                    </a:cubicBezTo>
                    <a:cubicBezTo>
                      <a:pt x="41476" y="49458"/>
                      <a:pt x="54369" y="47349"/>
                      <a:pt x="62812" y="40314"/>
                    </a:cubicBezTo>
                    <a:cubicBezTo>
                      <a:pt x="111189" y="0"/>
                      <a:pt x="70179" y="22915"/>
                      <a:pt x="108532" y="3738"/>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17" name="Freeform 216"/>
              <p:cNvSpPr/>
              <p:nvPr/>
            </p:nvSpPr>
            <p:spPr>
              <a:xfrm>
                <a:off x="5358384" y="6279537"/>
                <a:ext cx="100584" cy="194415"/>
              </a:xfrm>
              <a:custGeom>
                <a:avLst/>
                <a:gdLst>
                  <a:gd name="connsiteX0" fmla="*/ 0 w 100584"/>
                  <a:gd name="connsiteY0" fmla="*/ 194415 h 194415"/>
                  <a:gd name="connsiteX1" fmla="*/ 9144 w 100584"/>
                  <a:gd name="connsiteY1" fmla="*/ 112119 h 194415"/>
                  <a:gd name="connsiteX2" fmla="*/ 18288 w 100584"/>
                  <a:gd name="connsiteY2" fmla="*/ 11535 h 194415"/>
                  <a:gd name="connsiteX3" fmla="*/ 100584 w 100584"/>
                  <a:gd name="connsiteY3" fmla="*/ 2391 h 194415"/>
                </a:gdLst>
                <a:ahLst/>
                <a:cxnLst>
                  <a:cxn ang="0">
                    <a:pos x="connsiteX0" y="connsiteY0"/>
                  </a:cxn>
                  <a:cxn ang="0">
                    <a:pos x="connsiteX1" y="connsiteY1"/>
                  </a:cxn>
                  <a:cxn ang="0">
                    <a:pos x="connsiteX2" y="connsiteY2"/>
                  </a:cxn>
                  <a:cxn ang="0">
                    <a:pos x="connsiteX3" y="connsiteY3"/>
                  </a:cxn>
                </a:cxnLst>
                <a:rect l="l" t="t" r="r" b="b"/>
                <a:pathLst>
                  <a:path w="100584" h="194415">
                    <a:moveTo>
                      <a:pt x="0" y="194415"/>
                    </a:moveTo>
                    <a:cubicBezTo>
                      <a:pt x="3048" y="166983"/>
                      <a:pt x="6398" y="139583"/>
                      <a:pt x="9144" y="112119"/>
                    </a:cubicBezTo>
                    <a:cubicBezTo>
                      <a:pt x="12494" y="78620"/>
                      <a:pt x="3232" y="41647"/>
                      <a:pt x="18288" y="11535"/>
                    </a:cubicBezTo>
                    <a:cubicBezTo>
                      <a:pt x="24056" y="0"/>
                      <a:pt x="89186" y="2391"/>
                      <a:pt x="100584" y="23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18" name="Freeform 217"/>
              <p:cNvSpPr/>
              <p:nvPr/>
            </p:nvSpPr>
            <p:spPr>
              <a:xfrm>
                <a:off x="5276088" y="6199632"/>
                <a:ext cx="73152" cy="265176"/>
              </a:xfrm>
              <a:custGeom>
                <a:avLst/>
                <a:gdLst>
                  <a:gd name="connsiteX0" fmla="*/ 73152 w 73152"/>
                  <a:gd name="connsiteY0" fmla="*/ 265176 h 265176"/>
                  <a:gd name="connsiteX1" fmla="*/ 64008 w 73152"/>
                  <a:gd name="connsiteY1" fmla="*/ 73152 h 265176"/>
                  <a:gd name="connsiteX2" fmla="*/ 9144 w 73152"/>
                  <a:gd name="connsiteY2" fmla="*/ 18288 h 265176"/>
                  <a:gd name="connsiteX3" fmla="*/ 0 w 73152"/>
                  <a:gd name="connsiteY3" fmla="*/ 0 h 265176"/>
                </a:gdLst>
                <a:ahLst/>
                <a:cxnLst>
                  <a:cxn ang="0">
                    <a:pos x="connsiteX0" y="connsiteY0"/>
                  </a:cxn>
                  <a:cxn ang="0">
                    <a:pos x="connsiteX1" y="connsiteY1"/>
                  </a:cxn>
                  <a:cxn ang="0">
                    <a:pos x="connsiteX2" y="connsiteY2"/>
                  </a:cxn>
                  <a:cxn ang="0">
                    <a:pos x="connsiteX3" y="connsiteY3"/>
                  </a:cxn>
                </a:cxnLst>
                <a:rect l="l" t="t" r="r" b="b"/>
                <a:pathLst>
                  <a:path w="73152" h="265176">
                    <a:moveTo>
                      <a:pt x="73152" y="265176"/>
                    </a:moveTo>
                    <a:cubicBezTo>
                      <a:pt x="70104" y="201168"/>
                      <a:pt x="71956" y="136738"/>
                      <a:pt x="64008" y="73152"/>
                    </a:cubicBezTo>
                    <a:cubicBezTo>
                      <a:pt x="60929" y="48524"/>
                      <a:pt x="21697" y="30841"/>
                      <a:pt x="9144" y="18288"/>
                    </a:cubicBezTo>
                    <a:cubicBezTo>
                      <a:pt x="4325" y="13469"/>
                      <a:pt x="3048" y="6096"/>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19" name="Freeform 218"/>
              <p:cNvSpPr/>
              <p:nvPr/>
            </p:nvSpPr>
            <p:spPr>
              <a:xfrm>
                <a:off x="5212080" y="6252805"/>
                <a:ext cx="146304" cy="221147"/>
              </a:xfrm>
              <a:custGeom>
                <a:avLst/>
                <a:gdLst>
                  <a:gd name="connsiteX0" fmla="*/ 146304 w 146304"/>
                  <a:gd name="connsiteY0" fmla="*/ 221147 h 221147"/>
                  <a:gd name="connsiteX1" fmla="*/ 128016 w 146304"/>
                  <a:gd name="connsiteY1" fmla="*/ 120563 h 221147"/>
                  <a:gd name="connsiteX2" fmla="*/ 109728 w 146304"/>
                  <a:gd name="connsiteY2" fmla="*/ 93131 h 221147"/>
                  <a:gd name="connsiteX3" fmla="*/ 82296 w 146304"/>
                  <a:gd name="connsiteY3" fmla="*/ 65699 h 221147"/>
                  <a:gd name="connsiteX4" fmla="*/ 64008 w 146304"/>
                  <a:gd name="connsiteY4" fmla="*/ 38267 h 221147"/>
                  <a:gd name="connsiteX5" fmla="*/ 0 w 146304"/>
                  <a:gd name="connsiteY5" fmla="*/ 1691 h 2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221147">
                    <a:moveTo>
                      <a:pt x="146304" y="221147"/>
                    </a:moveTo>
                    <a:cubicBezTo>
                      <a:pt x="143152" y="195930"/>
                      <a:pt x="142112" y="148755"/>
                      <a:pt x="128016" y="120563"/>
                    </a:cubicBezTo>
                    <a:cubicBezTo>
                      <a:pt x="123101" y="110733"/>
                      <a:pt x="116763" y="101574"/>
                      <a:pt x="109728" y="93131"/>
                    </a:cubicBezTo>
                    <a:cubicBezTo>
                      <a:pt x="101449" y="83197"/>
                      <a:pt x="90575" y="75633"/>
                      <a:pt x="82296" y="65699"/>
                    </a:cubicBezTo>
                    <a:cubicBezTo>
                      <a:pt x="75261" y="57256"/>
                      <a:pt x="72279" y="45504"/>
                      <a:pt x="64008" y="38267"/>
                    </a:cubicBezTo>
                    <a:cubicBezTo>
                      <a:pt x="20275" y="0"/>
                      <a:pt x="29228" y="1691"/>
                      <a:pt x="0" y="16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20" name="Freeform 219"/>
              <p:cNvSpPr/>
              <p:nvPr/>
            </p:nvSpPr>
            <p:spPr>
              <a:xfrm>
                <a:off x="5358384" y="6351384"/>
                <a:ext cx="164592" cy="140856"/>
              </a:xfrm>
              <a:custGeom>
                <a:avLst/>
                <a:gdLst>
                  <a:gd name="connsiteX0" fmla="*/ 0 w 164592"/>
                  <a:gd name="connsiteY0" fmla="*/ 140856 h 140856"/>
                  <a:gd name="connsiteX1" fmla="*/ 9144 w 164592"/>
                  <a:gd name="connsiteY1" fmla="*/ 76848 h 140856"/>
                  <a:gd name="connsiteX2" fmla="*/ 36576 w 164592"/>
                  <a:gd name="connsiteY2" fmla="*/ 58560 h 140856"/>
                  <a:gd name="connsiteX3" fmla="*/ 54864 w 164592"/>
                  <a:gd name="connsiteY3" fmla="*/ 21984 h 140856"/>
                  <a:gd name="connsiteX4" fmla="*/ 82296 w 164592"/>
                  <a:gd name="connsiteY4" fmla="*/ 12840 h 140856"/>
                  <a:gd name="connsiteX5" fmla="*/ 164592 w 164592"/>
                  <a:gd name="connsiteY5" fmla="*/ 3696 h 14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140856">
                    <a:moveTo>
                      <a:pt x="0" y="140856"/>
                    </a:moveTo>
                    <a:cubicBezTo>
                      <a:pt x="3048" y="119520"/>
                      <a:pt x="391" y="96543"/>
                      <a:pt x="9144" y="76848"/>
                    </a:cubicBezTo>
                    <a:cubicBezTo>
                      <a:pt x="13607" y="66805"/>
                      <a:pt x="29541" y="67003"/>
                      <a:pt x="36576" y="58560"/>
                    </a:cubicBezTo>
                    <a:cubicBezTo>
                      <a:pt x="45302" y="48088"/>
                      <a:pt x="45225" y="31623"/>
                      <a:pt x="54864" y="21984"/>
                    </a:cubicBezTo>
                    <a:cubicBezTo>
                      <a:pt x="61680" y="15168"/>
                      <a:pt x="73028" y="15488"/>
                      <a:pt x="82296" y="12840"/>
                    </a:cubicBezTo>
                    <a:cubicBezTo>
                      <a:pt x="127237" y="0"/>
                      <a:pt x="114090" y="3696"/>
                      <a:pt x="164592" y="3696"/>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21" name="Freeform 220"/>
              <p:cNvSpPr/>
              <p:nvPr/>
            </p:nvSpPr>
            <p:spPr>
              <a:xfrm>
                <a:off x="5184648" y="6309360"/>
                <a:ext cx="173736" cy="182880"/>
              </a:xfrm>
              <a:custGeom>
                <a:avLst/>
                <a:gdLst>
                  <a:gd name="connsiteX0" fmla="*/ 173736 w 173736"/>
                  <a:gd name="connsiteY0" fmla="*/ 182880 h 182880"/>
                  <a:gd name="connsiteX1" fmla="*/ 155448 w 173736"/>
                  <a:gd name="connsiteY1" fmla="*/ 91440 h 182880"/>
                  <a:gd name="connsiteX2" fmla="*/ 118872 w 173736"/>
                  <a:gd name="connsiteY2" fmla="*/ 36576 h 182880"/>
                  <a:gd name="connsiteX3" fmla="*/ 36576 w 173736"/>
                  <a:gd name="connsiteY3" fmla="*/ 0 h 182880"/>
                  <a:gd name="connsiteX4" fmla="*/ 0 w 17373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 h="182880">
                    <a:moveTo>
                      <a:pt x="173736" y="182880"/>
                    </a:moveTo>
                    <a:cubicBezTo>
                      <a:pt x="171464" y="166978"/>
                      <a:pt x="167725" y="113538"/>
                      <a:pt x="155448" y="91440"/>
                    </a:cubicBezTo>
                    <a:cubicBezTo>
                      <a:pt x="144774" y="72227"/>
                      <a:pt x="137160" y="48768"/>
                      <a:pt x="118872" y="36576"/>
                    </a:cubicBezTo>
                    <a:cubicBezTo>
                      <a:pt x="94011" y="20002"/>
                      <a:pt x="69221" y="0"/>
                      <a:pt x="36576"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22" name="Freeform 221"/>
              <p:cNvSpPr/>
              <p:nvPr/>
            </p:nvSpPr>
            <p:spPr>
              <a:xfrm>
                <a:off x="5184648" y="6391656"/>
                <a:ext cx="182880" cy="100584"/>
              </a:xfrm>
              <a:custGeom>
                <a:avLst/>
                <a:gdLst>
                  <a:gd name="connsiteX0" fmla="*/ 182880 w 182880"/>
                  <a:gd name="connsiteY0" fmla="*/ 100584 h 100584"/>
                  <a:gd name="connsiteX1" fmla="*/ 155448 w 182880"/>
                  <a:gd name="connsiteY1" fmla="*/ 45720 h 100584"/>
                  <a:gd name="connsiteX2" fmla="*/ 128016 w 182880"/>
                  <a:gd name="connsiteY2" fmla="*/ 36576 h 100584"/>
                  <a:gd name="connsiteX3" fmla="*/ 73152 w 182880"/>
                  <a:gd name="connsiteY3" fmla="*/ 0 h 100584"/>
                  <a:gd name="connsiteX4" fmla="*/ 0 w 182880"/>
                  <a:gd name="connsiteY4" fmla="*/ 0 h 10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00584">
                    <a:moveTo>
                      <a:pt x="182880" y="100584"/>
                    </a:moveTo>
                    <a:cubicBezTo>
                      <a:pt x="176856" y="82513"/>
                      <a:pt x="171562" y="58612"/>
                      <a:pt x="155448" y="45720"/>
                    </a:cubicBezTo>
                    <a:cubicBezTo>
                      <a:pt x="147922" y="39699"/>
                      <a:pt x="136442" y="41257"/>
                      <a:pt x="128016" y="36576"/>
                    </a:cubicBezTo>
                    <a:cubicBezTo>
                      <a:pt x="108803" y="25902"/>
                      <a:pt x="95131" y="0"/>
                      <a:pt x="73152"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23" name="Freeform 222"/>
              <p:cNvSpPr/>
              <p:nvPr/>
            </p:nvSpPr>
            <p:spPr>
              <a:xfrm>
                <a:off x="5358384" y="6259785"/>
                <a:ext cx="164592" cy="223311"/>
              </a:xfrm>
              <a:custGeom>
                <a:avLst/>
                <a:gdLst>
                  <a:gd name="connsiteX0" fmla="*/ 0 w 164592"/>
                  <a:gd name="connsiteY0" fmla="*/ 223311 h 223311"/>
                  <a:gd name="connsiteX1" fmla="*/ 9144 w 164592"/>
                  <a:gd name="connsiteY1" fmla="*/ 186735 h 223311"/>
                  <a:gd name="connsiteX2" fmla="*/ 27432 w 164592"/>
                  <a:gd name="connsiteY2" fmla="*/ 141015 h 223311"/>
                  <a:gd name="connsiteX3" fmla="*/ 100584 w 164592"/>
                  <a:gd name="connsiteY3" fmla="*/ 12999 h 223311"/>
                  <a:gd name="connsiteX4" fmla="*/ 164592 w 164592"/>
                  <a:gd name="connsiteY4" fmla="*/ 3855 h 22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223311">
                    <a:moveTo>
                      <a:pt x="0" y="223311"/>
                    </a:moveTo>
                    <a:cubicBezTo>
                      <a:pt x="3048" y="211119"/>
                      <a:pt x="5170" y="198657"/>
                      <a:pt x="9144" y="186735"/>
                    </a:cubicBezTo>
                    <a:cubicBezTo>
                      <a:pt x="14335" y="171163"/>
                      <a:pt x="21823" y="156441"/>
                      <a:pt x="27432" y="141015"/>
                    </a:cubicBezTo>
                    <a:cubicBezTo>
                      <a:pt x="40862" y="104081"/>
                      <a:pt x="57074" y="27502"/>
                      <a:pt x="100584" y="12999"/>
                    </a:cubicBezTo>
                    <a:cubicBezTo>
                      <a:pt x="139582" y="0"/>
                      <a:pt x="118377" y="3855"/>
                      <a:pt x="164592" y="3855"/>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24" name="Freeform 223"/>
              <p:cNvSpPr/>
              <p:nvPr/>
            </p:nvSpPr>
            <p:spPr>
              <a:xfrm>
                <a:off x="5276088" y="6379163"/>
                <a:ext cx="87420" cy="113077"/>
              </a:xfrm>
              <a:custGeom>
                <a:avLst/>
                <a:gdLst>
                  <a:gd name="connsiteX0" fmla="*/ 73152 w 87420"/>
                  <a:gd name="connsiteY0" fmla="*/ 113077 h 113077"/>
                  <a:gd name="connsiteX1" fmla="*/ 36576 w 87420"/>
                  <a:gd name="connsiteY1" fmla="*/ 3349 h 113077"/>
                  <a:gd name="connsiteX2" fmla="*/ 0 w 87420"/>
                  <a:gd name="connsiteY2" fmla="*/ 3349 h 113077"/>
                </a:gdLst>
                <a:ahLst/>
                <a:cxnLst>
                  <a:cxn ang="0">
                    <a:pos x="connsiteX0" y="connsiteY0"/>
                  </a:cxn>
                  <a:cxn ang="0">
                    <a:pos x="connsiteX1" y="connsiteY1"/>
                  </a:cxn>
                  <a:cxn ang="0">
                    <a:pos x="connsiteX2" y="connsiteY2"/>
                  </a:cxn>
                </a:cxnLst>
                <a:rect l="l" t="t" r="r" b="b"/>
                <a:pathLst>
                  <a:path w="87420" h="113077">
                    <a:moveTo>
                      <a:pt x="73152" y="113077"/>
                    </a:moveTo>
                    <a:cubicBezTo>
                      <a:pt x="68699" y="68547"/>
                      <a:pt x="87420" y="17876"/>
                      <a:pt x="36576" y="3349"/>
                    </a:cubicBezTo>
                    <a:cubicBezTo>
                      <a:pt x="24853" y="0"/>
                      <a:pt x="12192" y="3349"/>
                      <a:pt x="0" y="334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grpSp>
        <p:grpSp>
          <p:nvGrpSpPr>
            <p:cNvPr id="58" name="Group 224"/>
            <p:cNvGrpSpPr/>
            <p:nvPr/>
          </p:nvGrpSpPr>
          <p:grpSpPr>
            <a:xfrm>
              <a:off x="6876256" y="2060848"/>
              <a:ext cx="179440" cy="200723"/>
              <a:chOff x="5184648" y="6180605"/>
              <a:chExt cx="338328" cy="312022"/>
            </a:xfrm>
            <a:effectLst>
              <a:outerShdw blurRad="50800" dist="50800" dir="5400000" algn="ctr" rotWithShape="0">
                <a:schemeClr val="bg2">
                  <a:lumMod val="75000"/>
                </a:schemeClr>
              </a:outerShdw>
            </a:effectLst>
          </p:grpSpPr>
          <p:sp>
            <p:nvSpPr>
              <p:cNvPr id="226" name="Freeform 225"/>
              <p:cNvSpPr/>
              <p:nvPr/>
            </p:nvSpPr>
            <p:spPr>
              <a:xfrm>
                <a:off x="5349240" y="6180605"/>
                <a:ext cx="100584" cy="256771"/>
              </a:xfrm>
              <a:custGeom>
                <a:avLst/>
                <a:gdLst>
                  <a:gd name="connsiteX0" fmla="*/ 0 w 100584"/>
                  <a:gd name="connsiteY0" fmla="*/ 256771 h 256771"/>
                  <a:gd name="connsiteX1" fmla="*/ 9144 w 100584"/>
                  <a:gd name="connsiteY1" fmla="*/ 128755 h 256771"/>
                  <a:gd name="connsiteX2" fmla="*/ 18288 w 100584"/>
                  <a:gd name="connsiteY2" fmla="*/ 55603 h 256771"/>
                  <a:gd name="connsiteX3" fmla="*/ 36576 w 100584"/>
                  <a:gd name="connsiteY3" fmla="*/ 28171 h 256771"/>
                  <a:gd name="connsiteX4" fmla="*/ 91440 w 100584"/>
                  <a:gd name="connsiteY4" fmla="*/ 739 h 256771"/>
                  <a:gd name="connsiteX5" fmla="*/ 100584 w 100584"/>
                  <a:gd name="connsiteY5" fmla="*/ 739 h 2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 h="256771">
                    <a:moveTo>
                      <a:pt x="0" y="256771"/>
                    </a:moveTo>
                    <a:cubicBezTo>
                      <a:pt x="3048" y="214099"/>
                      <a:pt x="5271" y="171360"/>
                      <a:pt x="9144" y="128755"/>
                    </a:cubicBezTo>
                    <a:cubicBezTo>
                      <a:pt x="11369" y="104282"/>
                      <a:pt x="11822" y="79311"/>
                      <a:pt x="18288" y="55603"/>
                    </a:cubicBezTo>
                    <a:cubicBezTo>
                      <a:pt x="21180" y="45001"/>
                      <a:pt x="28805" y="35942"/>
                      <a:pt x="36576" y="28171"/>
                    </a:cubicBezTo>
                    <a:cubicBezTo>
                      <a:pt x="51475" y="13272"/>
                      <a:pt x="71608" y="5697"/>
                      <a:pt x="91440" y="739"/>
                    </a:cubicBezTo>
                    <a:cubicBezTo>
                      <a:pt x="94397" y="0"/>
                      <a:pt x="97536" y="739"/>
                      <a:pt x="100584" y="73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27" name="Freeform 226"/>
              <p:cNvSpPr/>
              <p:nvPr/>
            </p:nvSpPr>
            <p:spPr>
              <a:xfrm>
                <a:off x="5315188" y="6300216"/>
                <a:ext cx="48900" cy="155448"/>
              </a:xfrm>
              <a:custGeom>
                <a:avLst/>
                <a:gdLst>
                  <a:gd name="connsiteX0" fmla="*/ 36576 w 48900"/>
                  <a:gd name="connsiteY0" fmla="*/ 155448 h 155448"/>
                  <a:gd name="connsiteX1" fmla="*/ 9144 w 48900"/>
                  <a:gd name="connsiteY1" fmla="*/ 9144 h 155448"/>
                  <a:gd name="connsiteX2" fmla="*/ 0 w 48900"/>
                  <a:gd name="connsiteY2" fmla="*/ 0 h 155448"/>
                </a:gdLst>
                <a:ahLst/>
                <a:cxnLst>
                  <a:cxn ang="0">
                    <a:pos x="connsiteX0" y="connsiteY0"/>
                  </a:cxn>
                  <a:cxn ang="0">
                    <a:pos x="connsiteX1" y="connsiteY1"/>
                  </a:cxn>
                  <a:cxn ang="0">
                    <a:pos x="connsiteX2" y="connsiteY2"/>
                  </a:cxn>
                </a:cxnLst>
                <a:rect l="l" t="t" r="r" b="b"/>
                <a:pathLst>
                  <a:path w="48900" h="155448">
                    <a:moveTo>
                      <a:pt x="36576" y="155448"/>
                    </a:moveTo>
                    <a:cubicBezTo>
                      <a:pt x="28673" y="52705"/>
                      <a:pt x="48900" y="62152"/>
                      <a:pt x="9144" y="9144"/>
                    </a:cubicBezTo>
                    <a:cubicBezTo>
                      <a:pt x="6558" y="5696"/>
                      <a:pt x="3048" y="3048"/>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28" name="Freeform 227"/>
              <p:cNvSpPr/>
              <p:nvPr/>
            </p:nvSpPr>
            <p:spPr>
              <a:xfrm>
                <a:off x="5341292" y="6305622"/>
                <a:ext cx="111189" cy="187005"/>
              </a:xfrm>
              <a:custGeom>
                <a:avLst/>
                <a:gdLst>
                  <a:gd name="connsiteX0" fmla="*/ 7948 w 111189"/>
                  <a:gd name="connsiteY0" fmla="*/ 159186 h 187005"/>
                  <a:gd name="connsiteX1" fmla="*/ 26236 w 111189"/>
                  <a:gd name="connsiteY1" fmla="*/ 95178 h 187005"/>
                  <a:gd name="connsiteX2" fmla="*/ 35380 w 111189"/>
                  <a:gd name="connsiteY2" fmla="*/ 58602 h 187005"/>
                  <a:gd name="connsiteX3" fmla="*/ 62812 w 111189"/>
                  <a:gd name="connsiteY3" fmla="*/ 40314 h 187005"/>
                  <a:gd name="connsiteX4" fmla="*/ 108532 w 111189"/>
                  <a:gd name="connsiteY4" fmla="*/ 3738 h 18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9" h="187005">
                    <a:moveTo>
                      <a:pt x="7948" y="159186"/>
                    </a:moveTo>
                    <a:cubicBezTo>
                      <a:pt x="36534" y="44843"/>
                      <a:pt x="0" y="187005"/>
                      <a:pt x="26236" y="95178"/>
                    </a:cubicBezTo>
                    <a:cubicBezTo>
                      <a:pt x="29688" y="83094"/>
                      <a:pt x="28409" y="69059"/>
                      <a:pt x="35380" y="58602"/>
                    </a:cubicBezTo>
                    <a:cubicBezTo>
                      <a:pt x="41476" y="49458"/>
                      <a:pt x="54369" y="47349"/>
                      <a:pt x="62812" y="40314"/>
                    </a:cubicBezTo>
                    <a:cubicBezTo>
                      <a:pt x="111189" y="0"/>
                      <a:pt x="70179" y="22915"/>
                      <a:pt x="108532" y="3738"/>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29" name="Freeform 228"/>
              <p:cNvSpPr/>
              <p:nvPr/>
            </p:nvSpPr>
            <p:spPr>
              <a:xfrm>
                <a:off x="5358384" y="6279537"/>
                <a:ext cx="100584" cy="194415"/>
              </a:xfrm>
              <a:custGeom>
                <a:avLst/>
                <a:gdLst>
                  <a:gd name="connsiteX0" fmla="*/ 0 w 100584"/>
                  <a:gd name="connsiteY0" fmla="*/ 194415 h 194415"/>
                  <a:gd name="connsiteX1" fmla="*/ 9144 w 100584"/>
                  <a:gd name="connsiteY1" fmla="*/ 112119 h 194415"/>
                  <a:gd name="connsiteX2" fmla="*/ 18288 w 100584"/>
                  <a:gd name="connsiteY2" fmla="*/ 11535 h 194415"/>
                  <a:gd name="connsiteX3" fmla="*/ 100584 w 100584"/>
                  <a:gd name="connsiteY3" fmla="*/ 2391 h 194415"/>
                </a:gdLst>
                <a:ahLst/>
                <a:cxnLst>
                  <a:cxn ang="0">
                    <a:pos x="connsiteX0" y="connsiteY0"/>
                  </a:cxn>
                  <a:cxn ang="0">
                    <a:pos x="connsiteX1" y="connsiteY1"/>
                  </a:cxn>
                  <a:cxn ang="0">
                    <a:pos x="connsiteX2" y="connsiteY2"/>
                  </a:cxn>
                  <a:cxn ang="0">
                    <a:pos x="connsiteX3" y="connsiteY3"/>
                  </a:cxn>
                </a:cxnLst>
                <a:rect l="l" t="t" r="r" b="b"/>
                <a:pathLst>
                  <a:path w="100584" h="194415">
                    <a:moveTo>
                      <a:pt x="0" y="194415"/>
                    </a:moveTo>
                    <a:cubicBezTo>
                      <a:pt x="3048" y="166983"/>
                      <a:pt x="6398" y="139583"/>
                      <a:pt x="9144" y="112119"/>
                    </a:cubicBezTo>
                    <a:cubicBezTo>
                      <a:pt x="12494" y="78620"/>
                      <a:pt x="3232" y="41647"/>
                      <a:pt x="18288" y="11535"/>
                    </a:cubicBezTo>
                    <a:cubicBezTo>
                      <a:pt x="24056" y="0"/>
                      <a:pt x="89186" y="2391"/>
                      <a:pt x="100584" y="23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30" name="Freeform 229"/>
              <p:cNvSpPr/>
              <p:nvPr/>
            </p:nvSpPr>
            <p:spPr>
              <a:xfrm>
                <a:off x="5276088" y="6199632"/>
                <a:ext cx="73152" cy="265176"/>
              </a:xfrm>
              <a:custGeom>
                <a:avLst/>
                <a:gdLst>
                  <a:gd name="connsiteX0" fmla="*/ 73152 w 73152"/>
                  <a:gd name="connsiteY0" fmla="*/ 265176 h 265176"/>
                  <a:gd name="connsiteX1" fmla="*/ 64008 w 73152"/>
                  <a:gd name="connsiteY1" fmla="*/ 73152 h 265176"/>
                  <a:gd name="connsiteX2" fmla="*/ 9144 w 73152"/>
                  <a:gd name="connsiteY2" fmla="*/ 18288 h 265176"/>
                  <a:gd name="connsiteX3" fmla="*/ 0 w 73152"/>
                  <a:gd name="connsiteY3" fmla="*/ 0 h 265176"/>
                </a:gdLst>
                <a:ahLst/>
                <a:cxnLst>
                  <a:cxn ang="0">
                    <a:pos x="connsiteX0" y="connsiteY0"/>
                  </a:cxn>
                  <a:cxn ang="0">
                    <a:pos x="connsiteX1" y="connsiteY1"/>
                  </a:cxn>
                  <a:cxn ang="0">
                    <a:pos x="connsiteX2" y="connsiteY2"/>
                  </a:cxn>
                  <a:cxn ang="0">
                    <a:pos x="connsiteX3" y="connsiteY3"/>
                  </a:cxn>
                </a:cxnLst>
                <a:rect l="l" t="t" r="r" b="b"/>
                <a:pathLst>
                  <a:path w="73152" h="265176">
                    <a:moveTo>
                      <a:pt x="73152" y="265176"/>
                    </a:moveTo>
                    <a:cubicBezTo>
                      <a:pt x="70104" y="201168"/>
                      <a:pt x="71956" y="136738"/>
                      <a:pt x="64008" y="73152"/>
                    </a:cubicBezTo>
                    <a:cubicBezTo>
                      <a:pt x="60929" y="48524"/>
                      <a:pt x="21697" y="30841"/>
                      <a:pt x="9144" y="18288"/>
                    </a:cubicBezTo>
                    <a:cubicBezTo>
                      <a:pt x="4325" y="13469"/>
                      <a:pt x="3048" y="6096"/>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31" name="Freeform 230"/>
              <p:cNvSpPr/>
              <p:nvPr/>
            </p:nvSpPr>
            <p:spPr>
              <a:xfrm>
                <a:off x="5212080" y="6252805"/>
                <a:ext cx="146304" cy="221147"/>
              </a:xfrm>
              <a:custGeom>
                <a:avLst/>
                <a:gdLst>
                  <a:gd name="connsiteX0" fmla="*/ 146304 w 146304"/>
                  <a:gd name="connsiteY0" fmla="*/ 221147 h 221147"/>
                  <a:gd name="connsiteX1" fmla="*/ 128016 w 146304"/>
                  <a:gd name="connsiteY1" fmla="*/ 120563 h 221147"/>
                  <a:gd name="connsiteX2" fmla="*/ 109728 w 146304"/>
                  <a:gd name="connsiteY2" fmla="*/ 93131 h 221147"/>
                  <a:gd name="connsiteX3" fmla="*/ 82296 w 146304"/>
                  <a:gd name="connsiteY3" fmla="*/ 65699 h 221147"/>
                  <a:gd name="connsiteX4" fmla="*/ 64008 w 146304"/>
                  <a:gd name="connsiteY4" fmla="*/ 38267 h 221147"/>
                  <a:gd name="connsiteX5" fmla="*/ 0 w 146304"/>
                  <a:gd name="connsiteY5" fmla="*/ 1691 h 2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221147">
                    <a:moveTo>
                      <a:pt x="146304" y="221147"/>
                    </a:moveTo>
                    <a:cubicBezTo>
                      <a:pt x="143152" y="195930"/>
                      <a:pt x="142112" y="148755"/>
                      <a:pt x="128016" y="120563"/>
                    </a:cubicBezTo>
                    <a:cubicBezTo>
                      <a:pt x="123101" y="110733"/>
                      <a:pt x="116763" y="101574"/>
                      <a:pt x="109728" y="93131"/>
                    </a:cubicBezTo>
                    <a:cubicBezTo>
                      <a:pt x="101449" y="83197"/>
                      <a:pt x="90575" y="75633"/>
                      <a:pt x="82296" y="65699"/>
                    </a:cubicBezTo>
                    <a:cubicBezTo>
                      <a:pt x="75261" y="57256"/>
                      <a:pt x="72279" y="45504"/>
                      <a:pt x="64008" y="38267"/>
                    </a:cubicBezTo>
                    <a:cubicBezTo>
                      <a:pt x="20275" y="0"/>
                      <a:pt x="29228" y="1691"/>
                      <a:pt x="0" y="16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32" name="Freeform 231"/>
              <p:cNvSpPr/>
              <p:nvPr/>
            </p:nvSpPr>
            <p:spPr>
              <a:xfrm>
                <a:off x="5358384" y="6351384"/>
                <a:ext cx="164592" cy="140856"/>
              </a:xfrm>
              <a:custGeom>
                <a:avLst/>
                <a:gdLst>
                  <a:gd name="connsiteX0" fmla="*/ 0 w 164592"/>
                  <a:gd name="connsiteY0" fmla="*/ 140856 h 140856"/>
                  <a:gd name="connsiteX1" fmla="*/ 9144 w 164592"/>
                  <a:gd name="connsiteY1" fmla="*/ 76848 h 140856"/>
                  <a:gd name="connsiteX2" fmla="*/ 36576 w 164592"/>
                  <a:gd name="connsiteY2" fmla="*/ 58560 h 140856"/>
                  <a:gd name="connsiteX3" fmla="*/ 54864 w 164592"/>
                  <a:gd name="connsiteY3" fmla="*/ 21984 h 140856"/>
                  <a:gd name="connsiteX4" fmla="*/ 82296 w 164592"/>
                  <a:gd name="connsiteY4" fmla="*/ 12840 h 140856"/>
                  <a:gd name="connsiteX5" fmla="*/ 164592 w 164592"/>
                  <a:gd name="connsiteY5" fmla="*/ 3696 h 14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140856">
                    <a:moveTo>
                      <a:pt x="0" y="140856"/>
                    </a:moveTo>
                    <a:cubicBezTo>
                      <a:pt x="3048" y="119520"/>
                      <a:pt x="391" y="96543"/>
                      <a:pt x="9144" y="76848"/>
                    </a:cubicBezTo>
                    <a:cubicBezTo>
                      <a:pt x="13607" y="66805"/>
                      <a:pt x="29541" y="67003"/>
                      <a:pt x="36576" y="58560"/>
                    </a:cubicBezTo>
                    <a:cubicBezTo>
                      <a:pt x="45302" y="48088"/>
                      <a:pt x="45225" y="31623"/>
                      <a:pt x="54864" y="21984"/>
                    </a:cubicBezTo>
                    <a:cubicBezTo>
                      <a:pt x="61680" y="15168"/>
                      <a:pt x="73028" y="15488"/>
                      <a:pt x="82296" y="12840"/>
                    </a:cubicBezTo>
                    <a:cubicBezTo>
                      <a:pt x="127237" y="0"/>
                      <a:pt x="114090" y="3696"/>
                      <a:pt x="164592" y="3696"/>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33" name="Freeform 232"/>
              <p:cNvSpPr/>
              <p:nvPr/>
            </p:nvSpPr>
            <p:spPr>
              <a:xfrm>
                <a:off x="5184648" y="6309360"/>
                <a:ext cx="173736" cy="182880"/>
              </a:xfrm>
              <a:custGeom>
                <a:avLst/>
                <a:gdLst>
                  <a:gd name="connsiteX0" fmla="*/ 173736 w 173736"/>
                  <a:gd name="connsiteY0" fmla="*/ 182880 h 182880"/>
                  <a:gd name="connsiteX1" fmla="*/ 155448 w 173736"/>
                  <a:gd name="connsiteY1" fmla="*/ 91440 h 182880"/>
                  <a:gd name="connsiteX2" fmla="*/ 118872 w 173736"/>
                  <a:gd name="connsiteY2" fmla="*/ 36576 h 182880"/>
                  <a:gd name="connsiteX3" fmla="*/ 36576 w 173736"/>
                  <a:gd name="connsiteY3" fmla="*/ 0 h 182880"/>
                  <a:gd name="connsiteX4" fmla="*/ 0 w 17373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 h="182880">
                    <a:moveTo>
                      <a:pt x="173736" y="182880"/>
                    </a:moveTo>
                    <a:cubicBezTo>
                      <a:pt x="171464" y="166978"/>
                      <a:pt x="167725" y="113538"/>
                      <a:pt x="155448" y="91440"/>
                    </a:cubicBezTo>
                    <a:cubicBezTo>
                      <a:pt x="144774" y="72227"/>
                      <a:pt x="137160" y="48768"/>
                      <a:pt x="118872" y="36576"/>
                    </a:cubicBezTo>
                    <a:cubicBezTo>
                      <a:pt x="94011" y="20002"/>
                      <a:pt x="69221" y="0"/>
                      <a:pt x="36576"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34" name="Freeform 233"/>
              <p:cNvSpPr/>
              <p:nvPr/>
            </p:nvSpPr>
            <p:spPr>
              <a:xfrm>
                <a:off x="5184648" y="6391656"/>
                <a:ext cx="182880" cy="100584"/>
              </a:xfrm>
              <a:custGeom>
                <a:avLst/>
                <a:gdLst>
                  <a:gd name="connsiteX0" fmla="*/ 182880 w 182880"/>
                  <a:gd name="connsiteY0" fmla="*/ 100584 h 100584"/>
                  <a:gd name="connsiteX1" fmla="*/ 155448 w 182880"/>
                  <a:gd name="connsiteY1" fmla="*/ 45720 h 100584"/>
                  <a:gd name="connsiteX2" fmla="*/ 128016 w 182880"/>
                  <a:gd name="connsiteY2" fmla="*/ 36576 h 100584"/>
                  <a:gd name="connsiteX3" fmla="*/ 73152 w 182880"/>
                  <a:gd name="connsiteY3" fmla="*/ 0 h 100584"/>
                  <a:gd name="connsiteX4" fmla="*/ 0 w 182880"/>
                  <a:gd name="connsiteY4" fmla="*/ 0 h 10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00584">
                    <a:moveTo>
                      <a:pt x="182880" y="100584"/>
                    </a:moveTo>
                    <a:cubicBezTo>
                      <a:pt x="176856" y="82513"/>
                      <a:pt x="171562" y="58612"/>
                      <a:pt x="155448" y="45720"/>
                    </a:cubicBezTo>
                    <a:cubicBezTo>
                      <a:pt x="147922" y="39699"/>
                      <a:pt x="136442" y="41257"/>
                      <a:pt x="128016" y="36576"/>
                    </a:cubicBezTo>
                    <a:cubicBezTo>
                      <a:pt x="108803" y="25902"/>
                      <a:pt x="95131" y="0"/>
                      <a:pt x="73152"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35" name="Freeform 234"/>
              <p:cNvSpPr/>
              <p:nvPr/>
            </p:nvSpPr>
            <p:spPr>
              <a:xfrm>
                <a:off x="5358384" y="6259785"/>
                <a:ext cx="164592" cy="223311"/>
              </a:xfrm>
              <a:custGeom>
                <a:avLst/>
                <a:gdLst>
                  <a:gd name="connsiteX0" fmla="*/ 0 w 164592"/>
                  <a:gd name="connsiteY0" fmla="*/ 223311 h 223311"/>
                  <a:gd name="connsiteX1" fmla="*/ 9144 w 164592"/>
                  <a:gd name="connsiteY1" fmla="*/ 186735 h 223311"/>
                  <a:gd name="connsiteX2" fmla="*/ 27432 w 164592"/>
                  <a:gd name="connsiteY2" fmla="*/ 141015 h 223311"/>
                  <a:gd name="connsiteX3" fmla="*/ 100584 w 164592"/>
                  <a:gd name="connsiteY3" fmla="*/ 12999 h 223311"/>
                  <a:gd name="connsiteX4" fmla="*/ 164592 w 164592"/>
                  <a:gd name="connsiteY4" fmla="*/ 3855 h 22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223311">
                    <a:moveTo>
                      <a:pt x="0" y="223311"/>
                    </a:moveTo>
                    <a:cubicBezTo>
                      <a:pt x="3048" y="211119"/>
                      <a:pt x="5170" y="198657"/>
                      <a:pt x="9144" y="186735"/>
                    </a:cubicBezTo>
                    <a:cubicBezTo>
                      <a:pt x="14335" y="171163"/>
                      <a:pt x="21823" y="156441"/>
                      <a:pt x="27432" y="141015"/>
                    </a:cubicBezTo>
                    <a:cubicBezTo>
                      <a:pt x="40862" y="104081"/>
                      <a:pt x="57074" y="27502"/>
                      <a:pt x="100584" y="12999"/>
                    </a:cubicBezTo>
                    <a:cubicBezTo>
                      <a:pt x="139582" y="0"/>
                      <a:pt x="118377" y="3855"/>
                      <a:pt x="164592" y="3855"/>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36" name="Freeform 235"/>
              <p:cNvSpPr/>
              <p:nvPr/>
            </p:nvSpPr>
            <p:spPr>
              <a:xfrm>
                <a:off x="5276088" y="6379163"/>
                <a:ext cx="87420" cy="113077"/>
              </a:xfrm>
              <a:custGeom>
                <a:avLst/>
                <a:gdLst>
                  <a:gd name="connsiteX0" fmla="*/ 73152 w 87420"/>
                  <a:gd name="connsiteY0" fmla="*/ 113077 h 113077"/>
                  <a:gd name="connsiteX1" fmla="*/ 36576 w 87420"/>
                  <a:gd name="connsiteY1" fmla="*/ 3349 h 113077"/>
                  <a:gd name="connsiteX2" fmla="*/ 0 w 87420"/>
                  <a:gd name="connsiteY2" fmla="*/ 3349 h 113077"/>
                </a:gdLst>
                <a:ahLst/>
                <a:cxnLst>
                  <a:cxn ang="0">
                    <a:pos x="connsiteX0" y="connsiteY0"/>
                  </a:cxn>
                  <a:cxn ang="0">
                    <a:pos x="connsiteX1" y="connsiteY1"/>
                  </a:cxn>
                  <a:cxn ang="0">
                    <a:pos x="connsiteX2" y="connsiteY2"/>
                  </a:cxn>
                </a:cxnLst>
                <a:rect l="l" t="t" r="r" b="b"/>
                <a:pathLst>
                  <a:path w="87420" h="113077">
                    <a:moveTo>
                      <a:pt x="73152" y="113077"/>
                    </a:moveTo>
                    <a:cubicBezTo>
                      <a:pt x="68699" y="68547"/>
                      <a:pt x="87420" y="17876"/>
                      <a:pt x="36576" y="3349"/>
                    </a:cubicBezTo>
                    <a:cubicBezTo>
                      <a:pt x="24853" y="0"/>
                      <a:pt x="12192" y="3349"/>
                      <a:pt x="0" y="334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grpSp>
        <p:grpSp>
          <p:nvGrpSpPr>
            <p:cNvPr id="59" name="Group 236"/>
            <p:cNvGrpSpPr/>
            <p:nvPr/>
          </p:nvGrpSpPr>
          <p:grpSpPr>
            <a:xfrm>
              <a:off x="7452320" y="1988840"/>
              <a:ext cx="179440" cy="200723"/>
              <a:chOff x="5184648" y="6180605"/>
              <a:chExt cx="338328" cy="312022"/>
            </a:xfrm>
            <a:effectLst>
              <a:outerShdw blurRad="50800" dist="50800" dir="5400000" algn="ctr" rotWithShape="0">
                <a:schemeClr val="bg2">
                  <a:lumMod val="75000"/>
                </a:schemeClr>
              </a:outerShdw>
            </a:effectLst>
          </p:grpSpPr>
          <p:sp>
            <p:nvSpPr>
              <p:cNvPr id="238" name="Freeform 237"/>
              <p:cNvSpPr/>
              <p:nvPr/>
            </p:nvSpPr>
            <p:spPr>
              <a:xfrm>
                <a:off x="5349240" y="6180605"/>
                <a:ext cx="100584" cy="256771"/>
              </a:xfrm>
              <a:custGeom>
                <a:avLst/>
                <a:gdLst>
                  <a:gd name="connsiteX0" fmla="*/ 0 w 100584"/>
                  <a:gd name="connsiteY0" fmla="*/ 256771 h 256771"/>
                  <a:gd name="connsiteX1" fmla="*/ 9144 w 100584"/>
                  <a:gd name="connsiteY1" fmla="*/ 128755 h 256771"/>
                  <a:gd name="connsiteX2" fmla="*/ 18288 w 100584"/>
                  <a:gd name="connsiteY2" fmla="*/ 55603 h 256771"/>
                  <a:gd name="connsiteX3" fmla="*/ 36576 w 100584"/>
                  <a:gd name="connsiteY3" fmla="*/ 28171 h 256771"/>
                  <a:gd name="connsiteX4" fmla="*/ 91440 w 100584"/>
                  <a:gd name="connsiteY4" fmla="*/ 739 h 256771"/>
                  <a:gd name="connsiteX5" fmla="*/ 100584 w 100584"/>
                  <a:gd name="connsiteY5" fmla="*/ 739 h 2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 h="256771">
                    <a:moveTo>
                      <a:pt x="0" y="256771"/>
                    </a:moveTo>
                    <a:cubicBezTo>
                      <a:pt x="3048" y="214099"/>
                      <a:pt x="5271" y="171360"/>
                      <a:pt x="9144" y="128755"/>
                    </a:cubicBezTo>
                    <a:cubicBezTo>
                      <a:pt x="11369" y="104282"/>
                      <a:pt x="11822" y="79311"/>
                      <a:pt x="18288" y="55603"/>
                    </a:cubicBezTo>
                    <a:cubicBezTo>
                      <a:pt x="21180" y="45001"/>
                      <a:pt x="28805" y="35942"/>
                      <a:pt x="36576" y="28171"/>
                    </a:cubicBezTo>
                    <a:cubicBezTo>
                      <a:pt x="51475" y="13272"/>
                      <a:pt x="71608" y="5697"/>
                      <a:pt x="91440" y="739"/>
                    </a:cubicBezTo>
                    <a:cubicBezTo>
                      <a:pt x="94397" y="0"/>
                      <a:pt x="97536" y="739"/>
                      <a:pt x="100584" y="73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39" name="Freeform 238"/>
              <p:cNvSpPr/>
              <p:nvPr/>
            </p:nvSpPr>
            <p:spPr>
              <a:xfrm>
                <a:off x="5315188" y="6300216"/>
                <a:ext cx="48900" cy="155448"/>
              </a:xfrm>
              <a:custGeom>
                <a:avLst/>
                <a:gdLst>
                  <a:gd name="connsiteX0" fmla="*/ 36576 w 48900"/>
                  <a:gd name="connsiteY0" fmla="*/ 155448 h 155448"/>
                  <a:gd name="connsiteX1" fmla="*/ 9144 w 48900"/>
                  <a:gd name="connsiteY1" fmla="*/ 9144 h 155448"/>
                  <a:gd name="connsiteX2" fmla="*/ 0 w 48900"/>
                  <a:gd name="connsiteY2" fmla="*/ 0 h 155448"/>
                </a:gdLst>
                <a:ahLst/>
                <a:cxnLst>
                  <a:cxn ang="0">
                    <a:pos x="connsiteX0" y="connsiteY0"/>
                  </a:cxn>
                  <a:cxn ang="0">
                    <a:pos x="connsiteX1" y="connsiteY1"/>
                  </a:cxn>
                  <a:cxn ang="0">
                    <a:pos x="connsiteX2" y="connsiteY2"/>
                  </a:cxn>
                </a:cxnLst>
                <a:rect l="l" t="t" r="r" b="b"/>
                <a:pathLst>
                  <a:path w="48900" h="155448">
                    <a:moveTo>
                      <a:pt x="36576" y="155448"/>
                    </a:moveTo>
                    <a:cubicBezTo>
                      <a:pt x="28673" y="52705"/>
                      <a:pt x="48900" y="62152"/>
                      <a:pt x="9144" y="9144"/>
                    </a:cubicBezTo>
                    <a:cubicBezTo>
                      <a:pt x="6558" y="5696"/>
                      <a:pt x="3048" y="3048"/>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40" name="Freeform 239"/>
              <p:cNvSpPr/>
              <p:nvPr/>
            </p:nvSpPr>
            <p:spPr>
              <a:xfrm>
                <a:off x="5341292" y="6305622"/>
                <a:ext cx="111189" cy="187005"/>
              </a:xfrm>
              <a:custGeom>
                <a:avLst/>
                <a:gdLst>
                  <a:gd name="connsiteX0" fmla="*/ 7948 w 111189"/>
                  <a:gd name="connsiteY0" fmla="*/ 159186 h 187005"/>
                  <a:gd name="connsiteX1" fmla="*/ 26236 w 111189"/>
                  <a:gd name="connsiteY1" fmla="*/ 95178 h 187005"/>
                  <a:gd name="connsiteX2" fmla="*/ 35380 w 111189"/>
                  <a:gd name="connsiteY2" fmla="*/ 58602 h 187005"/>
                  <a:gd name="connsiteX3" fmla="*/ 62812 w 111189"/>
                  <a:gd name="connsiteY3" fmla="*/ 40314 h 187005"/>
                  <a:gd name="connsiteX4" fmla="*/ 108532 w 111189"/>
                  <a:gd name="connsiteY4" fmla="*/ 3738 h 18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9" h="187005">
                    <a:moveTo>
                      <a:pt x="7948" y="159186"/>
                    </a:moveTo>
                    <a:cubicBezTo>
                      <a:pt x="36534" y="44843"/>
                      <a:pt x="0" y="187005"/>
                      <a:pt x="26236" y="95178"/>
                    </a:cubicBezTo>
                    <a:cubicBezTo>
                      <a:pt x="29688" y="83094"/>
                      <a:pt x="28409" y="69059"/>
                      <a:pt x="35380" y="58602"/>
                    </a:cubicBezTo>
                    <a:cubicBezTo>
                      <a:pt x="41476" y="49458"/>
                      <a:pt x="54369" y="47349"/>
                      <a:pt x="62812" y="40314"/>
                    </a:cubicBezTo>
                    <a:cubicBezTo>
                      <a:pt x="111189" y="0"/>
                      <a:pt x="70179" y="22915"/>
                      <a:pt x="108532" y="3738"/>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41" name="Freeform 240"/>
              <p:cNvSpPr/>
              <p:nvPr/>
            </p:nvSpPr>
            <p:spPr>
              <a:xfrm>
                <a:off x="5358384" y="6279537"/>
                <a:ext cx="100584" cy="194415"/>
              </a:xfrm>
              <a:custGeom>
                <a:avLst/>
                <a:gdLst>
                  <a:gd name="connsiteX0" fmla="*/ 0 w 100584"/>
                  <a:gd name="connsiteY0" fmla="*/ 194415 h 194415"/>
                  <a:gd name="connsiteX1" fmla="*/ 9144 w 100584"/>
                  <a:gd name="connsiteY1" fmla="*/ 112119 h 194415"/>
                  <a:gd name="connsiteX2" fmla="*/ 18288 w 100584"/>
                  <a:gd name="connsiteY2" fmla="*/ 11535 h 194415"/>
                  <a:gd name="connsiteX3" fmla="*/ 100584 w 100584"/>
                  <a:gd name="connsiteY3" fmla="*/ 2391 h 194415"/>
                </a:gdLst>
                <a:ahLst/>
                <a:cxnLst>
                  <a:cxn ang="0">
                    <a:pos x="connsiteX0" y="connsiteY0"/>
                  </a:cxn>
                  <a:cxn ang="0">
                    <a:pos x="connsiteX1" y="connsiteY1"/>
                  </a:cxn>
                  <a:cxn ang="0">
                    <a:pos x="connsiteX2" y="connsiteY2"/>
                  </a:cxn>
                  <a:cxn ang="0">
                    <a:pos x="connsiteX3" y="connsiteY3"/>
                  </a:cxn>
                </a:cxnLst>
                <a:rect l="l" t="t" r="r" b="b"/>
                <a:pathLst>
                  <a:path w="100584" h="194415">
                    <a:moveTo>
                      <a:pt x="0" y="194415"/>
                    </a:moveTo>
                    <a:cubicBezTo>
                      <a:pt x="3048" y="166983"/>
                      <a:pt x="6398" y="139583"/>
                      <a:pt x="9144" y="112119"/>
                    </a:cubicBezTo>
                    <a:cubicBezTo>
                      <a:pt x="12494" y="78620"/>
                      <a:pt x="3232" y="41647"/>
                      <a:pt x="18288" y="11535"/>
                    </a:cubicBezTo>
                    <a:cubicBezTo>
                      <a:pt x="24056" y="0"/>
                      <a:pt x="89186" y="2391"/>
                      <a:pt x="100584" y="23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42" name="Freeform 241"/>
              <p:cNvSpPr/>
              <p:nvPr/>
            </p:nvSpPr>
            <p:spPr>
              <a:xfrm>
                <a:off x="5276088" y="6199632"/>
                <a:ext cx="73152" cy="265176"/>
              </a:xfrm>
              <a:custGeom>
                <a:avLst/>
                <a:gdLst>
                  <a:gd name="connsiteX0" fmla="*/ 73152 w 73152"/>
                  <a:gd name="connsiteY0" fmla="*/ 265176 h 265176"/>
                  <a:gd name="connsiteX1" fmla="*/ 64008 w 73152"/>
                  <a:gd name="connsiteY1" fmla="*/ 73152 h 265176"/>
                  <a:gd name="connsiteX2" fmla="*/ 9144 w 73152"/>
                  <a:gd name="connsiteY2" fmla="*/ 18288 h 265176"/>
                  <a:gd name="connsiteX3" fmla="*/ 0 w 73152"/>
                  <a:gd name="connsiteY3" fmla="*/ 0 h 265176"/>
                </a:gdLst>
                <a:ahLst/>
                <a:cxnLst>
                  <a:cxn ang="0">
                    <a:pos x="connsiteX0" y="connsiteY0"/>
                  </a:cxn>
                  <a:cxn ang="0">
                    <a:pos x="connsiteX1" y="connsiteY1"/>
                  </a:cxn>
                  <a:cxn ang="0">
                    <a:pos x="connsiteX2" y="connsiteY2"/>
                  </a:cxn>
                  <a:cxn ang="0">
                    <a:pos x="connsiteX3" y="connsiteY3"/>
                  </a:cxn>
                </a:cxnLst>
                <a:rect l="l" t="t" r="r" b="b"/>
                <a:pathLst>
                  <a:path w="73152" h="265176">
                    <a:moveTo>
                      <a:pt x="73152" y="265176"/>
                    </a:moveTo>
                    <a:cubicBezTo>
                      <a:pt x="70104" y="201168"/>
                      <a:pt x="71956" y="136738"/>
                      <a:pt x="64008" y="73152"/>
                    </a:cubicBezTo>
                    <a:cubicBezTo>
                      <a:pt x="60929" y="48524"/>
                      <a:pt x="21697" y="30841"/>
                      <a:pt x="9144" y="18288"/>
                    </a:cubicBezTo>
                    <a:cubicBezTo>
                      <a:pt x="4325" y="13469"/>
                      <a:pt x="3048" y="6096"/>
                      <a:pt x="0" y="0"/>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43" name="Freeform 242"/>
              <p:cNvSpPr/>
              <p:nvPr/>
            </p:nvSpPr>
            <p:spPr>
              <a:xfrm>
                <a:off x="5212080" y="6252805"/>
                <a:ext cx="146304" cy="221147"/>
              </a:xfrm>
              <a:custGeom>
                <a:avLst/>
                <a:gdLst>
                  <a:gd name="connsiteX0" fmla="*/ 146304 w 146304"/>
                  <a:gd name="connsiteY0" fmla="*/ 221147 h 221147"/>
                  <a:gd name="connsiteX1" fmla="*/ 128016 w 146304"/>
                  <a:gd name="connsiteY1" fmla="*/ 120563 h 221147"/>
                  <a:gd name="connsiteX2" fmla="*/ 109728 w 146304"/>
                  <a:gd name="connsiteY2" fmla="*/ 93131 h 221147"/>
                  <a:gd name="connsiteX3" fmla="*/ 82296 w 146304"/>
                  <a:gd name="connsiteY3" fmla="*/ 65699 h 221147"/>
                  <a:gd name="connsiteX4" fmla="*/ 64008 w 146304"/>
                  <a:gd name="connsiteY4" fmla="*/ 38267 h 221147"/>
                  <a:gd name="connsiteX5" fmla="*/ 0 w 146304"/>
                  <a:gd name="connsiteY5" fmla="*/ 1691 h 2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221147">
                    <a:moveTo>
                      <a:pt x="146304" y="221147"/>
                    </a:moveTo>
                    <a:cubicBezTo>
                      <a:pt x="143152" y="195930"/>
                      <a:pt x="142112" y="148755"/>
                      <a:pt x="128016" y="120563"/>
                    </a:cubicBezTo>
                    <a:cubicBezTo>
                      <a:pt x="123101" y="110733"/>
                      <a:pt x="116763" y="101574"/>
                      <a:pt x="109728" y="93131"/>
                    </a:cubicBezTo>
                    <a:cubicBezTo>
                      <a:pt x="101449" y="83197"/>
                      <a:pt x="90575" y="75633"/>
                      <a:pt x="82296" y="65699"/>
                    </a:cubicBezTo>
                    <a:cubicBezTo>
                      <a:pt x="75261" y="57256"/>
                      <a:pt x="72279" y="45504"/>
                      <a:pt x="64008" y="38267"/>
                    </a:cubicBezTo>
                    <a:cubicBezTo>
                      <a:pt x="20275" y="0"/>
                      <a:pt x="29228" y="1691"/>
                      <a:pt x="0" y="1691"/>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44" name="Freeform 243"/>
              <p:cNvSpPr/>
              <p:nvPr/>
            </p:nvSpPr>
            <p:spPr>
              <a:xfrm>
                <a:off x="5358384" y="6351384"/>
                <a:ext cx="164592" cy="140856"/>
              </a:xfrm>
              <a:custGeom>
                <a:avLst/>
                <a:gdLst>
                  <a:gd name="connsiteX0" fmla="*/ 0 w 164592"/>
                  <a:gd name="connsiteY0" fmla="*/ 140856 h 140856"/>
                  <a:gd name="connsiteX1" fmla="*/ 9144 w 164592"/>
                  <a:gd name="connsiteY1" fmla="*/ 76848 h 140856"/>
                  <a:gd name="connsiteX2" fmla="*/ 36576 w 164592"/>
                  <a:gd name="connsiteY2" fmla="*/ 58560 h 140856"/>
                  <a:gd name="connsiteX3" fmla="*/ 54864 w 164592"/>
                  <a:gd name="connsiteY3" fmla="*/ 21984 h 140856"/>
                  <a:gd name="connsiteX4" fmla="*/ 82296 w 164592"/>
                  <a:gd name="connsiteY4" fmla="*/ 12840 h 140856"/>
                  <a:gd name="connsiteX5" fmla="*/ 164592 w 164592"/>
                  <a:gd name="connsiteY5" fmla="*/ 3696 h 14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140856">
                    <a:moveTo>
                      <a:pt x="0" y="140856"/>
                    </a:moveTo>
                    <a:cubicBezTo>
                      <a:pt x="3048" y="119520"/>
                      <a:pt x="391" y="96543"/>
                      <a:pt x="9144" y="76848"/>
                    </a:cubicBezTo>
                    <a:cubicBezTo>
                      <a:pt x="13607" y="66805"/>
                      <a:pt x="29541" y="67003"/>
                      <a:pt x="36576" y="58560"/>
                    </a:cubicBezTo>
                    <a:cubicBezTo>
                      <a:pt x="45302" y="48088"/>
                      <a:pt x="45225" y="31623"/>
                      <a:pt x="54864" y="21984"/>
                    </a:cubicBezTo>
                    <a:cubicBezTo>
                      <a:pt x="61680" y="15168"/>
                      <a:pt x="73028" y="15488"/>
                      <a:pt x="82296" y="12840"/>
                    </a:cubicBezTo>
                    <a:cubicBezTo>
                      <a:pt x="127237" y="0"/>
                      <a:pt x="114090" y="3696"/>
                      <a:pt x="164592" y="3696"/>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45" name="Freeform 244"/>
              <p:cNvSpPr/>
              <p:nvPr/>
            </p:nvSpPr>
            <p:spPr>
              <a:xfrm>
                <a:off x="5184648" y="6309360"/>
                <a:ext cx="173736" cy="182880"/>
              </a:xfrm>
              <a:custGeom>
                <a:avLst/>
                <a:gdLst>
                  <a:gd name="connsiteX0" fmla="*/ 173736 w 173736"/>
                  <a:gd name="connsiteY0" fmla="*/ 182880 h 182880"/>
                  <a:gd name="connsiteX1" fmla="*/ 155448 w 173736"/>
                  <a:gd name="connsiteY1" fmla="*/ 91440 h 182880"/>
                  <a:gd name="connsiteX2" fmla="*/ 118872 w 173736"/>
                  <a:gd name="connsiteY2" fmla="*/ 36576 h 182880"/>
                  <a:gd name="connsiteX3" fmla="*/ 36576 w 173736"/>
                  <a:gd name="connsiteY3" fmla="*/ 0 h 182880"/>
                  <a:gd name="connsiteX4" fmla="*/ 0 w 17373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 h="182880">
                    <a:moveTo>
                      <a:pt x="173736" y="182880"/>
                    </a:moveTo>
                    <a:cubicBezTo>
                      <a:pt x="171464" y="166978"/>
                      <a:pt x="167725" y="113538"/>
                      <a:pt x="155448" y="91440"/>
                    </a:cubicBezTo>
                    <a:cubicBezTo>
                      <a:pt x="144774" y="72227"/>
                      <a:pt x="137160" y="48768"/>
                      <a:pt x="118872" y="36576"/>
                    </a:cubicBezTo>
                    <a:cubicBezTo>
                      <a:pt x="94011" y="20002"/>
                      <a:pt x="69221" y="0"/>
                      <a:pt x="36576"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46" name="Freeform 245"/>
              <p:cNvSpPr/>
              <p:nvPr/>
            </p:nvSpPr>
            <p:spPr>
              <a:xfrm>
                <a:off x="5184648" y="6391656"/>
                <a:ext cx="182880" cy="100584"/>
              </a:xfrm>
              <a:custGeom>
                <a:avLst/>
                <a:gdLst>
                  <a:gd name="connsiteX0" fmla="*/ 182880 w 182880"/>
                  <a:gd name="connsiteY0" fmla="*/ 100584 h 100584"/>
                  <a:gd name="connsiteX1" fmla="*/ 155448 w 182880"/>
                  <a:gd name="connsiteY1" fmla="*/ 45720 h 100584"/>
                  <a:gd name="connsiteX2" fmla="*/ 128016 w 182880"/>
                  <a:gd name="connsiteY2" fmla="*/ 36576 h 100584"/>
                  <a:gd name="connsiteX3" fmla="*/ 73152 w 182880"/>
                  <a:gd name="connsiteY3" fmla="*/ 0 h 100584"/>
                  <a:gd name="connsiteX4" fmla="*/ 0 w 182880"/>
                  <a:gd name="connsiteY4" fmla="*/ 0 h 10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00584">
                    <a:moveTo>
                      <a:pt x="182880" y="100584"/>
                    </a:moveTo>
                    <a:cubicBezTo>
                      <a:pt x="176856" y="82513"/>
                      <a:pt x="171562" y="58612"/>
                      <a:pt x="155448" y="45720"/>
                    </a:cubicBezTo>
                    <a:cubicBezTo>
                      <a:pt x="147922" y="39699"/>
                      <a:pt x="136442" y="41257"/>
                      <a:pt x="128016" y="36576"/>
                    </a:cubicBezTo>
                    <a:cubicBezTo>
                      <a:pt x="108803" y="25902"/>
                      <a:pt x="95131" y="0"/>
                      <a:pt x="73152" y="0"/>
                    </a:cubicBezTo>
                    <a:lnTo>
                      <a:pt x="0" y="0"/>
                    </a:ln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47" name="Freeform 246"/>
              <p:cNvSpPr/>
              <p:nvPr/>
            </p:nvSpPr>
            <p:spPr>
              <a:xfrm>
                <a:off x="5358384" y="6259785"/>
                <a:ext cx="164592" cy="223311"/>
              </a:xfrm>
              <a:custGeom>
                <a:avLst/>
                <a:gdLst>
                  <a:gd name="connsiteX0" fmla="*/ 0 w 164592"/>
                  <a:gd name="connsiteY0" fmla="*/ 223311 h 223311"/>
                  <a:gd name="connsiteX1" fmla="*/ 9144 w 164592"/>
                  <a:gd name="connsiteY1" fmla="*/ 186735 h 223311"/>
                  <a:gd name="connsiteX2" fmla="*/ 27432 w 164592"/>
                  <a:gd name="connsiteY2" fmla="*/ 141015 h 223311"/>
                  <a:gd name="connsiteX3" fmla="*/ 100584 w 164592"/>
                  <a:gd name="connsiteY3" fmla="*/ 12999 h 223311"/>
                  <a:gd name="connsiteX4" fmla="*/ 164592 w 164592"/>
                  <a:gd name="connsiteY4" fmla="*/ 3855 h 22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 h="223311">
                    <a:moveTo>
                      <a:pt x="0" y="223311"/>
                    </a:moveTo>
                    <a:cubicBezTo>
                      <a:pt x="3048" y="211119"/>
                      <a:pt x="5170" y="198657"/>
                      <a:pt x="9144" y="186735"/>
                    </a:cubicBezTo>
                    <a:cubicBezTo>
                      <a:pt x="14335" y="171163"/>
                      <a:pt x="21823" y="156441"/>
                      <a:pt x="27432" y="141015"/>
                    </a:cubicBezTo>
                    <a:cubicBezTo>
                      <a:pt x="40862" y="104081"/>
                      <a:pt x="57074" y="27502"/>
                      <a:pt x="100584" y="12999"/>
                    </a:cubicBezTo>
                    <a:cubicBezTo>
                      <a:pt x="139582" y="0"/>
                      <a:pt x="118377" y="3855"/>
                      <a:pt x="164592" y="3855"/>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sp>
            <p:nvSpPr>
              <p:cNvPr id="248" name="Freeform 247"/>
              <p:cNvSpPr/>
              <p:nvPr/>
            </p:nvSpPr>
            <p:spPr>
              <a:xfrm>
                <a:off x="5276088" y="6379163"/>
                <a:ext cx="87420" cy="113077"/>
              </a:xfrm>
              <a:custGeom>
                <a:avLst/>
                <a:gdLst>
                  <a:gd name="connsiteX0" fmla="*/ 73152 w 87420"/>
                  <a:gd name="connsiteY0" fmla="*/ 113077 h 113077"/>
                  <a:gd name="connsiteX1" fmla="*/ 36576 w 87420"/>
                  <a:gd name="connsiteY1" fmla="*/ 3349 h 113077"/>
                  <a:gd name="connsiteX2" fmla="*/ 0 w 87420"/>
                  <a:gd name="connsiteY2" fmla="*/ 3349 h 113077"/>
                </a:gdLst>
                <a:ahLst/>
                <a:cxnLst>
                  <a:cxn ang="0">
                    <a:pos x="connsiteX0" y="connsiteY0"/>
                  </a:cxn>
                  <a:cxn ang="0">
                    <a:pos x="connsiteX1" y="connsiteY1"/>
                  </a:cxn>
                  <a:cxn ang="0">
                    <a:pos x="connsiteX2" y="connsiteY2"/>
                  </a:cxn>
                </a:cxnLst>
                <a:rect l="l" t="t" r="r" b="b"/>
                <a:pathLst>
                  <a:path w="87420" h="113077">
                    <a:moveTo>
                      <a:pt x="73152" y="113077"/>
                    </a:moveTo>
                    <a:cubicBezTo>
                      <a:pt x="68699" y="68547"/>
                      <a:pt x="87420" y="17876"/>
                      <a:pt x="36576" y="3349"/>
                    </a:cubicBezTo>
                    <a:cubicBezTo>
                      <a:pt x="24853" y="0"/>
                      <a:pt x="12192" y="3349"/>
                      <a:pt x="0" y="3349"/>
                    </a:cubicBezTo>
                  </a:path>
                </a:pathLst>
              </a:custGeom>
              <a:ln w="12700">
                <a:solidFill>
                  <a:srgbClr val="E2A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NZ">
                  <a:solidFill>
                    <a:prstClr val="black"/>
                  </a:solidFill>
                </a:endParaRPr>
              </a:p>
            </p:txBody>
          </p:sp>
        </p:grpSp>
        <p:pic>
          <p:nvPicPr>
            <p:cNvPr id="51295" name="Picture 248" descr="apple_in_silhouette.jpg"/>
            <p:cNvPicPr>
              <a:picLocks noChangeAspect="1"/>
            </p:cNvPicPr>
            <p:nvPr/>
          </p:nvPicPr>
          <p:blipFill>
            <a:blip r:embed="rId3" cstate="print"/>
            <a:srcRect/>
            <a:stretch>
              <a:fillRect/>
            </a:stretch>
          </p:blipFill>
          <p:spPr bwMode="auto">
            <a:xfrm>
              <a:off x="3203848" y="908720"/>
              <a:ext cx="206979" cy="178692"/>
            </a:xfrm>
            <a:prstGeom prst="rect">
              <a:avLst/>
            </a:prstGeom>
            <a:noFill/>
            <a:ln w="9525">
              <a:noFill/>
              <a:miter lim="800000"/>
              <a:headEnd/>
              <a:tailEnd/>
            </a:ln>
          </p:spPr>
        </p:pic>
        <p:pic>
          <p:nvPicPr>
            <p:cNvPr id="51296" name="Picture 249" descr="apple_in_silhouette.jpg"/>
            <p:cNvPicPr>
              <a:picLocks noChangeAspect="1"/>
            </p:cNvPicPr>
            <p:nvPr/>
          </p:nvPicPr>
          <p:blipFill>
            <a:blip r:embed="rId3" cstate="print"/>
            <a:srcRect/>
            <a:stretch>
              <a:fillRect/>
            </a:stretch>
          </p:blipFill>
          <p:spPr bwMode="auto">
            <a:xfrm>
              <a:off x="3851920" y="908720"/>
              <a:ext cx="206979" cy="178692"/>
            </a:xfrm>
            <a:prstGeom prst="rect">
              <a:avLst/>
            </a:prstGeom>
            <a:noFill/>
            <a:ln w="9525">
              <a:noFill/>
              <a:miter lim="800000"/>
              <a:headEnd/>
              <a:tailEnd/>
            </a:ln>
          </p:spPr>
        </p:pic>
        <p:pic>
          <p:nvPicPr>
            <p:cNvPr id="51297" name="Picture 250" descr="apple_in_silhouette.jpg"/>
            <p:cNvPicPr>
              <a:picLocks noChangeAspect="1"/>
            </p:cNvPicPr>
            <p:nvPr/>
          </p:nvPicPr>
          <p:blipFill>
            <a:blip r:embed="rId3" cstate="print"/>
            <a:srcRect/>
            <a:stretch>
              <a:fillRect/>
            </a:stretch>
          </p:blipFill>
          <p:spPr bwMode="auto">
            <a:xfrm>
              <a:off x="4427984" y="980728"/>
              <a:ext cx="206979" cy="178692"/>
            </a:xfrm>
            <a:prstGeom prst="rect">
              <a:avLst/>
            </a:prstGeom>
            <a:noFill/>
            <a:ln w="9525">
              <a:noFill/>
              <a:miter lim="800000"/>
              <a:headEnd/>
              <a:tailEnd/>
            </a:ln>
          </p:spPr>
        </p:pic>
        <p:pic>
          <p:nvPicPr>
            <p:cNvPr id="51298" name="Picture 251" descr="apple_in_silhouette.jpg"/>
            <p:cNvPicPr>
              <a:picLocks noChangeAspect="1"/>
            </p:cNvPicPr>
            <p:nvPr/>
          </p:nvPicPr>
          <p:blipFill>
            <a:blip r:embed="rId3" cstate="print"/>
            <a:srcRect/>
            <a:stretch>
              <a:fillRect/>
            </a:stretch>
          </p:blipFill>
          <p:spPr bwMode="auto">
            <a:xfrm>
              <a:off x="7524328" y="908720"/>
              <a:ext cx="206979" cy="178692"/>
            </a:xfrm>
            <a:prstGeom prst="rect">
              <a:avLst/>
            </a:prstGeom>
            <a:noFill/>
            <a:ln w="9525">
              <a:noFill/>
              <a:miter lim="800000"/>
              <a:headEnd/>
              <a:tailEnd/>
            </a:ln>
          </p:spPr>
        </p:pic>
        <p:pic>
          <p:nvPicPr>
            <p:cNvPr id="51299" name="Picture 252" descr="apple_in_silhouette.jpg"/>
            <p:cNvPicPr>
              <a:picLocks noChangeAspect="1"/>
            </p:cNvPicPr>
            <p:nvPr/>
          </p:nvPicPr>
          <p:blipFill>
            <a:blip r:embed="rId3" cstate="print"/>
            <a:srcRect/>
            <a:stretch>
              <a:fillRect/>
            </a:stretch>
          </p:blipFill>
          <p:spPr bwMode="auto">
            <a:xfrm>
              <a:off x="6876256" y="908720"/>
              <a:ext cx="206979" cy="178692"/>
            </a:xfrm>
            <a:prstGeom prst="rect">
              <a:avLst/>
            </a:prstGeom>
            <a:noFill/>
            <a:ln w="9525">
              <a:noFill/>
              <a:miter lim="800000"/>
              <a:headEnd/>
              <a:tailEnd/>
            </a:ln>
          </p:spPr>
        </p:pic>
        <p:pic>
          <p:nvPicPr>
            <p:cNvPr id="51300" name="Picture 253" descr="apple_in_silhouette.jpg"/>
            <p:cNvPicPr>
              <a:picLocks noChangeAspect="1"/>
            </p:cNvPicPr>
            <p:nvPr/>
          </p:nvPicPr>
          <p:blipFill>
            <a:blip r:embed="rId3" cstate="print"/>
            <a:srcRect/>
            <a:stretch>
              <a:fillRect/>
            </a:stretch>
          </p:blipFill>
          <p:spPr bwMode="auto">
            <a:xfrm>
              <a:off x="6300192" y="980728"/>
              <a:ext cx="206979" cy="178692"/>
            </a:xfrm>
            <a:prstGeom prst="rect">
              <a:avLst/>
            </a:prstGeom>
            <a:noFill/>
            <a:ln w="9525">
              <a:noFill/>
              <a:miter lim="800000"/>
              <a:headEnd/>
              <a:tailEnd/>
            </a:ln>
          </p:spPr>
        </p:pic>
        <p:pic>
          <p:nvPicPr>
            <p:cNvPr id="51301" name="Picture 254" descr="apple_in_silhouette.jpg"/>
            <p:cNvPicPr>
              <a:picLocks noChangeAspect="1"/>
            </p:cNvPicPr>
            <p:nvPr/>
          </p:nvPicPr>
          <p:blipFill>
            <a:blip r:embed="rId3" cstate="print"/>
            <a:srcRect/>
            <a:stretch>
              <a:fillRect/>
            </a:stretch>
          </p:blipFill>
          <p:spPr bwMode="auto">
            <a:xfrm>
              <a:off x="5724128" y="980728"/>
              <a:ext cx="206979" cy="17869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115888"/>
            <a:ext cx="8229600" cy="1143000"/>
          </a:xfrm>
        </p:spPr>
        <p:txBody>
          <a:bodyPr/>
          <a:lstStyle/>
          <a:p>
            <a:pPr algn="l" eaLnBrk="1" hangingPunct="1"/>
            <a:r>
              <a:rPr lang="en-NZ" smtClean="0"/>
              <a:t>Mt Cedric: Non-Treatment</a:t>
            </a:r>
          </a:p>
        </p:txBody>
      </p:sp>
      <p:pic>
        <p:nvPicPr>
          <p:cNvPr id="53250" name="Picture 4"/>
          <p:cNvPicPr>
            <a:picLocks noChangeAspect="1" noChangeArrowheads="1"/>
          </p:cNvPicPr>
          <p:nvPr/>
        </p:nvPicPr>
        <p:blipFill>
          <a:blip r:embed="rId3" cstate="print"/>
          <a:srcRect r="10"/>
          <a:stretch>
            <a:fillRect/>
          </a:stretch>
        </p:blipFill>
        <p:spPr bwMode="auto">
          <a:xfrm>
            <a:off x="9525" y="1147763"/>
            <a:ext cx="9144000" cy="568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2700" y="274638"/>
            <a:ext cx="8229600" cy="1143000"/>
          </a:xfrm>
        </p:spPr>
        <p:txBody>
          <a:bodyPr/>
          <a:lstStyle/>
          <a:p>
            <a:pPr algn="l" eaLnBrk="1" hangingPunct="1"/>
            <a:r>
              <a:rPr lang="en-NZ" smtClean="0"/>
              <a:t>Mt Cedric: Non-Treatment</a:t>
            </a:r>
          </a:p>
        </p:txBody>
      </p:sp>
      <p:pic>
        <p:nvPicPr>
          <p:cNvPr id="57346" name="Picture 2" descr="Mt Cedric Lines.jpg"/>
          <p:cNvPicPr>
            <a:picLocks noChangeAspect="1"/>
          </p:cNvPicPr>
          <p:nvPr/>
        </p:nvPicPr>
        <p:blipFill>
          <a:blip r:embed="rId3" cstate="print"/>
          <a:srcRect/>
          <a:stretch>
            <a:fillRect/>
          </a:stretch>
        </p:blipFill>
        <p:spPr bwMode="auto">
          <a:xfrm>
            <a:off x="84138" y="1341438"/>
            <a:ext cx="6372225" cy="4533900"/>
          </a:xfrm>
          <a:prstGeom prst="rect">
            <a:avLst/>
          </a:prstGeom>
          <a:noFill/>
          <a:ln w="19050">
            <a:solidFill>
              <a:schemeClr val="tx1"/>
            </a:solidFill>
            <a:miter lim="800000"/>
            <a:headEnd/>
            <a:tailEnd/>
          </a:ln>
        </p:spPr>
      </p:pic>
      <p:sp>
        <p:nvSpPr>
          <p:cNvPr id="57347" name="TextBox 4"/>
          <p:cNvSpPr txBox="1">
            <a:spLocks noChangeArrowheads="1"/>
          </p:cNvSpPr>
          <p:nvPr/>
        </p:nvSpPr>
        <p:spPr bwMode="auto">
          <a:xfrm>
            <a:off x="-12700" y="6165850"/>
            <a:ext cx="3843338" cy="460375"/>
          </a:xfrm>
          <a:prstGeom prst="rect">
            <a:avLst/>
          </a:prstGeom>
          <a:noFill/>
          <a:ln w="9525">
            <a:noFill/>
            <a:miter lim="800000"/>
            <a:headEnd/>
            <a:tailEnd/>
          </a:ln>
        </p:spPr>
        <p:txBody>
          <a:bodyPr wrap="none">
            <a:spAutoFit/>
          </a:bodyPr>
          <a:lstStyle/>
          <a:p>
            <a:r>
              <a:rPr lang="en-NZ" sz="2400"/>
              <a:t>Established February 2011</a:t>
            </a:r>
          </a:p>
        </p:txBody>
      </p:sp>
      <p:pic>
        <p:nvPicPr>
          <p:cNvPr id="57348" name="Picture 3" descr="C:\PICTURES\RATS &amp; ALPINE\IMG_6864.jpg"/>
          <p:cNvPicPr>
            <a:picLocks noChangeAspect="1" noChangeArrowheads="1"/>
          </p:cNvPicPr>
          <p:nvPr/>
        </p:nvPicPr>
        <p:blipFill>
          <a:blip r:embed="rId4" cstate="print"/>
          <a:srcRect/>
          <a:stretch>
            <a:fillRect/>
          </a:stretch>
        </p:blipFill>
        <p:spPr bwMode="auto">
          <a:xfrm>
            <a:off x="6551613" y="1538288"/>
            <a:ext cx="2160587" cy="1620837"/>
          </a:xfrm>
          <a:prstGeom prst="rect">
            <a:avLst/>
          </a:prstGeom>
          <a:noFill/>
          <a:ln w="19050">
            <a:solidFill>
              <a:schemeClr val="tx1"/>
            </a:solidFill>
            <a:miter lim="800000"/>
            <a:headEnd/>
            <a:tailEnd/>
          </a:ln>
        </p:spPr>
      </p:pic>
      <p:pic>
        <p:nvPicPr>
          <p:cNvPr id="57349" name="Picture 2" descr="C:\PICTURES\RATS &amp; ALPINE\IMG_6851.jpg"/>
          <p:cNvPicPr>
            <a:picLocks noChangeAspect="1" noChangeArrowheads="1"/>
          </p:cNvPicPr>
          <p:nvPr/>
        </p:nvPicPr>
        <p:blipFill>
          <a:blip r:embed="rId5" cstate="print"/>
          <a:srcRect/>
          <a:stretch>
            <a:fillRect/>
          </a:stretch>
        </p:blipFill>
        <p:spPr bwMode="auto">
          <a:xfrm>
            <a:off x="6588125" y="3357563"/>
            <a:ext cx="2124075" cy="1592262"/>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125413"/>
            <a:ext cx="8229600" cy="1143000"/>
          </a:xfrm>
        </p:spPr>
        <p:txBody>
          <a:bodyPr/>
          <a:lstStyle/>
          <a:p>
            <a:pPr algn="l" eaLnBrk="1" hangingPunct="1"/>
            <a:r>
              <a:rPr lang="en-NZ" smtClean="0"/>
              <a:t>St Arnaud: Pest Removal</a:t>
            </a:r>
          </a:p>
        </p:txBody>
      </p:sp>
      <p:pic>
        <p:nvPicPr>
          <p:cNvPr id="55298" name="Picture 3"/>
          <p:cNvPicPr>
            <a:picLocks noChangeAspect="1" noChangeArrowheads="1"/>
          </p:cNvPicPr>
          <p:nvPr/>
        </p:nvPicPr>
        <p:blipFill>
          <a:blip r:embed="rId3" cstate="print"/>
          <a:srcRect b="54"/>
          <a:stretch>
            <a:fillRect/>
          </a:stretch>
        </p:blipFill>
        <p:spPr bwMode="auto">
          <a:xfrm>
            <a:off x="0" y="1268413"/>
            <a:ext cx="9126538" cy="548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4288" y="274638"/>
            <a:ext cx="8229600" cy="1143000"/>
          </a:xfrm>
        </p:spPr>
        <p:txBody>
          <a:bodyPr/>
          <a:lstStyle/>
          <a:p>
            <a:pPr algn="l" eaLnBrk="1" hangingPunct="1"/>
            <a:r>
              <a:rPr lang="en-NZ" smtClean="0"/>
              <a:t>St Arnaud: Pest Removal</a:t>
            </a:r>
          </a:p>
        </p:txBody>
      </p:sp>
      <p:pic>
        <p:nvPicPr>
          <p:cNvPr id="59394" name="Picture 2" descr="St Arnaud Lines.jpg"/>
          <p:cNvPicPr>
            <a:picLocks noChangeAspect="1"/>
          </p:cNvPicPr>
          <p:nvPr/>
        </p:nvPicPr>
        <p:blipFill>
          <a:blip r:embed="rId3" cstate="print"/>
          <a:srcRect/>
          <a:stretch>
            <a:fillRect/>
          </a:stretch>
        </p:blipFill>
        <p:spPr bwMode="auto">
          <a:xfrm>
            <a:off x="107950" y="1341438"/>
            <a:ext cx="6408738" cy="4560887"/>
          </a:xfrm>
          <a:prstGeom prst="rect">
            <a:avLst/>
          </a:prstGeom>
          <a:noFill/>
          <a:ln w="19050">
            <a:solidFill>
              <a:schemeClr val="tx1"/>
            </a:solidFill>
            <a:miter lim="800000"/>
            <a:headEnd/>
            <a:tailEnd/>
          </a:ln>
        </p:spPr>
      </p:pic>
      <p:pic>
        <p:nvPicPr>
          <p:cNvPr id="59395" name="Picture 2" descr="C:\PICTURES\RATS &amp; ALPINE\IMG_6854.jpg"/>
          <p:cNvPicPr>
            <a:picLocks noChangeAspect="1" noChangeArrowheads="1"/>
          </p:cNvPicPr>
          <p:nvPr/>
        </p:nvPicPr>
        <p:blipFill>
          <a:blip r:embed="rId4" cstate="print"/>
          <a:srcRect/>
          <a:stretch>
            <a:fillRect/>
          </a:stretch>
        </p:blipFill>
        <p:spPr bwMode="auto">
          <a:xfrm>
            <a:off x="6659563" y="1773238"/>
            <a:ext cx="2016125" cy="1511300"/>
          </a:xfrm>
          <a:prstGeom prst="rect">
            <a:avLst/>
          </a:prstGeom>
          <a:noFill/>
          <a:ln w="19050">
            <a:solidFill>
              <a:schemeClr val="tx1"/>
            </a:solidFill>
            <a:miter lim="800000"/>
            <a:headEnd/>
            <a:tailEnd/>
          </a:ln>
        </p:spPr>
      </p:pic>
      <p:sp>
        <p:nvSpPr>
          <p:cNvPr id="59396" name="TextBox 5"/>
          <p:cNvSpPr txBox="1">
            <a:spLocks noChangeArrowheads="1"/>
          </p:cNvSpPr>
          <p:nvPr/>
        </p:nvSpPr>
        <p:spPr bwMode="auto">
          <a:xfrm>
            <a:off x="-12700" y="6165850"/>
            <a:ext cx="3843338" cy="460375"/>
          </a:xfrm>
          <a:prstGeom prst="rect">
            <a:avLst/>
          </a:prstGeom>
          <a:noFill/>
          <a:ln w="9525">
            <a:noFill/>
            <a:miter lim="800000"/>
            <a:headEnd/>
            <a:tailEnd/>
          </a:ln>
        </p:spPr>
        <p:txBody>
          <a:bodyPr wrap="none">
            <a:spAutoFit/>
          </a:bodyPr>
          <a:lstStyle/>
          <a:p>
            <a:r>
              <a:rPr lang="en-NZ" sz="2400"/>
              <a:t>Established February 2011</a:t>
            </a:r>
          </a:p>
        </p:txBody>
      </p:sp>
      <p:pic>
        <p:nvPicPr>
          <p:cNvPr id="59397" name="Picture 4" descr="C:\PICTURES\RATS &amp; ALPINE\IMG_6866.jpg"/>
          <p:cNvPicPr>
            <a:picLocks noChangeAspect="1" noChangeArrowheads="1"/>
          </p:cNvPicPr>
          <p:nvPr/>
        </p:nvPicPr>
        <p:blipFill>
          <a:blip r:embed="rId5" cstate="print"/>
          <a:srcRect/>
          <a:stretch>
            <a:fillRect/>
          </a:stretch>
        </p:blipFill>
        <p:spPr bwMode="auto">
          <a:xfrm>
            <a:off x="6659563" y="3503613"/>
            <a:ext cx="2028825" cy="1522412"/>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algn="l" eaLnBrk="1" hangingPunct="1"/>
            <a:r>
              <a:rPr lang="en-NZ" smtClean="0"/>
              <a:t>Beyond Nelson Lakes</a:t>
            </a:r>
            <a:endParaRPr lang="en-GB" smtClean="0"/>
          </a:p>
        </p:txBody>
      </p:sp>
      <p:sp>
        <p:nvSpPr>
          <p:cNvPr id="61442" name="Rectangle 3"/>
          <p:cNvSpPr>
            <a:spLocks noGrp="1" noChangeArrowheads="1"/>
          </p:cNvSpPr>
          <p:nvPr>
            <p:ph type="body" idx="1"/>
          </p:nvPr>
        </p:nvSpPr>
        <p:spPr>
          <a:xfrm>
            <a:off x="457200" y="1600200"/>
            <a:ext cx="3467100" cy="4525963"/>
          </a:xfrm>
        </p:spPr>
        <p:txBody>
          <a:bodyPr/>
          <a:lstStyle/>
          <a:p>
            <a:pPr eaLnBrk="1" hangingPunct="1"/>
            <a:r>
              <a:rPr lang="en-NZ" sz="2800" smtClean="0"/>
              <a:t>Extensive monitoring at DOC operational sites</a:t>
            </a:r>
          </a:p>
          <a:p>
            <a:pPr lvl="1" eaLnBrk="1" hangingPunct="1">
              <a:buFontTx/>
              <a:buNone/>
            </a:pPr>
            <a:endParaRPr lang="en-NZ" sz="2400" smtClean="0"/>
          </a:p>
          <a:p>
            <a:pPr eaLnBrk="1" hangingPunct="1"/>
            <a:r>
              <a:rPr lang="en-NZ" sz="2800" smtClean="0"/>
              <a:t>Allows results to be generalised across a range of latitudes</a:t>
            </a:r>
            <a:endParaRPr lang="en-GB" sz="2800" smtClean="0"/>
          </a:p>
        </p:txBody>
      </p:sp>
      <p:pic>
        <p:nvPicPr>
          <p:cNvPr id="61443" name="Picture 16" descr="IMG_3662.jpg"/>
          <p:cNvPicPr>
            <a:picLocks noChangeAspect="1"/>
          </p:cNvPicPr>
          <p:nvPr/>
        </p:nvPicPr>
        <p:blipFill>
          <a:blip r:embed="rId3" cstate="print"/>
          <a:srcRect/>
          <a:stretch>
            <a:fillRect/>
          </a:stretch>
        </p:blipFill>
        <p:spPr bwMode="auto">
          <a:xfrm>
            <a:off x="5408613" y="4221163"/>
            <a:ext cx="3173412" cy="2376487"/>
          </a:xfrm>
          <a:prstGeom prst="rect">
            <a:avLst/>
          </a:prstGeom>
          <a:noFill/>
          <a:ln w="19050">
            <a:solidFill>
              <a:schemeClr val="tx1"/>
            </a:solidFill>
            <a:miter lim="800000"/>
            <a:headEnd/>
            <a:tailEnd/>
          </a:ln>
        </p:spPr>
      </p:pic>
      <p:pic>
        <p:nvPicPr>
          <p:cNvPr id="61444" name="Picture 7" descr="149-028R"/>
          <p:cNvPicPr>
            <a:picLocks noChangeAspect="1" noChangeArrowheads="1"/>
          </p:cNvPicPr>
          <p:nvPr/>
        </p:nvPicPr>
        <p:blipFill>
          <a:blip r:embed="rId4" cstate="print"/>
          <a:srcRect/>
          <a:stretch>
            <a:fillRect/>
          </a:stretch>
        </p:blipFill>
        <p:spPr bwMode="auto">
          <a:xfrm>
            <a:off x="6516688" y="333375"/>
            <a:ext cx="2065337" cy="3097213"/>
          </a:xfrm>
          <a:prstGeom prst="rect">
            <a:avLst/>
          </a:prstGeom>
          <a:noFill/>
          <a:ln w="19050">
            <a:solidFill>
              <a:schemeClr val="tx1"/>
            </a:solidFill>
            <a:miter lim="800000"/>
            <a:headEnd/>
            <a:tailEnd/>
          </a:ln>
        </p:spPr>
      </p:pic>
      <p:pic>
        <p:nvPicPr>
          <p:cNvPr id="61445" name="Picture 2" descr="C:\PICTURES\MESOPOTAMIA OCT 09\IMG_4556.jpg"/>
          <p:cNvPicPr>
            <a:picLocks noChangeAspect="1" noChangeArrowheads="1"/>
          </p:cNvPicPr>
          <p:nvPr/>
        </p:nvPicPr>
        <p:blipFill>
          <a:blip r:embed="rId5" cstate="print"/>
          <a:srcRect/>
          <a:stretch>
            <a:fillRect/>
          </a:stretch>
        </p:blipFill>
        <p:spPr bwMode="auto">
          <a:xfrm>
            <a:off x="3941763" y="1412875"/>
            <a:ext cx="2430462" cy="3240088"/>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9"/>
          <p:cNvGrpSpPr>
            <a:grpSpLocks/>
          </p:cNvGrpSpPr>
          <p:nvPr/>
        </p:nvGrpSpPr>
        <p:grpSpPr bwMode="auto">
          <a:xfrm>
            <a:off x="4643438" y="0"/>
            <a:ext cx="4117975" cy="3503613"/>
            <a:chOff x="1917700" y="2924944"/>
            <a:chExt cx="4117975" cy="3504282"/>
          </a:xfrm>
        </p:grpSpPr>
        <p:pic>
          <p:nvPicPr>
            <p:cNvPr id="63502" name="Picture 4" descr="Map"/>
            <p:cNvPicPr>
              <a:picLocks noChangeAspect="1" noChangeArrowheads="1"/>
            </p:cNvPicPr>
            <p:nvPr/>
          </p:nvPicPr>
          <p:blipFill>
            <a:blip r:embed="rId3" cstate="print"/>
            <a:srcRect b="7"/>
            <a:stretch>
              <a:fillRect/>
            </a:stretch>
          </p:blipFill>
          <p:spPr bwMode="auto">
            <a:xfrm>
              <a:off x="1917700" y="3178851"/>
              <a:ext cx="4117975" cy="3250375"/>
            </a:xfrm>
            <a:prstGeom prst="rect">
              <a:avLst/>
            </a:prstGeom>
            <a:solidFill>
              <a:schemeClr val="accent1"/>
            </a:solidFill>
            <a:ln w="9525">
              <a:noFill/>
              <a:miter lim="800000"/>
              <a:headEnd/>
              <a:tailEnd/>
            </a:ln>
          </p:spPr>
        </p:pic>
        <p:sp>
          <p:nvSpPr>
            <p:cNvPr id="12" name="Rectangle 11"/>
            <p:cNvSpPr/>
            <p:nvPr/>
          </p:nvSpPr>
          <p:spPr>
            <a:xfrm>
              <a:off x="4572000" y="2924944"/>
              <a:ext cx="792162" cy="936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grpSp>
      <p:sp>
        <p:nvSpPr>
          <p:cNvPr id="63490" name="Rectangle 2"/>
          <p:cNvSpPr>
            <a:spLocks noGrp="1" noChangeArrowheads="1"/>
          </p:cNvSpPr>
          <p:nvPr>
            <p:ph type="title"/>
          </p:nvPr>
        </p:nvSpPr>
        <p:spPr/>
        <p:txBody>
          <a:bodyPr/>
          <a:lstStyle/>
          <a:p>
            <a:pPr algn="l"/>
            <a:r>
              <a:rPr lang="en-NZ" smtClean="0"/>
              <a:t>Three sites proposed</a:t>
            </a:r>
            <a:endParaRPr lang="en-GB" smtClean="0"/>
          </a:p>
        </p:txBody>
      </p:sp>
      <p:sp>
        <p:nvSpPr>
          <p:cNvPr id="63491" name="Rectangle 3"/>
          <p:cNvSpPr>
            <a:spLocks noGrp="1" noChangeArrowheads="1"/>
          </p:cNvSpPr>
          <p:nvPr>
            <p:ph type="body" idx="1"/>
          </p:nvPr>
        </p:nvSpPr>
        <p:spPr/>
        <p:txBody>
          <a:bodyPr/>
          <a:lstStyle/>
          <a:p>
            <a:r>
              <a:rPr lang="en-NZ" smtClean="0"/>
              <a:t>Hawdon</a:t>
            </a:r>
          </a:p>
          <a:p>
            <a:r>
              <a:rPr lang="en-NZ" smtClean="0"/>
              <a:t>Eglinton</a:t>
            </a:r>
          </a:p>
          <a:p>
            <a:r>
              <a:rPr lang="en-NZ" smtClean="0"/>
              <a:t>Dart</a:t>
            </a:r>
            <a:endParaRPr lang="en-GB" smtClean="0"/>
          </a:p>
        </p:txBody>
      </p:sp>
      <p:pic>
        <p:nvPicPr>
          <p:cNvPr id="63492" name="Picture 9" descr="158-047R"/>
          <p:cNvPicPr>
            <a:picLocks noChangeAspect="1" noChangeArrowheads="1"/>
          </p:cNvPicPr>
          <p:nvPr/>
        </p:nvPicPr>
        <p:blipFill>
          <a:blip r:embed="rId4" cstate="print"/>
          <a:srcRect/>
          <a:stretch>
            <a:fillRect/>
          </a:stretch>
        </p:blipFill>
        <p:spPr bwMode="auto">
          <a:xfrm>
            <a:off x="179388" y="4508500"/>
            <a:ext cx="2952750" cy="1966913"/>
          </a:xfrm>
          <a:prstGeom prst="rect">
            <a:avLst/>
          </a:prstGeom>
          <a:noFill/>
          <a:ln w="9525">
            <a:noFill/>
            <a:miter lim="800000"/>
            <a:headEnd/>
            <a:tailEnd/>
          </a:ln>
        </p:spPr>
      </p:pic>
      <p:sp>
        <p:nvSpPr>
          <p:cNvPr id="63493" name="Text Box 10"/>
          <p:cNvSpPr txBox="1">
            <a:spLocks noChangeArrowheads="1"/>
          </p:cNvSpPr>
          <p:nvPr/>
        </p:nvSpPr>
        <p:spPr bwMode="auto">
          <a:xfrm>
            <a:off x="395288" y="6453188"/>
            <a:ext cx="1655762" cy="304800"/>
          </a:xfrm>
          <a:prstGeom prst="rect">
            <a:avLst/>
          </a:prstGeom>
          <a:noFill/>
          <a:ln w="9525">
            <a:noFill/>
            <a:miter lim="800000"/>
            <a:headEnd/>
            <a:tailEnd/>
          </a:ln>
        </p:spPr>
        <p:txBody>
          <a:bodyPr>
            <a:spAutoFit/>
          </a:bodyPr>
          <a:lstStyle/>
          <a:p>
            <a:pPr>
              <a:spcBef>
                <a:spcPct val="50000"/>
              </a:spcBef>
            </a:pPr>
            <a:r>
              <a:rPr lang="en-NZ" sz="1400"/>
              <a:t>DOC: B Smith</a:t>
            </a:r>
            <a:endParaRPr lang="en-GB" sz="1400"/>
          </a:p>
        </p:txBody>
      </p:sp>
      <p:pic>
        <p:nvPicPr>
          <p:cNvPr id="63494" name="Picture 12" descr="349-095R"/>
          <p:cNvPicPr>
            <a:picLocks noChangeAspect="1" noChangeArrowheads="1"/>
          </p:cNvPicPr>
          <p:nvPr/>
        </p:nvPicPr>
        <p:blipFill>
          <a:blip r:embed="rId5" cstate="print"/>
          <a:srcRect/>
          <a:stretch>
            <a:fillRect/>
          </a:stretch>
        </p:blipFill>
        <p:spPr bwMode="auto">
          <a:xfrm>
            <a:off x="2987675" y="4437063"/>
            <a:ext cx="2952750" cy="1973262"/>
          </a:xfrm>
          <a:prstGeom prst="rect">
            <a:avLst/>
          </a:prstGeom>
          <a:noFill/>
          <a:ln w="9525">
            <a:noFill/>
            <a:miter lim="800000"/>
            <a:headEnd/>
            <a:tailEnd/>
          </a:ln>
        </p:spPr>
      </p:pic>
      <p:sp>
        <p:nvSpPr>
          <p:cNvPr id="63495" name="Text Box 13"/>
          <p:cNvSpPr txBox="1">
            <a:spLocks noChangeArrowheads="1"/>
          </p:cNvSpPr>
          <p:nvPr/>
        </p:nvSpPr>
        <p:spPr bwMode="auto">
          <a:xfrm>
            <a:off x="3348038" y="6381750"/>
            <a:ext cx="1800225" cy="304800"/>
          </a:xfrm>
          <a:prstGeom prst="rect">
            <a:avLst/>
          </a:prstGeom>
          <a:noFill/>
          <a:ln w="9525">
            <a:noFill/>
            <a:miter lim="800000"/>
            <a:headEnd/>
            <a:tailEnd/>
          </a:ln>
        </p:spPr>
        <p:txBody>
          <a:bodyPr>
            <a:spAutoFit/>
          </a:bodyPr>
          <a:lstStyle/>
          <a:p>
            <a:pPr>
              <a:spcBef>
                <a:spcPct val="50000"/>
              </a:spcBef>
            </a:pPr>
            <a:r>
              <a:rPr lang="en-NZ" sz="1400"/>
              <a:t>DOC: B Rance</a:t>
            </a:r>
            <a:endParaRPr lang="en-GB" sz="1400"/>
          </a:p>
        </p:txBody>
      </p:sp>
      <p:pic>
        <p:nvPicPr>
          <p:cNvPr id="63496" name="Picture 15" descr="328-042R"/>
          <p:cNvPicPr>
            <a:picLocks noChangeAspect="1" noChangeArrowheads="1"/>
          </p:cNvPicPr>
          <p:nvPr/>
        </p:nvPicPr>
        <p:blipFill>
          <a:blip r:embed="rId6" cstate="print"/>
          <a:srcRect/>
          <a:stretch>
            <a:fillRect/>
          </a:stretch>
        </p:blipFill>
        <p:spPr bwMode="auto">
          <a:xfrm>
            <a:off x="5724525" y="3284538"/>
            <a:ext cx="2408238" cy="3209925"/>
          </a:xfrm>
          <a:prstGeom prst="rect">
            <a:avLst/>
          </a:prstGeom>
          <a:noFill/>
          <a:ln w="9525">
            <a:noFill/>
            <a:miter lim="800000"/>
            <a:headEnd/>
            <a:tailEnd/>
          </a:ln>
        </p:spPr>
      </p:pic>
      <p:sp>
        <p:nvSpPr>
          <p:cNvPr id="63497" name="Text Box 16"/>
          <p:cNvSpPr txBox="1">
            <a:spLocks noChangeArrowheads="1"/>
          </p:cNvSpPr>
          <p:nvPr/>
        </p:nvSpPr>
        <p:spPr bwMode="auto">
          <a:xfrm>
            <a:off x="5867400" y="6553200"/>
            <a:ext cx="1800225" cy="304800"/>
          </a:xfrm>
          <a:prstGeom prst="rect">
            <a:avLst/>
          </a:prstGeom>
          <a:noFill/>
          <a:ln w="9525">
            <a:noFill/>
            <a:miter lim="800000"/>
            <a:headEnd/>
            <a:tailEnd/>
          </a:ln>
        </p:spPr>
        <p:txBody>
          <a:bodyPr>
            <a:spAutoFit/>
          </a:bodyPr>
          <a:lstStyle/>
          <a:p>
            <a:pPr>
              <a:spcBef>
                <a:spcPct val="50000"/>
              </a:spcBef>
            </a:pPr>
            <a:r>
              <a:rPr lang="en-NZ" sz="1400"/>
              <a:t>DOC: T Ensom</a:t>
            </a:r>
            <a:endParaRPr lang="en-GB" sz="1400"/>
          </a:p>
        </p:txBody>
      </p:sp>
      <p:sp>
        <p:nvSpPr>
          <p:cNvPr id="13" name="Oval 12"/>
          <p:cNvSpPr/>
          <p:nvPr/>
        </p:nvSpPr>
        <p:spPr>
          <a:xfrm>
            <a:off x="4932363" y="2420938"/>
            <a:ext cx="144462" cy="1444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4" name="Oval 13"/>
          <p:cNvSpPr/>
          <p:nvPr/>
        </p:nvSpPr>
        <p:spPr>
          <a:xfrm>
            <a:off x="5435600" y="2133600"/>
            <a:ext cx="144463" cy="1428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5" name="Oval 14"/>
          <p:cNvSpPr/>
          <p:nvPr/>
        </p:nvSpPr>
        <p:spPr>
          <a:xfrm>
            <a:off x="6300788" y="1484313"/>
            <a:ext cx="142875" cy="1444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6" name="Oval 15"/>
          <p:cNvSpPr/>
          <p:nvPr/>
        </p:nvSpPr>
        <p:spPr>
          <a:xfrm>
            <a:off x="6588125" y="908050"/>
            <a:ext cx="144463" cy="144463"/>
          </a:xfrm>
          <a:prstGeom prst="ellipse">
            <a:avLst/>
          </a:prstGeom>
          <a:solidFill>
            <a:srgbClr val="0B72C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9"/>
          <p:cNvGrpSpPr>
            <a:grpSpLocks/>
          </p:cNvGrpSpPr>
          <p:nvPr/>
        </p:nvGrpSpPr>
        <p:grpSpPr bwMode="auto">
          <a:xfrm>
            <a:off x="4643438" y="0"/>
            <a:ext cx="4117975" cy="3503613"/>
            <a:chOff x="1917700" y="2924944"/>
            <a:chExt cx="4117975" cy="3504282"/>
          </a:xfrm>
        </p:grpSpPr>
        <p:pic>
          <p:nvPicPr>
            <p:cNvPr id="64526" name="Picture 4" descr="Map"/>
            <p:cNvPicPr>
              <a:picLocks noChangeAspect="1" noChangeArrowheads="1"/>
            </p:cNvPicPr>
            <p:nvPr/>
          </p:nvPicPr>
          <p:blipFill>
            <a:blip r:embed="rId3" cstate="print"/>
            <a:srcRect b="7"/>
            <a:stretch>
              <a:fillRect/>
            </a:stretch>
          </p:blipFill>
          <p:spPr bwMode="auto">
            <a:xfrm>
              <a:off x="1917700" y="3178851"/>
              <a:ext cx="4117975" cy="3250375"/>
            </a:xfrm>
            <a:prstGeom prst="rect">
              <a:avLst/>
            </a:prstGeom>
            <a:solidFill>
              <a:schemeClr val="accent1"/>
            </a:solidFill>
            <a:ln w="9525">
              <a:noFill/>
              <a:miter lim="800000"/>
              <a:headEnd/>
              <a:tailEnd/>
            </a:ln>
          </p:spPr>
        </p:pic>
        <p:sp>
          <p:nvSpPr>
            <p:cNvPr id="12" name="Rectangle 11"/>
            <p:cNvSpPr/>
            <p:nvPr/>
          </p:nvSpPr>
          <p:spPr>
            <a:xfrm>
              <a:off x="4572000" y="2924944"/>
              <a:ext cx="792162" cy="9368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grpSp>
      <p:sp>
        <p:nvSpPr>
          <p:cNvPr id="64514" name="Rectangle 2"/>
          <p:cNvSpPr>
            <a:spLocks noGrp="1" noChangeArrowheads="1"/>
          </p:cNvSpPr>
          <p:nvPr>
            <p:ph type="title"/>
          </p:nvPr>
        </p:nvSpPr>
        <p:spPr/>
        <p:txBody>
          <a:bodyPr/>
          <a:lstStyle/>
          <a:p>
            <a:pPr algn="l"/>
            <a:r>
              <a:rPr lang="en-NZ" smtClean="0"/>
              <a:t>Lower intensity</a:t>
            </a:r>
            <a:br>
              <a:rPr lang="en-NZ" smtClean="0"/>
            </a:br>
            <a:r>
              <a:rPr lang="en-NZ" smtClean="0"/>
              <a:t>monitoring</a:t>
            </a:r>
            <a:endParaRPr lang="en-GB" smtClean="0"/>
          </a:p>
        </p:txBody>
      </p:sp>
      <p:pic>
        <p:nvPicPr>
          <p:cNvPr id="64515" name="Picture 9" descr="158-047R"/>
          <p:cNvPicPr>
            <a:picLocks noChangeAspect="1" noChangeArrowheads="1"/>
          </p:cNvPicPr>
          <p:nvPr/>
        </p:nvPicPr>
        <p:blipFill>
          <a:blip r:embed="rId4" cstate="print"/>
          <a:srcRect/>
          <a:stretch>
            <a:fillRect/>
          </a:stretch>
        </p:blipFill>
        <p:spPr bwMode="auto">
          <a:xfrm>
            <a:off x="179388" y="4508500"/>
            <a:ext cx="2952750" cy="1966913"/>
          </a:xfrm>
          <a:prstGeom prst="rect">
            <a:avLst/>
          </a:prstGeom>
          <a:noFill/>
          <a:ln w="9525">
            <a:noFill/>
            <a:miter lim="800000"/>
            <a:headEnd/>
            <a:tailEnd/>
          </a:ln>
        </p:spPr>
      </p:pic>
      <p:sp>
        <p:nvSpPr>
          <p:cNvPr id="64516" name="Text Box 10"/>
          <p:cNvSpPr txBox="1">
            <a:spLocks noChangeArrowheads="1"/>
          </p:cNvSpPr>
          <p:nvPr/>
        </p:nvSpPr>
        <p:spPr bwMode="auto">
          <a:xfrm>
            <a:off x="395288" y="6453188"/>
            <a:ext cx="1655762" cy="304800"/>
          </a:xfrm>
          <a:prstGeom prst="rect">
            <a:avLst/>
          </a:prstGeom>
          <a:noFill/>
          <a:ln w="9525">
            <a:noFill/>
            <a:miter lim="800000"/>
            <a:headEnd/>
            <a:tailEnd/>
          </a:ln>
        </p:spPr>
        <p:txBody>
          <a:bodyPr>
            <a:spAutoFit/>
          </a:bodyPr>
          <a:lstStyle/>
          <a:p>
            <a:pPr>
              <a:spcBef>
                <a:spcPct val="50000"/>
              </a:spcBef>
            </a:pPr>
            <a:r>
              <a:rPr lang="en-NZ" sz="1400"/>
              <a:t>DOC: B Smith</a:t>
            </a:r>
            <a:endParaRPr lang="en-GB" sz="1400"/>
          </a:p>
        </p:txBody>
      </p:sp>
      <p:pic>
        <p:nvPicPr>
          <p:cNvPr id="64517" name="Picture 12" descr="349-095R"/>
          <p:cNvPicPr>
            <a:picLocks noChangeAspect="1" noChangeArrowheads="1"/>
          </p:cNvPicPr>
          <p:nvPr/>
        </p:nvPicPr>
        <p:blipFill>
          <a:blip r:embed="rId5" cstate="print"/>
          <a:srcRect/>
          <a:stretch>
            <a:fillRect/>
          </a:stretch>
        </p:blipFill>
        <p:spPr bwMode="auto">
          <a:xfrm>
            <a:off x="2987675" y="4437063"/>
            <a:ext cx="2952750" cy="1973262"/>
          </a:xfrm>
          <a:prstGeom prst="rect">
            <a:avLst/>
          </a:prstGeom>
          <a:noFill/>
          <a:ln w="9525">
            <a:noFill/>
            <a:miter lim="800000"/>
            <a:headEnd/>
            <a:tailEnd/>
          </a:ln>
        </p:spPr>
      </p:pic>
      <p:sp>
        <p:nvSpPr>
          <p:cNvPr id="64518" name="Text Box 13"/>
          <p:cNvSpPr txBox="1">
            <a:spLocks noChangeArrowheads="1"/>
          </p:cNvSpPr>
          <p:nvPr/>
        </p:nvSpPr>
        <p:spPr bwMode="auto">
          <a:xfrm>
            <a:off x="3348038" y="6381750"/>
            <a:ext cx="1800225" cy="304800"/>
          </a:xfrm>
          <a:prstGeom prst="rect">
            <a:avLst/>
          </a:prstGeom>
          <a:noFill/>
          <a:ln w="9525">
            <a:noFill/>
            <a:miter lim="800000"/>
            <a:headEnd/>
            <a:tailEnd/>
          </a:ln>
        </p:spPr>
        <p:txBody>
          <a:bodyPr>
            <a:spAutoFit/>
          </a:bodyPr>
          <a:lstStyle/>
          <a:p>
            <a:pPr>
              <a:spcBef>
                <a:spcPct val="50000"/>
              </a:spcBef>
            </a:pPr>
            <a:r>
              <a:rPr lang="en-NZ" sz="1400"/>
              <a:t>DOC: B Rance</a:t>
            </a:r>
            <a:endParaRPr lang="en-GB" sz="1400"/>
          </a:p>
        </p:txBody>
      </p:sp>
      <p:pic>
        <p:nvPicPr>
          <p:cNvPr id="64519" name="Picture 15" descr="328-042R"/>
          <p:cNvPicPr>
            <a:picLocks noChangeAspect="1" noChangeArrowheads="1"/>
          </p:cNvPicPr>
          <p:nvPr/>
        </p:nvPicPr>
        <p:blipFill>
          <a:blip r:embed="rId6" cstate="print"/>
          <a:srcRect/>
          <a:stretch>
            <a:fillRect/>
          </a:stretch>
        </p:blipFill>
        <p:spPr bwMode="auto">
          <a:xfrm>
            <a:off x="5724525" y="3284538"/>
            <a:ext cx="2408238" cy="3209925"/>
          </a:xfrm>
          <a:prstGeom prst="rect">
            <a:avLst/>
          </a:prstGeom>
          <a:noFill/>
          <a:ln w="9525">
            <a:noFill/>
            <a:miter lim="800000"/>
            <a:headEnd/>
            <a:tailEnd/>
          </a:ln>
        </p:spPr>
      </p:pic>
      <p:sp>
        <p:nvSpPr>
          <p:cNvPr id="64520" name="Text Box 16"/>
          <p:cNvSpPr txBox="1">
            <a:spLocks noChangeArrowheads="1"/>
          </p:cNvSpPr>
          <p:nvPr/>
        </p:nvSpPr>
        <p:spPr bwMode="auto">
          <a:xfrm>
            <a:off x="5867400" y="6553200"/>
            <a:ext cx="1800225" cy="304800"/>
          </a:xfrm>
          <a:prstGeom prst="rect">
            <a:avLst/>
          </a:prstGeom>
          <a:noFill/>
          <a:ln w="9525">
            <a:noFill/>
            <a:miter lim="800000"/>
            <a:headEnd/>
            <a:tailEnd/>
          </a:ln>
        </p:spPr>
        <p:txBody>
          <a:bodyPr>
            <a:spAutoFit/>
          </a:bodyPr>
          <a:lstStyle/>
          <a:p>
            <a:pPr>
              <a:spcBef>
                <a:spcPct val="50000"/>
              </a:spcBef>
            </a:pPr>
            <a:r>
              <a:rPr lang="en-NZ" sz="1400"/>
              <a:t>DOC: T Ensom</a:t>
            </a:r>
            <a:endParaRPr lang="en-GB" sz="1400"/>
          </a:p>
        </p:txBody>
      </p:sp>
      <p:sp>
        <p:nvSpPr>
          <p:cNvPr id="13" name="Oval 12"/>
          <p:cNvSpPr/>
          <p:nvPr/>
        </p:nvSpPr>
        <p:spPr>
          <a:xfrm>
            <a:off x="4932363" y="2420938"/>
            <a:ext cx="144462" cy="1444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4" name="Oval 13"/>
          <p:cNvSpPr/>
          <p:nvPr/>
        </p:nvSpPr>
        <p:spPr>
          <a:xfrm>
            <a:off x="5435600" y="2133600"/>
            <a:ext cx="144463" cy="1428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5" name="Oval 14"/>
          <p:cNvSpPr/>
          <p:nvPr/>
        </p:nvSpPr>
        <p:spPr>
          <a:xfrm>
            <a:off x="6300788" y="1484313"/>
            <a:ext cx="142875" cy="1444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6" name="Oval 15"/>
          <p:cNvSpPr/>
          <p:nvPr/>
        </p:nvSpPr>
        <p:spPr>
          <a:xfrm>
            <a:off x="6588125" y="908050"/>
            <a:ext cx="144463" cy="144463"/>
          </a:xfrm>
          <a:prstGeom prst="ellipse">
            <a:avLst/>
          </a:prstGeom>
          <a:solidFill>
            <a:srgbClr val="0B72C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8" name="Rectangle 3"/>
          <p:cNvSpPr txBox="1">
            <a:spLocks noChangeArrowheads="1"/>
          </p:cNvSpPr>
          <p:nvPr/>
        </p:nvSpPr>
        <p:spPr bwMode="auto">
          <a:xfrm>
            <a:off x="457200" y="1960563"/>
            <a:ext cx="3322638" cy="20447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NZ" sz="3200" kern="0" dirty="0">
                <a:latin typeface="+mn-lt"/>
              </a:rPr>
              <a:t>Rat tracking </a:t>
            </a:r>
          </a:p>
          <a:p>
            <a:pPr marL="342900" indent="-342900" eaLnBrk="0" hangingPunct="0">
              <a:spcBef>
                <a:spcPct val="20000"/>
              </a:spcBef>
              <a:buFontTx/>
              <a:buChar char="•"/>
              <a:defRPr/>
            </a:pPr>
            <a:r>
              <a:rPr lang="en-NZ" sz="3200" kern="0" dirty="0">
                <a:latin typeface="+mn-lt"/>
              </a:rPr>
              <a:t>Beech </a:t>
            </a:r>
            <a:r>
              <a:rPr lang="en-NZ" sz="3200" kern="0" dirty="0" err="1">
                <a:latin typeface="+mn-lt"/>
              </a:rPr>
              <a:t>seedfall</a:t>
            </a:r>
            <a:endParaRPr lang="en-NZ" sz="3200" kern="0" dirty="0">
              <a:latin typeface="+mn-lt"/>
            </a:endParaRPr>
          </a:p>
          <a:p>
            <a:pPr marL="342900" indent="-342900" eaLnBrk="0" hangingPunct="0">
              <a:spcBef>
                <a:spcPct val="20000"/>
              </a:spcBef>
              <a:buFontTx/>
              <a:buChar char="•"/>
              <a:defRPr/>
            </a:pPr>
            <a:r>
              <a:rPr lang="en-NZ" sz="3200" kern="0" dirty="0">
                <a:latin typeface="+mn-lt"/>
              </a:rPr>
              <a:t>Temperature </a:t>
            </a:r>
            <a:endParaRPr lang="en-GB" sz="3200" kern="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95288" y="274638"/>
            <a:ext cx="8532812" cy="1354137"/>
          </a:xfrm>
        </p:spPr>
        <p:txBody>
          <a:bodyPr/>
          <a:lstStyle/>
          <a:p>
            <a:pPr algn="l" eaLnBrk="1" hangingPunct="1"/>
            <a:r>
              <a:rPr lang="en-NZ" smtClean="0"/>
              <a:t>Invasive Mammals &amp; Climate Change: Theoretical</a:t>
            </a:r>
          </a:p>
        </p:txBody>
      </p:sp>
      <p:sp>
        <p:nvSpPr>
          <p:cNvPr id="28674" name="Rectangle 12"/>
          <p:cNvSpPr txBox="1">
            <a:spLocks noChangeArrowheads="1"/>
          </p:cNvSpPr>
          <p:nvPr/>
        </p:nvSpPr>
        <p:spPr bwMode="auto">
          <a:xfrm>
            <a:off x="457200" y="1773238"/>
            <a:ext cx="6418263" cy="4751387"/>
          </a:xfrm>
          <a:prstGeom prst="rect">
            <a:avLst/>
          </a:prstGeom>
          <a:noFill/>
          <a:ln w="9525">
            <a:noFill/>
            <a:miter lim="800000"/>
            <a:headEnd/>
            <a:tailEnd/>
          </a:ln>
        </p:spPr>
        <p:txBody>
          <a:bodyPr/>
          <a:lstStyle/>
          <a:p>
            <a:pPr marL="342900" indent="-342900">
              <a:spcBef>
                <a:spcPct val="20000"/>
              </a:spcBef>
              <a:buFont typeface="Arial" charset="0"/>
              <a:buChar char="•"/>
            </a:pPr>
            <a:r>
              <a:rPr lang="en-GB" sz="2800"/>
              <a:t>Invasive species a major global environmental driver</a:t>
            </a:r>
          </a:p>
          <a:p>
            <a:pPr marL="342900" indent="-342900">
              <a:spcBef>
                <a:spcPct val="20000"/>
              </a:spcBef>
              <a:buFont typeface="Arial" charset="0"/>
              <a:buChar char="•"/>
            </a:pPr>
            <a:r>
              <a:rPr lang="en-NZ" sz="2800"/>
              <a:t>CO</a:t>
            </a:r>
            <a:r>
              <a:rPr lang="en-NZ" sz="2800" baseline="-25000"/>
              <a:t>2</a:t>
            </a:r>
            <a:r>
              <a:rPr lang="en-NZ" sz="2800"/>
              <a:t> enrichment, nitrogen deposition, land use change, climate change</a:t>
            </a:r>
          </a:p>
          <a:p>
            <a:pPr marL="342900" indent="-342900">
              <a:spcBef>
                <a:spcPct val="20000"/>
              </a:spcBef>
              <a:buFont typeface="Arial" charset="0"/>
              <a:buChar char="•"/>
            </a:pPr>
            <a:endParaRPr lang="en-NZ" sz="2800"/>
          </a:p>
          <a:p>
            <a:pPr marL="342900" indent="-342900">
              <a:spcBef>
                <a:spcPct val="20000"/>
              </a:spcBef>
              <a:buFont typeface="Arial" charset="0"/>
              <a:buChar char="•"/>
            </a:pPr>
            <a:r>
              <a:rPr lang="en-NZ" sz="2800"/>
              <a:t>Can we predict the complex effects of global environmental drivers in ecosystems?</a:t>
            </a:r>
          </a:p>
          <a:p>
            <a:pPr marL="342900" indent="-342900">
              <a:spcBef>
                <a:spcPct val="20000"/>
              </a:spcBef>
              <a:buFont typeface="Arial" charset="0"/>
              <a:buChar char="•"/>
            </a:pPr>
            <a:r>
              <a:rPr lang="en-NZ" sz="2800"/>
              <a:t>What is the effect of multiple drivers on biodiversity and ecosystems?</a:t>
            </a:r>
            <a:endParaRPr lang="en-GB" sz="2800"/>
          </a:p>
          <a:p>
            <a:pPr marL="342900" indent="-342900">
              <a:spcBef>
                <a:spcPct val="20000"/>
              </a:spcBef>
              <a:buFont typeface="Arial" charset="0"/>
              <a:buChar char="•"/>
            </a:pPr>
            <a:endParaRPr lang="en-GB" sz="2800"/>
          </a:p>
        </p:txBody>
      </p:sp>
      <p:grpSp>
        <p:nvGrpSpPr>
          <p:cNvPr id="16" name="Group 15"/>
          <p:cNvGrpSpPr>
            <a:grpSpLocks/>
          </p:cNvGrpSpPr>
          <p:nvPr/>
        </p:nvGrpSpPr>
        <p:grpSpPr bwMode="auto">
          <a:xfrm>
            <a:off x="827088" y="1773238"/>
            <a:ext cx="5400675" cy="1898650"/>
            <a:chOff x="827584" y="1772816"/>
            <a:chExt cx="5400600" cy="1899060"/>
          </a:xfrm>
        </p:grpSpPr>
        <p:sp>
          <p:nvSpPr>
            <p:cNvPr id="13" name="Rectangle 12"/>
            <p:cNvSpPr/>
            <p:nvPr/>
          </p:nvSpPr>
          <p:spPr>
            <a:xfrm>
              <a:off x="827584" y="1772816"/>
              <a:ext cx="2736812" cy="503346"/>
            </a:xfrm>
            <a:prstGeom prst="rect">
              <a:avLst/>
            </a:prstGeom>
            <a:noFill/>
            <a:ln>
              <a:solidFill>
                <a:srgbClr val="0B72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5" name="Rectangle 14"/>
            <p:cNvSpPr/>
            <p:nvPr/>
          </p:nvSpPr>
          <p:spPr>
            <a:xfrm>
              <a:off x="3635832" y="3168529"/>
              <a:ext cx="2592352" cy="503347"/>
            </a:xfrm>
            <a:prstGeom prst="rect">
              <a:avLst/>
            </a:prstGeom>
            <a:noFill/>
            <a:ln>
              <a:solidFill>
                <a:srgbClr val="0B72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grpSp>
      <p:pic>
        <p:nvPicPr>
          <p:cNvPr id="28676" name="Picture 16" descr="IMG_3662.jpg"/>
          <p:cNvPicPr>
            <a:picLocks noChangeAspect="1"/>
          </p:cNvPicPr>
          <p:nvPr/>
        </p:nvPicPr>
        <p:blipFill>
          <a:blip r:embed="rId3" cstate="print"/>
          <a:srcRect/>
          <a:stretch>
            <a:fillRect/>
          </a:stretch>
        </p:blipFill>
        <p:spPr bwMode="auto">
          <a:xfrm>
            <a:off x="6875463" y="1125538"/>
            <a:ext cx="1825625" cy="1366837"/>
          </a:xfrm>
          <a:prstGeom prst="rect">
            <a:avLst/>
          </a:prstGeom>
          <a:noFill/>
          <a:ln w="19050">
            <a:solidFill>
              <a:schemeClr val="tx1"/>
            </a:solidFill>
            <a:miter lim="800000"/>
            <a:headEnd/>
            <a:tailEnd/>
          </a:ln>
        </p:spPr>
      </p:pic>
      <p:pic>
        <p:nvPicPr>
          <p:cNvPr id="28677" name="Picture 17" descr="IMG_3655.jpg"/>
          <p:cNvPicPr>
            <a:picLocks noChangeAspect="1"/>
          </p:cNvPicPr>
          <p:nvPr/>
        </p:nvPicPr>
        <p:blipFill>
          <a:blip r:embed="rId4" cstate="print"/>
          <a:srcRect/>
          <a:stretch>
            <a:fillRect/>
          </a:stretch>
        </p:blipFill>
        <p:spPr bwMode="auto">
          <a:xfrm>
            <a:off x="6875463" y="2576513"/>
            <a:ext cx="1825625" cy="1368425"/>
          </a:xfrm>
          <a:prstGeom prst="rect">
            <a:avLst/>
          </a:prstGeom>
          <a:noFill/>
          <a:ln w="19050">
            <a:solidFill>
              <a:schemeClr val="tx1"/>
            </a:solidFill>
            <a:miter lim="800000"/>
            <a:headEnd/>
            <a:tailEnd/>
          </a:ln>
        </p:spPr>
      </p:pic>
      <p:pic>
        <p:nvPicPr>
          <p:cNvPr id="28678" name="Picture 18" descr="Ship Rat"/>
          <p:cNvPicPr>
            <a:picLocks noChangeAspect="1" noChangeArrowheads="1"/>
          </p:cNvPicPr>
          <p:nvPr/>
        </p:nvPicPr>
        <p:blipFill>
          <a:blip r:embed="rId5" cstate="print"/>
          <a:srcRect/>
          <a:stretch>
            <a:fillRect/>
          </a:stretch>
        </p:blipFill>
        <p:spPr bwMode="auto">
          <a:xfrm>
            <a:off x="6875463" y="4016375"/>
            <a:ext cx="1819275" cy="2551113"/>
          </a:xfrm>
          <a:prstGeom prst="rect">
            <a:avLst/>
          </a:prstGeom>
          <a:noFill/>
          <a:ln w="190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762000" y="762000"/>
            <a:ext cx="8229600" cy="1143000"/>
          </a:xfrm>
        </p:spPr>
        <p:txBody>
          <a:bodyPr/>
          <a:lstStyle/>
          <a:p>
            <a:pPr eaLnBrk="1" hangingPunct="1">
              <a:defRPr/>
            </a:pPr>
            <a:r>
              <a:rPr lang="en-NZ" smtClean="0"/>
              <a:t>Sinbad Gully</a:t>
            </a:r>
            <a:endParaRPr lang="en-GB" smtClean="0"/>
          </a:p>
        </p:txBody>
      </p:sp>
      <p:sp>
        <p:nvSpPr>
          <p:cNvPr id="121859" name="Rectangle 3"/>
          <p:cNvSpPr>
            <a:spLocks noGrp="1" noChangeArrowheads="1"/>
          </p:cNvSpPr>
          <p:nvPr>
            <p:ph type="body" idx="1"/>
          </p:nvPr>
        </p:nvSpPr>
        <p:spPr>
          <a:xfrm>
            <a:off x="152400" y="1524000"/>
            <a:ext cx="8991600" cy="4525963"/>
          </a:xfrm>
        </p:spPr>
        <p:txBody>
          <a:bodyPr/>
          <a:lstStyle/>
          <a:p>
            <a:pPr eaLnBrk="1" hangingPunct="1">
              <a:defRPr/>
            </a:pPr>
            <a:r>
              <a:rPr lang="en-NZ" sz="2800" smtClean="0"/>
              <a:t>Fiordland endemics and alpine ecosystem </a:t>
            </a:r>
          </a:p>
        </p:txBody>
      </p:sp>
      <p:pic>
        <p:nvPicPr>
          <p:cNvPr id="22532" name="Picture 4"/>
          <p:cNvPicPr>
            <a:picLocks noChangeAspect="1" noChangeArrowheads="1"/>
          </p:cNvPicPr>
          <p:nvPr/>
        </p:nvPicPr>
        <p:blipFill>
          <a:blip r:embed="rId2" cstate="print"/>
          <a:srcRect/>
          <a:stretch>
            <a:fillRect/>
          </a:stretch>
        </p:blipFill>
        <p:spPr bwMode="auto">
          <a:xfrm>
            <a:off x="0" y="2205038"/>
            <a:ext cx="9144000" cy="4652962"/>
          </a:xfrm>
          <a:prstGeom prst="rect">
            <a:avLst/>
          </a:prstGeom>
          <a:noFill/>
          <a:ln w="9525">
            <a:noFill/>
            <a:miter lim="800000"/>
            <a:headEnd/>
            <a:tailEnd/>
          </a:ln>
        </p:spPr>
      </p:pic>
      <p:pic>
        <p:nvPicPr>
          <p:cNvPr id="22533" name="Picture 5" descr="FCT-logo"/>
          <p:cNvPicPr>
            <a:picLocks noChangeAspect="1" noChangeArrowheads="1"/>
          </p:cNvPicPr>
          <p:nvPr/>
        </p:nvPicPr>
        <p:blipFill>
          <a:blip r:embed="rId3" cstate="print"/>
          <a:srcRect/>
          <a:stretch>
            <a:fillRect/>
          </a:stretch>
        </p:blipFill>
        <p:spPr bwMode="auto">
          <a:xfrm>
            <a:off x="-76200" y="0"/>
            <a:ext cx="2590800" cy="990600"/>
          </a:xfrm>
          <a:prstGeom prst="rect">
            <a:avLst/>
          </a:prstGeom>
          <a:noFill/>
          <a:ln w="9525">
            <a:noFill/>
            <a:miter lim="800000"/>
            <a:headEnd/>
            <a:tailEnd/>
          </a:ln>
        </p:spPr>
      </p:pic>
      <p:pic>
        <p:nvPicPr>
          <p:cNvPr id="22534" name="Picture 6" descr="DOC_logo_high_res"/>
          <p:cNvPicPr>
            <a:picLocks noChangeAspect="1" noChangeArrowheads="1"/>
          </p:cNvPicPr>
          <p:nvPr/>
        </p:nvPicPr>
        <p:blipFill>
          <a:blip r:embed="rId4" cstate="print"/>
          <a:srcRect/>
          <a:stretch>
            <a:fillRect/>
          </a:stretch>
        </p:blipFill>
        <p:spPr bwMode="auto">
          <a:xfrm>
            <a:off x="2514600" y="0"/>
            <a:ext cx="5486400" cy="990600"/>
          </a:xfrm>
          <a:prstGeom prst="rect">
            <a:avLst/>
          </a:prstGeom>
          <a:noFill/>
          <a:ln w="9525">
            <a:noFill/>
            <a:miter lim="800000"/>
            <a:headEnd/>
            <a:tailEnd/>
          </a:ln>
        </p:spPr>
      </p:pic>
      <p:pic>
        <p:nvPicPr>
          <p:cNvPr id="22535" name="Picture 7" descr="210"/>
          <p:cNvPicPr>
            <a:picLocks noChangeAspect="1" noChangeArrowheads="1"/>
          </p:cNvPicPr>
          <p:nvPr/>
        </p:nvPicPr>
        <p:blipFill>
          <a:blip r:embed="rId5" cstate="print"/>
          <a:srcRect/>
          <a:stretch>
            <a:fillRect/>
          </a:stretch>
        </p:blipFill>
        <p:spPr bwMode="auto">
          <a:xfrm>
            <a:off x="8001000" y="0"/>
            <a:ext cx="111442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endParaRPr lang="en-NZ" smtClean="0"/>
          </a:p>
        </p:txBody>
      </p:sp>
      <p:sp>
        <p:nvSpPr>
          <p:cNvPr id="107523" name="Rectangle 3"/>
          <p:cNvSpPr>
            <a:spLocks noGrp="1" noChangeArrowheads="1"/>
          </p:cNvSpPr>
          <p:nvPr>
            <p:ph type="body" idx="1"/>
          </p:nvPr>
        </p:nvSpPr>
        <p:spPr/>
        <p:txBody>
          <a:bodyPr/>
          <a:lstStyle/>
          <a:p>
            <a:pPr eaLnBrk="1" hangingPunct="1">
              <a:defRPr/>
            </a:pPr>
            <a:endParaRPr lang="en-NZ" smtClean="0"/>
          </a:p>
        </p:txBody>
      </p:sp>
      <p:pic>
        <p:nvPicPr>
          <p:cNvPr id="18436" name="Picture 4" descr="_MG_5032"/>
          <p:cNvPicPr>
            <a:picLocks noChangeAspect="1" noChangeArrowheads="1"/>
          </p:cNvPicPr>
          <p:nvPr/>
        </p:nvPicPr>
        <p:blipFill>
          <a:blip r:embed="rId2" cstate="print">
            <a:lum bright="-6000" contrast="6000"/>
          </a:blip>
          <a:srcRect/>
          <a:stretch>
            <a:fillRect/>
          </a:stretch>
        </p:blipFill>
        <p:spPr bwMode="auto">
          <a:xfrm>
            <a:off x="0" y="0"/>
            <a:ext cx="9144000" cy="6858000"/>
          </a:xfrm>
          <a:prstGeom prst="rect">
            <a:avLst/>
          </a:prstGeom>
          <a:noFill/>
          <a:ln w="9525">
            <a:noFill/>
            <a:miter lim="800000"/>
            <a:headEnd/>
            <a:tailEnd/>
          </a:ln>
        </p:spPr>
      </p:pic>
      <p:pic>
        <p:nvPicPr>
          <p:cNvPr id="5" name="Picture 4" descr="_MG_5509"/>
          <p:cNvPicPr>
            <a:picLocks noChangeAspect="1" noChangeArrowheads="1"/>
          </p:cNvPicPr>
          <p:nvPr/>
        </p:nvPicPr>
        <p:blipFill>
          <a:blip r:embed="rId3" cstate="print"/>
          <a:srcRect/>
          <a:stretch>
            <a:fillRect/>
          </a:stretch>
        </p:blipFill>
        <p:spPr bwMode="auto">
          <a:xfrm>
            <a:off x="4644008" y="3356992"/>
            <a:ext cx="4104109" cy="2632940"/>
          </a:xfrm>
          <a:prstGeom prst="rect">
            <a:avLst/>
          </a:prstGeom>
          <a:noFill/>
          <a:ln w="19050">
            <a:solidFill>
              <a:schemeClr val="bg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648200" y="274638"/>
            <a:ext cx="4267200" cy="1143000"/>
          </a:xfrm>
        </p:spPr>
        <p:txBody>
          <a:bodyPr/>
          <a:lstStyle/>
          <a:p>
            <a:pPr eaLnBrk="1" hangingPunct="1">
              <a:defRPr/>
            </a:pPr>
            <a:r>
              <a:rPr lang="en-NZ" sz="4000" smtClean="0"/>
              <a:t>Climate and rodents</a:t>
            </a:r>
            <a:endParaRPr lang="en-GB" sz="4000" smtClean="0"/>
          </a:p>
        </p:txBody>
      </p:sp>
      <p:sp>
        <p:nvSpPr>
          <p:cNvPr id="96259" name="Rectangle 3"/>
          <p:cNvSpPr>
            <a:spLocks noGrp="1" noChangeArrowheads="1"/>
          </p:cNvSpPr>
          <p:nvPr>
            <p:ph type="body" idx="1"/>
          </p:nvPr>
        </p:nvSpPr>
        <p:spPr>
          <a:xfrm>
            <a:off x="4724400" y="1600200"/>
            <a:ext cx="3962400" cy="4530725"/>
          </a:xfrm>
        </p:spPr>
        <p:txBody>
          <a:bodyPr/>
          <a:lstStyle/>
          <a:p>
            <a:pPr eaLnBrk="1" hangingPunct="1">
              <a:defRPr/>
            </a:pPr>
            <a:r>
              <a:rPr lang="en-NZ" smtClean="0"/>
              <a:t>Four ink-tunnel lines (10 tunnels 15m spacing). </a:t>
            </a:r>
          </a:p>
          <a:p>
            <a:pPr eaLnBrk="1" hangingPunct="1">
              <a:defRPr/>
            </a:pPr>
            <a:endParaRPr lang="en-NZ" smtClean="0"/>
          </a:p>
          <a:p>
            <a:pPr eaLnBrk="1" hangingPunct="1">
              <a:defRPr/>
            </a:pPr>
            <a:r>
              <a:rPr lang="en-NZ" smtClean="0"/>
              <a:t>Four groups of temp/RH data-loggers</a:t>
            </a:r>
            <a:endParaRPr lang="en-GB" smtClean="0"/>
          </a:p>
        </p:txBody>
      </p:sp>
      <p:pic>
        <p:nvPicPr>
          <p:cNvPr id="32772" name="Picture 4" descr="_MG_5404"/>
          <p:cNvPicPr>
            <a:picLocks noChangeAspect="1" noChangeArrowheads="1"/>
          </p:cNvPicPr>
          <p:nvPr/>
        </p:nvPicPr>
        <p:blipFill>
          <a:blip r:embed="rId2" cstate="print"/>
          <a:srcRect/>
          <a:stretch>
            <a:fillRect/>
          </a:stretch>
        </p:blipFill>
        <p:spPr bwMode="auto">
          <a:xfrm>
            <a:off x="0" y="0"/>
            <a:ext cx="4622800" cy="6934200"/>
          </a:xfrm>
          <a:prstGeom prst="rect">
            <a:avLst/>
          </a:prstGeom>
          <a:noFill/>
          <a:ln w="9525">
            <a:noFill/>
            <a:miter lim="800000"/>
            <a:headEnd/>
            <a:tailEnd/>
          </a:ln>
        </p:spPr>
      </p:pic>
      <p:sp>
        <p:nvSpPr>
          <p:cNvPr id="32773" name="Line 5"/>
          <p:cNvSpPr>
            <a:spLocks noChangeShapeType="1"/>
          </p:cNvSpPr>
          <p:nvPr/>
        </p:nvSpPr>
        <p:spPr bwMode="auto">
          <a:xfrm flipV="1">
            <a:off x="1981200" y="2667000"/>
            <a:ext cx="762000" cy="152400"/>
          </a:xfrm>
          <a:prstGeom prst="line">
            <a:avLst/>
          </a:prstGeom>
          <a:noFill/>
          <a:ln w="19050">
            <a:solidFill>
              <a:schemeClr val="tx1"/>
            </a:solidFill>
            <a:round/>
            <a:headEnd/>
            <a:tailEnd/>
          </a:ln>
        </p:spPr>
        <p:txBody>
          <a:bodyPr/>
          <a:lstStyle/>
          <a:p>
            <a:endParaRPr lang="en-NZ"/>
          </a:p>
        </p:txBody>
      </p:sp>
      <p:sp>
        <p:nvSpPr>
          <p:cNvPr id="32774" name="Line 6"/>
          <p:cNvSpPr>
            <a:spLocks noChangeShapeType="1"/>
          </p:cNvSpPr>
          <p:nvPr/>
        </p:nvSpPr>
        <p:spPr bwMode="auto">
          <a:xfrm flipV="1">
            <a:off x="2057400" y="2819400"/>
            <a:ext cx="762000" cy="76200"/>
          </a:xfrm>
          <a:prstGeom prst="line">
            <a:avLst/>
          </a:prstGeom>
          <a:noFill/>
          <a:ln w="25400">
            <a:solidFill>
              <a:schemeClr val="tx1"/>
            </a:solidFill>
            <a:round/>
            <a:headEnd/>
            <a:tailEnd/>
          </a:ln>
        </p:spPr>
        <p:txBody>
          <a:bodyPr/>
          <a:lstStyle/>
          <a:p>
            <a:endParaRPr lang="en-NZ"/>
          </a:p>
        </p:txBody>
      </p:sp>
      <p:sp>
        <p:nvSpPr>
          <p:cNvPr id="32775" name="Line 7"/>
          <p:cNvSpPr>
            <a:spLocks noChangeShapeType="1"/>
          </p:cNvSpPr>
          <p:nvPr/>
        </p:nvSpPr>
        <p:spPr bwMode="auto">
          <a:xfrm>
            <a:off x="2971800" y="3124200"/>
            <a:ext cx="609600" cy="0"/>
          </a:xfrm>
          <a:prstGeom prst="line">
            <a:avLst/>
          </a:prstGeom>
          <a:noFill/>
          <a:ln w="34925">
            <a:solidFill>
              <a:schemeClr val="tx1"/>
            </a:solidFill>
            <a:round/>
            <a:headEnd/>
            <a:tailEnd/>
          </a:ln>
        </p:spPr>
        <p:txBody>
          <a:bodyPr/>
          <a:lstStyle/>
          <a:p>
            <a:endParaRPr lang="en-NZ"/>
          </a:p>
        </p:txBody>
      </p:sp>
      <p:sp>
        <p:nvSpPr>
          <p:cNvPr id="32776" name="Line 8"/>
          <p:cNvSpPr>
            <a:spLocks noChangeShapeType="1"/>
          </p:cNvSpPr>
          <p:nvPr/>
        </p:nvSpPr>
        <p:spPr bwMode="auto">
          <a:xfrm flipV="1">
            <a:off x="1524000" y="4419600"/>
            <a:ext cx="3048000" cy="304800"/>
          </a:xfrm>
          <a:prstGeom prst="line">
            <a:avLst/>
          </a:prstGeom>
          <a:noFill/>
          <a:ln w="38100">
            <a:solidFill>
              <a:schemeClr val="tx1"/>
            </a:solidFill>
            <a:round/>
            <a:headEnd/>
            <a:tailEnd/>
          </a:ln>
        </p:spPr>
        <p:txBody>
          <a:bodyPr/>
          <a:lstStyle/>
          <a:p>
            <a:endParaRPr lang="en-NZ"/>
          </a:p>
        </p:txBody>
      </p:sp>
      <p:sp>
        <p:nvSpPr>
          <p:cNvPr id="32777" name="Oval 9"/>
          <p:cNvSpPr>
            <a:spLocks noChangeArrowheads="1"/>
          </p:cNvSpPr>
          <p:nvPr/>
        </p:nvSpPr>
        <p:spPr bwMode="auto">
          <a:xfrm>
            <a:off x="1981200" y="2667000"/>
            <a:ext cx="76200" cy="76200"/>
          </a:xfrm>
          <a:prstGeom prst="ellipse">
            <a:avLst/>
          </a:prstGeom>
          <a:solidFill>
            <a:srgbClr val="FF6600"/>
          </a:solidFill>
          <a:ln w="9525">
            <a:solidFill>
              <a:schemeClr val="tx1"/>
            </a:solidFill>
            <a:round/>
            <a:headEnd/>
            <a:tailEnd/>
          </a:ln>
        </p:spPr>
        <p:txBody>
          <a:bodyPr wrap="none" anchor="ctr"/>
          <a:lstStyle/>
          <a:p>
            <a:endParaRPr lang="en-NZ"/>
          </a:p>
        </p:txBody>
      </p:sp>
      <p:sp>
        <p:nvSpPr>
          <p:cNvPr id="32778" name="Oval 10"/>
          <p:cNvSpPr>
            <a:spLocks noChangeArrowheads="1"/>
          </p:cNvSpPr>
          <p:nvPr/>
        </p:nvSpPr>
        <p:spPr bwMode="auto">
          <a:xfrm>
            <a:off x="2133600" y="2667000"/>
            <a:ext cx="76200" cy="76200"/>
          </a:xfrm>
          <a:prstGeom prst="ellipse">
            <a:avLst/>
          </a:prstGeom>
          <a:solidFill>
            <a:srgbClr val="FF6600"/>
          </a:solidFill>
          <a:ln w="9525">
            <a:solidFill>
              <a:schemeClr val="tx1"/>
            </a:solidFill>
            <a:round/>
            <a:headEnd/>
            <a:tailEnd/>
          </a:ln>
        </p:spPr>
        <p:txBody>
          <a:bodyPr wrap="none" anchor="ctr"/>
          <a:lstStyle/>
          <a:p>
            <a:endParaRPr lang="en-NZ"/>
          </a:p>
        </p:txBody>
      </p:sp>
      <p:sp>
        <p:nvSpPr>
          <p:cNvPr id="32779" name="Oval 11"/>
          <p:cNvSpPr>
            <a:spLocks noChangeArrowheads="1"/>
          </p:cNvSpPr>
          <p:nvPr/>
        </p:nvSpPr>
        <p:spPr bwMode="auto">
          <a:xfrm>
            <a:off x="2286000" y="2667000"/>
            <a:ext cx="76200" cy="76200"/>
          </a:xfrm>
          <a:prstGeom prst="ellipse">
            <a:avLst/>
          </a:prstGeom>
          <a:solidFill>
            <a:srgbClr val="FF6600"/>
          </a:solidFill>
          <a:ln w="9525">
            <a:solidFill>
              <a:schemeClr val="tx1"/>
            </a:solidFill>
            <a:round/>
            <a:headEnd/>
            <a:tailEnd/>
          </a:ln>
        </p:spPr>
        <p:txBody>
          <a:bodyPr wrap="none" anchor="ctr"/>
          <a:lstStyle/>
          <a:p>
            <a:endParaRPr lang="en-NZ"/>
          </a:p>
        </p:txBody>
      </p:sp>
      <p:sp>
        <p:nvSpPr>
          <p:cNvPr id="32780" name="Oval 12"/>
          <p:cNvSpPr>
            <a:spLocks noChangeArrowheads="1"/>
          </p:cNvSpPr>
          <p:nvPr/>
        </p:nvSpPr>
        <p:spPr bwMode="auto">
          <a:xfrm>
            <a:off x="2667000" y="2590800"/>
            <a:ext cx="76200" cy="76200"/>
          </a:xfrm>
          <a:prstGeom prst="ellipse">
            <a:avLst/>
          </a:prstGeom>
          <a:solidFill>
            <a:srgbClr val="FF6600"/>
          </a:solidFill>
          <a:ln w="9525">
            <a:solidFill>
              <a:schemeClr val="tx1"/>
            </a:solidFill>
            <a:round/>
            <a:headEnd/>
            <a:tailEnd/>
          </a:ln>
        </p:spPr>
        <p:txBody>
          <a:bodyPr wrap="none" anchor="ctr"/>
          <a:lstStyle/>
          <a:p>
            <a:endParaRPr lang="en-NZ"/>
          </a:p>
        </p:txBody>
      </p:sp>
      <p:sp>
        <p:nvSpPr>
          <p:cNvPr id="32781" name="Oval 13"/>
          <p:cNvSpPr>
            <a:spLocks noChangeArrowheads="1"/>
          </p:cNvSpPr>
          <p:nvPr/>
        </p:nvSpPr>
        <p:spPr bwMode="auto">
          <a:xfrm>
            <a:off x="2438400" y="2590800"/>
            <a:ext cx="76200" cy="76200"/>
          </a:xfrm>
          <a:prstGeom prst="ellipse">
            <a:avLst/>
          </a:prstGeom>
          <a:solidFill>
            <a:srgbClr val="FF6600"/>
          </a:solidFill>
          <a:ln w="9525">
            <a:solidFill>
              <a:schemeClr val="tx1"/>
            </a:solidFill>
            <a:round/>
            <a:headEnd/>
            <a:tailEnd/>
          </a:ln>
        </p:spPr>
        <p:txBody>
          <a:bodyPr wrap="none" anchor="ctr"/>
          <a:lstStyle/>
          <a:p>
            <a:endParaRPr lang="en-NZ"/>
          </a:p>
        </p:txBody>
      </p:sp>
      <p:sp>
        <p:nvSpPr>
          <p:cNvPr id="32782" name="Oval 14"/>
          <p:cNvSpPr>
            <a:spLocks noChangeArrowheads="1"/>
          </p:cNvSpPr>
          <p:nvPr/>
        </p:nvSpPr>
        <p:spPr bwMode="auto">
          <a:xfrm>
            <a:off x="2514600" y="2590800"/>
            <a:ext cx="76200" cy="76200"/>
          </a:xfrm>
          <a:prstGeom prst="ellipse">
            <a:avLst/>
          </a:prstGeom>
          <a:solidFill>
            <a:srgbClr val="FF6600"/>
          </a:solidFill>
          <a:ln w="9525">
            <a:solidFill>
              <a:schemeClr val="tx1"/>
            </a:solidFill>
            <a:round/>
            <a:headEnd/>
            <a:tailEnd/>
          </a:ln>
        </p:spPr>
        <p:txBody>
          <a:bodyPr wrap="none" anchor="ctr"/>
          <a:lstStyle/>
          <a:p>
            <a:endParaRPr lang="en-NZ"/>
          </a:p>
        </p:txBody>
      </p:sp>
      <p:sp>
        <p:nvSpPr>
          <p:cNvPr id="32783" name="Oval 15"/>
          <p:cNvSpPr>
            <a:spLocks noChangeArrowheads="1"/>
          </p:cNvSpPr>
          <p:nvPr/>
        </p:nvSpPr>
        <p:spPr bwMode="auto">
          <a:xfrm>
            <a:off x="2590800" y="3048000"/>
            <a:ext cx="76200" cy="76200"/>
          </a:xfrm>
          <a:prstGeom prst="ellipse">
            <a:avLst/>
          </a:prstGeom>
          <a:solidFill>
            <a:srgbClr val="00FF00"/>
          </a:solidFill>
          <a:ln w="9525">
            <a:solidFill>
              <a:schemeClr val="tx1"/>
            </a:solidFill>
            <a:round/>
            <a:headEnd/>
            <a:tailEnd/>
          </a:ln>
        </p:spPr>
        <p:txBody>
          <a:bodyPr wrap="none" anchor="ctr"/>
          <a:lstStyle/>
          <a:p>
            <a:endParaRPr lang="en-NZ"/>
          </a:p>
        </p:txBody>
      </p:sp>
      <p:sp>
        <p:nvSpPr>
          <p:cNvPr id="32784" name="Oval 16"/>
          <p:cNvSpPr>
            <a:spLocks noChangeArrowheads="1"/>
          </p:cNvSpPr>
          <p:nvPr/>
        </p:nvSpPr>
        <p:spPr bwMode="auto">
          <a:xfrm>
            <a:off x="2667000" y="3124200"/>
            <a:ext cx="76200" cy="76200"/>
          </a:xfrm>
          <a:prstGeom prst="ellipse">
            <a:avLst/>
          </a:prstGeom>
          <a:solidFill>
            <a:srgbClr val="00FF00"/>
          </a:solidFill>
          <a:ln w="9525">
            <a:solidFill>
              <a:schemeClr val="tx1"/>
            </a:solidFill>
            <a:round/>
            <a:headEnd/>
            <a:tailEnd/>
          </a:ln>
        </p:spPr>
        <p:txBody>
          <a:bodyPr wrap="none" anchor="ctr"/>
          <a:lstStyle/>
          <a:p>
            <a:endParaRPr lang="en-NZ"/>
          </a:p>
        </p:txBody>
      </p:sp>
      <p:sp>
        <p:nvSpPr>
          <p:cNvPr id="32785" name="Oval 17"/>
          <p:cNvSpPr>
            <a:spLocks noChangeArrowheads="1"/>
          </p:cNvSpPr>
          <p:nvPr/>
        </p:nvSpPr>
        <p:spPr bwMode="auto">
          <a:xfrm>
            <a:off x="2743200" y="3048000"/>
            <a:ext cx="76200" cy="76200"/>
          </a:xfrm>
          <a:prstGeom prst="ellipse">
            <a:avLst/>
          </a:prstGeom>
          <a:solidFill>
            <a:srgbClr val="00FF00"/>
          </a:solidFill>
          <a:ln w="9525">
            <a:solidFill>
              <a:schemeClr val="tx1"/>
            </a:solidFill>
            <a:round/>
            <a:headEnd/>
            <a:tailEnd/>
          </a:ln>
        </p:spPr>
        <p:txBody>
          <a:bodyPr wrap="none" anchor="ctr"/>
          <a:lstStyle/>
          <a:p>
            <a:endParaRPr lang="en-NZ"/>
          </a:p>
        </p:txBody>
      </p:sp>
      <p:sp>
        <p:nvSpPr>
          <p:cNvPr id="32786" name="Oval 18"/>
          <p:cNvSpPr>
            <a:spLocks noChangeArrowheads="1"/>
          </p:cNvSpPr>
          <p:nvPr/>
        </p:nvSpPr>
        <p:spPr bwMode="auto">
          <a:xfrm>
            <a:off x="3048000" y="2895600"/>
            <a:ext cx="76200" cy="76200"/>
          </a:xfrm>
          <a:prstGeom prst="ellipse">
            <a:avLst/>
          </a:prstGeom>
          <a:solidFill>
            <a:srgbClr val="00FF00"/>
          </a:solidFill>
          <a:ln w="9525">
            <a:solidFill>
              <a:schemeClr val="tx1"/>
            </a:solidFill>
            <a:round/>
            <a:headEnd/>
            <a:tailEnd/>
          </a:ln>
        </p:spPr>
        <p:txBody>
          <a:bodyPr wrap="none" anchor="ctr"/>
          <a:lstStyle/>
          <a:p>
            <a:endParaRPr lang="en-NZ"/>
          </a:p>
        </p:txBody>
      </p:sp>
      <p:sp>
        <p:nvSpPr>
          <p:cNvPr id="32787" name="Oval 19"/>
          <p:cNvSpPr>
            <a:spLocks noChangeArrowheads="1"/>
          </p:cNvSpPr>
          <p:nvPr/>
        </p:nvSpPr>
        <p:spPr bwMode="auto">
          <a:xfrm>
            <a:off x="3124200" y="2895600"/>
            <a:ext cx="76200" cy="76200"/>
          </a:xfrm>
          <a:prstGeom prst="ellipse">
            <a:avLst/>
          </a:prstGeom>
          <a:solidFill>
            <a:srgbClr val="00FF00"/>
          </a:solidFill>
          <a:ln w="9525">
            <a:solidFill>
              <a:schemeClr val="tx1"/>
            </a:solidFill>
            <a:round/>
            <a:headEnd/>
            <a:tailEnd/>
          </a:ln>
        </p:spPr>
        <p:txBody>
          <a:bodyPr wrap="none" anchor="ctr"/>
          <a:lstStyle/>
          <a:p>
            <a:endParaRPr lang="en-NZ"/>
          </a:p>
        </p:txBody>
      </p:sp>
      <p:sp>
        <p:nvSpPr>
          <p:cNvPr id="32788" name="Oval 20"/>
          <p:cNvSpPr>
            <a:spLocks noChangeArrowheads="1"/>
          </p:cNvSpPr>
          <p:nvPr/>
        </p:nvSpPr>
        <p:spPr bwMode="auto">
          <a:xfrm>
            <a:off x="3124200" y="2971800"/>
            <a:ext cx="76200" cy="76200"/>
          </a:xfrm>
          <a:prstGeom prst="ellipse">
            <a:avLst/>
          </a:prstGeom>
          <a:solidFill>
            <a:srgbClr val="00FF00"/>
          </a:solidFill>
          <a:ln w="9525">
            <a:solidFill>
              <a:schemeClr val="tx1"/>
            </a:solidFill>
            <a:round/>
            <a:headEnd/>
            <a:tailEnd/>
          </a:ln>
        </p:spPr>
        <p:txBody>
          <a:bodyPr wrap="none" anchor="ctr"/>
          <a:lstStyle/>
          <a:p>
            <a:endParaRPr lang="en-NZ"/>
          </a:p>
        </p:txBody>
      </p:sp>
      <p:sp>
        <p:nvSpPr>
          <p:cNvPr id="32789" name="Oval 21"/>
          <p:cNvSpPr>
            <a:spLocks noChangeArrowheads="1"/>
          </p:cNvSpPr>
          <p:nvPr/>
        </p:nvSpPr>
        <p:spPr bwMode="auto">
          <a:xfrm>
            <a:off x="2286000" y="2590800"/>
            <a:ext cx="76200" cy="76200"/>
          </a:xfrm>
          <a:prstGeom prst="ellipse">
            <a:avLst/>
          </a:prstGeom>
          <a:solidFill>
            <a:srgbClr val="FF6600"/>
          </a:solidFill>
          <a:ln w="9525">
            <a:solidFill>
              <a:schemeClr val="tx1"/>
            </a:solidFill>
            <a:round/>
            <a:headEnd/>
            <a:tailEnd/>
          </a:ln>
        </p:spPr>
        <p:txBody>
          <a:bodyPr wrap="none" anchor="ctr"/>
          <a:lstStyle/>
          <a:p>
            <a:endParaRPr lang="en-NZ"/>
          </a:p>
        </p:txBody>
      </p:sp>
      <p:pic>
        <p:nvPicPr>
          <p:cNvPr id="32790" name="Picture 22" descr="IMG_4670"/>
          <p:cNvPicPr>
            <a:picLocks noChangeAspect="1" noChangeArrowheads="1"/>
          </p:cNvPicPr>
          <p:nvPr/>
        </p:nvPicPr>
        <p:blipFill>
          <a:blip r:embed="rId3" cstate="print"/>
          <a:srcRect/>
          <a:stretch>
            <a:fillRect/>
          </a:stretch>
        </p:blipFill>
        <p:spPr bwMode="auto">
          <a:xfrm>
            <a:off x="6732588" y="5051425"/>
            <a:ext cx="2411412" cy="1808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endParaRPr lang="en-NZ" smtClean="0"/>
          </a:p>
        </p:txBody>
      </p:sp>
      <p:sp>
        <p:nvSpPr>
          <p:cNvPr id="98307" name="Rectangle 3"/>
          <p:cNvSpPr>
            <a:spLocks noGrp="1" noChangeArrowheads="1"/>
          </p:cNvSpPr>
          <p:nvPr>
            <p:ph type="body" idx="1"/>
          </p:nvPr>
        </p:nvSpPr>
        <p:spPr/>
        <p:txBody>
          <a:bodyPr/>
          <a:lstStyle/>
          <a:p>
            <a:pPr eaLnBrk="1" hangingPunct="1">
              <a:defRPr/>
            </a:pPr>
            <a:endParaRPr lang="en-NZ" smtClean="0"/>
          </a:p>
        </p:txBody>
      </p:sp>
      <p:pic>
        <p:nvPicPr>
          <p:cNvPr id="33796" name="Picture 4" descr="james sinbad 2194"/>
          <p:cNvPicPr>
            <a:picLocks noChangeAspect="1" noChangeArrowheads="1"/>
          </p:cNvPicPr>
          <p:nvPr/>
        </p:nvPicPr>
        <p:blipFill>
          <a:blip r:embed="rId3" cstate="print"/>
          <a:srcRect/>
          <a:stretch>
            <a:fillRect/>
          </a:stretch>
        </p:blipFill>
        <p:spPr bwMode="auto">
          <a:xfrm>
            <a:off x="-762000" y="2540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endParaRPr lang="en-NZ" smtClean="0"/>
          </a:p>
        </p:txBody>
      </p:sp>
      <p:sp>
        <p:nvSpPr>
          <p:cNvPr id="109571" name="Rectangle 3"/>
          <p:cNvSpPr>
            <a:spLocks noGrp="1" noChangeArrowheads="1"/>
          </p:cNvSpPr>
          <p:nvPr>
            <p:ph type="body" idx="1"/>
          </p:nvPr>
        </p:nvSpPr>
        <p:spPr/>
        <p:txBody>
          <a:bodyPr/>
          <a:lstStyle/>
          <a:p>
            <a:pPr eaLnBrk="1" hangingPunct="1">
              <a:defRPr/>
            </a:pPr>
            <a:endParaRPr lang="en-NZ" smtClean="0"/>
          </a:p>
        </p:txBody>
      </p:sp>
      <p:pic>
        <p:nvPicPr>
          <p:cNvPr id="40964" name="Picture 4" descr="Sinbad Gully cirque-0667"/>
          <p:cNvPicPr>
            <a:picLocks noChangeAspect="1" noChangeArrowheads="1"/>
          </p:cNvPicPr>
          <p:nvPr/>
        </p:nvPicPr>
        <p:blipFill>
          <a:blip r:embed="rId2" cstate="print"/>
          <a:srcRect/>
          <a:stretch>
            <a:fillRect/>
          </a:stretch>
        </p:blipFill>
        <p:spPr bwMode="auto">
          <a:xfrm>
            <a:off x="0" y="0"/>
            <a:ext cx="9144000" cy="6792913"/>
          </a:xfrm>
          <a:prstGeom prst="rect">
            <a:avLst/>
          </a:prstGeom>
          <a:noFill/>
          <a:ln w="9525">
            <a:noFill/>
            <a:miter lim="800000"/>
            <a:headEnd/>
            <a:tailEnd/>
          </a:ln>
        </p:spPr>
      </p:pic>
      <p:sp>
        <p:nvSpPr>
          <p:cNvPr id="40965" name="Freeform 5"/>
          <p:cNvSpPr>
            <a:spLocks/>
          </p:cNvSpPr>
          <p:nvPr/>
        </p:nvSpPr>
        <p:spPr bwMode="auto">
          <a:xfrm>
            <a:off x="5435600" y="2852738"/>
            <a:ext cx="1944688" cy="647700"/>
          </a:xfrm>
          <a:custGeom>
            <a:avLst/>
            <a:gdLst>
              <a:gd name="T0" fmla="*/ 91 w 1225"/>
              <a:gd name="T1" fmla="*/ 45 h 408"/>
              <a:gd name="T2" fmla="*/ 953 w 1225"/>
              <a:gd name="T3" fmla="*/ 136 h 408"/>
              <a:gd name="T4" fmla="*/ 1225 w 1225"/>
              <a:gd name="T5" fmla="*/ 318 h 408"/>
              <a:gd name="T6" fmla="*/ 363 w 1225"/>
              <a:gd name="T7" fmla="*/ 408 h 408"/>
              <a:gd name="T8" fmla="*/ 0 w 1225"/>
              <a:gd name="T9" fmla="*/ 0 h 408"/>
              <a:gd name="T10" fmla="*/ 182 w 1225"/>
              <a:gd name="T11" fmla="*/ 45 h 408"/>
              <a:gd name="T12" fmla="*/ 0 60000 65536"/>
              <a:gd name="T13" fmla="*/ 0 60000 65536"/>
              <a:gd name="T14" fmla="*/ 0 60000 65536"/>
              <a:gd name="T15" fmla="*/ 0 60000 65536"/>
              <a:gd name="T16" fmla="*/ 0 60000 65536"/>
              <a:gd name="T17" fmla="*/ 0 60000 65536"/>
              <a:gd name="T18" fmla="*/ 0 w 1225"/>
              <a:gd name="T19" fmla="*/ 0 h 408"/>
              <a:gd name="T20" fmla="*/ 1225 w 1225"/>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1225" h="408">
                <a:moveTo>
                  <a:pt x="91" y="45"/>
                </a:moveTo>
                <a:lnTo>
                  <a:pt x="953" y="136"/>
                </a:lnTo>
                <a:lnTo>
                  <a:pt x="1225" y="318"/>
                </a:lnTo>
                <a:lnTo>
                  <a:pt x="363" y="408"/>
                </a:lnTo>
                <a:lnTo>
                  <a:pt x="0" y="0"/>
                </a:lnTo>
                <a:lnTo>
                  <a:pt x="182" y="45"/>
                </a:lnTo>
              </a:path>
            </a:pathLst>
          </a:custGeom>
          <a:noFill/>
          <a:ln w="9525">
            <a:solidFill>
              <a:schemeClr val="tx1"/>
            </a:solidFill>
            <a:round/>
            <a:headEnd/>
            <a:tailEnd/>
          </a:ln>
        </p:spPr>
        <p:txBody>
          <a:bodyPr/>
          <a:lstStyle/>
          <a:p>
            <a:endParaRPr lang="en-NZ"/>
          </a:p>
        </p:txBody>
      </p:sp>
      <p:sp>
        <p:nvSpPr>
          <p:cNvPr id="40966" name="Freeform 6"/>
          <p:cNvSpPr>
            <a:spLocks/>
          </p:cNvSpPr>
          <p:nvPr/>
        </p:nvSpPr>
        <p:spPr bwMode="auto">
          <a:xfrm>
            <a:off x="6516688" y="3644900"/>
            <a:ext cx="1800225" cy="720725"/>
          </a:xfrm>
          <a:custGeom>
            <a:avLst/>
            <a:gdLst>
              <a:gd name="T0" fmla="*/ 0 w 1134"/>
              <a:gd name="T1" fmla="*/ 136 h 454"/>
              <a:gd name="T2" fmla="*/ 771 w 1134"/>
              <a:gd name="T3" fmla="*/ 0 h 454"/>
              <a:gd name="T4" fmla="*/ 1134 w 1134"/>
              <a:gd name="T5" fmla="*/ 227 h 454"/>
              <a:gd name="T6" fmla="*/ 499 w 1134"/>
              <a:gd name="T7" fmla="*/ 454 h 454"/>
              <a:gd name="T8" fmla="*/ 0 w 1134"/>
              <a:gd name="T9" fmla="*/ 136 h 454"/>
              <a:gd name="T10" fmla="*/ 0 60000 65536"/>
              <a:gd name="T11" fmla="*/ 0 60000 65536"/>
              <a:gd name="T12" fmla="*/ 0 60000 65536"/>
              <a:gd name="T13" fmla="*/ 0 60000 65536"/>
              <a:gd name="T14" fmla="*/ 0 60000 65536"/>
              <a:gd name="T15" fmla="*/ 0 w 1134"/>
              <a:gd name="T16" fmla="*/ 0 h 454"/>
              <a:gd name="T17" fmla="*/ 1134 w 1134"/>
              <a:gd name="T18" fmla="*/ 454 h 454"/>
            </a:gdLst>
            <a:ahLst/>
            <a:cxnLst>
              <a:cxn ang="T10">
                <a:pos x="T0" y="T1"/>
              </a:cxn>
              <a:cxn ang="T11">
                <a:pos x="T2" y="T3"/>
              </a:cxn>
              <a:cxn ang="T12">
                <a:pos x="T4" y="T5"/>
              </a:cxn>
              <a:cxn ang="T13">
                <a:pos x="T6" y="T7"/>
              </a:cxn>
              <a:cxn ang="T14">
                <a:pos x="T8" y="T9"/>
              </a:cxn>
            </a:cxnLst>
            <a:rect l="T15" t="T16" r="T17" b="T18"/>
            <a:pathLst>
              <a:path w="1134" h="454">
                <a:moveTo>
                  <a:pt x="0" y="136"/>
                </a:moveTo>
                <a:lnTo>
                  <a:pt x="771" y="0"/>
                </a:lnTo>
                <a:lnTo>
                  <a:pt x="1134" y="227"/>
                </a:lnTo>
                <a:lnTo>
                  <a:pt x="499" y="454"/>
                </a:lnTo>
                <a:lnTo>
                  <a:pt x="0" y="136"/>
                </a:lnTo>
                <a:close/>
              </a:path>
            </a:pathLst>
          </a:custGeom>
          <a:noFill/>
          <a:ln w="9525">
            <a:solidFill>
              <a:schemeClr val="tx1"/>
            </a:solidFill>
            <a:round/>
            <a:headEnd/>
            <a:tailEnd/>
          </a:ln>
        </p:spPr>
        <p:txBody>
          <a:bodyPr/>
          <a:lstStyle/>
          <a:p>
            <a:endParaRPr lang="en-NZ"/>
          </a:p>
        </p:txBody>
      </p:sp>
      <p:sp>
        <p:nvSpPr>
          <p:cNvPr id="40967" name="Freeform 7"/>
          <p:cNvSpPr>
            <a:spLocks/>
          </p:cNvSpPr>
          <p:nvPr/>
        </p:nvSpPr>
        <p:spPr bwMode="auto">
          <a:xfrm>
            <a:off x="3203575" y="2565400"/>
            <a:ext cx="1512888" cy="935038"/>
          </a:xfrm>
          <a:custGeom>
            <a:avLst/>
            <a:gdLst>
              <a:gd name="T0" fmla="*/ 635 w 953"/>
              <a:gd name="T1" fmla="*/ 226 h 589"/>
              <a:gd name="T2" fmla="*/ 0 w 953"/>
              <a:gd name="T3" fmla="*/ 0 h 589"/>
              <a:gd name="T4" fmla="*/ 499 w 953"/>
              <a:gd name="T5" fmla="*/ 589 h 589"/>
              <a:gd name="T6" fmla="*/ 953 w 953"/>
              <a:gd name="T7" fmla="*/ 589 h 589"/>
              <a:gd name="T8" fmla="*/ 590 w 953"/>
              <a:gd name="T9" fmla="*/ 181 h 589"/>
              <a:gd name="T10" fmla="*/ 0 60000 65536"/>
              <a:gd name="T11" fmla="*/ 0 60000 65536"/>
              <a:gd name="T12" fmla="*/ 0 60000 65536"/>
              <a:gd name="T13" fmla="*/ 0 60000 65536"/>
              <a:gd name="T14" fmla="*/ 0 60000 65536"/>
              <a:gd name="T15" fmla="*/ 0 w 953"/>
              <a:gd name="T16" fmla="*/ 0 h 589"/>
              <a:gd name="T17" fmla="*/ 953 w 953"/>
              <a:gd name="T18" fmla="*/ 589 h 589"/>
            </a:gdLst>
            <a:ahLst/>
            <a:cxnLst>
              <a:cxn ang="T10">
                <a:pos x="T0" y="T1"/>
              </a:cxn>
              <a:cxn ang="T11">
                <a:pos x="T2" y="T3"/>
              </a:cxn>
              <a:cxn ang="T12">
                <a:pos x="T4" y="T5"/>
              </a:cxn>
              <a:cxn ang="T13">
                <a:pos x="T6" y="T7"/>
              </a:cxn>
              <a:cxn ang="T14">
                <a:pos x="T8" y="T9"/>
              </a:cxn>
            </a:cxnLst>
            <a:rect l="T15" t="T16" r="T17" b="T18"/>
            <a:pathLst>
              <a:path w="953" h="589">
                <a:moveTo>
                  <a:pt x="635" y="226"/>
                </a:moveTo>
                <a:lnTo>
                  <a:pt x="0" y="0"/>
                </a:lnTo>
                <a:lnTo>
                  <a:pt x="499" y="589"/>
                </a:lnTo>
                <a:lnTo>
                  <a:pt x="953" y="589"/>
                </a:lnTo>
                <a:lnTo>
                  <a:pt x="590" y="181"/>
                </a:lnTo>
              </a:path>
            </a:pathLst>
          </a:custGeom>
          <a:noFill/>
          <a:ln w="9525">
            <a:solidFill>
              <a:schemeClr val="tx1"/>
            </a:solidFill>
            <a:round/>
            <a:headEnd/>
            <a:tailEnd/>
          </a:ln>
        </p:spPr>
        <p:txBody>
          <a:bodyPr/>
          <a:lstStyle/>
          <a:p>
            <a:endParaRPr lang="en-NZ"/>
          </a:p>
        </p:txBody>
      </p:sp>
      <p:sp>
        <p:nvSpPr>
          <p:cNvPr id="40968" name="Freeform 8"/>
          <p:cNvSpPr>
            <a:spLocks/>
          </p:cNvSpPr>
          <p:nvPr/>
        </p:nvSpPr>
        <p:spPr bwMode="auto">
          <a:xfrm>
            <a:off x="4211638" y="3789363"/>
            <a:ext cx="1584325" cy="792162"/>
          </a:xfrm>
          <a:custGeom>
            <a:avLst/>
            <a:gdLst>
              <a:gd name="T0" fmla="*/ 499 w 998"/>
              <a:gd name="T1" fmla="*/ 0 h 499"/>
              <a:gd name="T2" fmla="*/ 0 w 998"/>
              <a:gd name="T3" fmla="*/ 91 h 499"/>
              <a:gd name="T4" fmla="*/ 590 w 998"/>
              <a:gd name="T5" fmla="*/ 499 h 499"/>
              <a:gd name="T6" fmla="*/ 998 w 998"/>
              <a:gd name="T7" fmla="*/ 317 h 499"/>
              <a:gd name="T8" fmla="*/ 499 w 998"/>
              <a:gd name="T9" fmla="*/ 0 h 499"/>
              <a:gd name="T10" fmla="*/ 0 60000 65536"/>
              <a:gd name="T11" fmla="*/ 0 60000 65536"/>
              <a:gd name="T12" fmla="*/ 0 60000 65536"/>
              <a:gd name="T13" fmla="*/ 0 60000 65536"/>
              <a:gd name="T14" fmla="*/ 0 60000 65536"/>
              <a:gd name="T15" fmla="*/ 0 w 998"/>
              <a:gd name="T16" fmla="*/ 0 h 499"/>
              <a:gd name="T17" fmla="*/ 998 w 998"/>
              <a:gd name="T18" fmla="*/ 499 h 499"/>
            </a:gdLst>
            <a:ahLst/>
            <a:cxnLst>
              <a:cxn ang="T10">
                <a:pos x="T0" y="T1"/>
              </a:cxn>
              <a:cxn ang="T11">
                <a:pos x="T2" y="T3"/>
              </a:cxn>
              <a:cxn ang="T12">
                <a:pos x="T4" y="T5"/>
              </a:cxn>
              <a:cxn ang="T13">
                <a:pos x="T6" y="T7"/>
              </a:cxn>
              <a:cxn ang="T14">
                <a:pos x="T8" y="T9"/>
              </a:cxn>
            </a:cxnLst>
            <a:rect l="T15" t="T16" r="T17" b="T18"/>
            <a:pathLst>
              <a:path w="998" h="499">
                <a:moveTo>
                  <a:pt x="499" y="0"/>
                </a:moveTo>
                <a:lnTo>
                  <a:pt x="0" y="91"/>
                </a:lnTo>
                <a:lnTo>
                  <a:pt x="590" y="499"/>
                </a:lnTo>
                <a:lnTo>
                  <a:pt x="998" y="317"/>
                </a:lnTo>
                <a:lnTo>
                  <a:pt x="499" y="0"/>
                </a:lnTo>
                <a:close/>
              </a:path>
            </a:pathLst>
          </a:custGeom>
          <a:noFill/>
          <a:ln w="9525">
            <a:solidFill>
              <a:schemeClr val="tx1"/>
            </a:solidFill>
            <a:round/>
            <a:headEnd/>
            <a:tailEnd/>
          </a:ln>
        </p:spPr>
        <p:txBody>
          <a:bodyPr/>
          <a:lstStyle/>
          <a:p>
            <a:endParaRPr lang="en-NZ"/>
          </a:p>
        </p:txBody>
      </p:sp>
      <p:sp>
        <p:nvSpPr>
          <p:cNvPr id="40969" name="Text Box 9"/>
          <p:cNvSpPr txBox="1">
            <a:spLocks noChangeArrowheads="1"/>
          </p:cNvSpPr>
          <p:nvPr/>
        </p:nvSpPr>
        <p:spPr bwMode="auto">
          <a:xfrm>
            <a:off x="7235825" y="3860800"/>
            <a:ext cx="504825" cy="366713"/>
          </a:xfrm>
          <a:prstGeom prst="rect">
            <a:avLst/>
          </a:prstGeom>
          <a:noFill/>
          <a:ln w="9525">
            <a:noFill/>
            <a:miter lim="800000"/>
            <a:headEnd/>
            <a:tailEnd/>
          </a:ln>
        </p:spPr>
        <p:txBody>
          <a:bodyPr>
            <a:spAutoFit/>
          </a:bodyPr>
          <a:lstStyle/>
          <a:p>
            <a:pPr>
              <a:spcBef>
                <a:spcPct val="50000"/>
              </a:spcBef>
            </a:pPr>
            <a:r>
              <a:rPr lang="en-NZ"/>
              <a:t>A</a:t>
            </a:r>
          </a:p>
        </p:txBody>
      </p:sp>
      <p:sp>
        <p:nvSpPr>
          <p:cNvPr id="40970" name="Text Box 10"/>
          <p:cNvSpPr txBox="1">
            <a:spLocks noChangeArrowheads="1"/>
          </p:cNvSpPr>
          <p:nvPr/>
        </p:nvSpPr>
        <p:spPr bwMode="auto">
          <a:xfrm>
            <a:off x="6156325" y="2997200"/>
            <a:ext cx="504825" cy="366713"/>
          </a:xfrm>
          <a:prstGeom prst="rect">
            <a:avLst/>
          </a:prstGeom>
          <a:noFill/>
          <a:ln w="9525">
            <a:noFill/>
            <a:miter lim="800000"/>
            <a:headEnd/>
            <a:tailEnd/>
          </a:ln>
        </p:spPr>
        <p:txBody>
          <a:bodyPr>
            <a:spAutoFit/>
          </a:bodyPr>
          <a:lstStyle/>
          <a:p>
            <a:pPr>
              <a:spcBef>
                <a:spcPct val="50000"/>
              </a:spcBef>
            </a:pPr>
            <a:r>
              <a:rPr lang="en-NZ"/>
              <a:t>B</a:t>
            </a:r>
          </a:p>
        </p:txBody>
      </p:sp>
      <p:sp>
        <p:nvSpPr>
          <p:cNvPr id="40971" name="Text Box 11"/>
          <p:cNvSpPr txBox="1">
            <a:spLocks noChangeArrowheads="1"/>
          </p:cNvSpPr>
          <p:nvPr/>
        </p:nvSpPr>
        <p:spPr bwMode="auto">
          <a:xfrm>
            <a:off x="3779838" y="2924175"/>
            <a:ext cx="504825" cy="366713"/>
          </a:xfrm>
          <a:prstGeom prst="rect">
            <a:avLst/>
          </a:prstGeom>
          <a:noFill/>
          <a:ln w="9525">
            <a:noFill/>
            <a:miter lim="800000"/>
            <a:headEnd/>
            <a:tailEnd/>
          </a:ln>
        </p:spPr>
        <p:txBody>
          <a:bodyPr>
            <a:spAutoFit/>
          </a:bodyPr>
          <a:lstStyle/>
          <a:p>
            <a:pPr>
              <a:spcBef>
                <a:spcPct val="50000"/>
              </a:spcBef>
            </a:pPr>
            <a:r>
              <a:rPr lang="en-NZ"/>
              <a:t>C</a:t>
            </a:r>
          </a:p>
        </p:txBody>
      </p:sp>
      <p:sp>
        <p:nvSpPr>
          <p:cNvPr id="40972" name="Text Box 12"/>
          <p:cNvSpPr txBox="1">
            <a:spLocks noChangeArrowheads="1"/>
          </p:cNvSpPr>
          <p:nvPr/>
        </p:nvSpPr>
        <p:spPr bwMode="auto">
          <a:xfrm>
            <a:off x="4787900" y="4005263"/>
            <a:ext cx="504825" cy="366712"/>
          </a:xfrm>
          <a:prstGeom prst="rect">
            <a:avLst/>
          </a:prstGeom>
          <a:noFill/>
          <a:ln w="9525">
            <a:noFill/>
            <a:miter lim="800000"/>
            <a:headEnd/>
            <a:tailEnd/>
          </a:ln>
        </p:spPr>
        <p:txBody>
          <a:bodyPr>
            <a:spAutoFit/>
          </a:bodyPr>
          <a:lstStyle/>
          <a:p>
            <a:pPr>
              <a:spcBef>
                <a:spcPct val="50000"/>
              </a:spcBef>
            </a:pPr>
            <a:r>
              <a:rPr lang="en-NZ"/>
              <a:t>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algn="l" eaLnBrk="1" hangingPunct="1"/>
            <a:r>
              <a:rPr lang="en-NZ" smtClean="0"/>
              <a:t>The Future</a:t>
            </a:r>
            <a:endParaRPr lang="en-GB" smtClean="0"/>
          </a:p>
        </p:txBody>
      </p:sp>
      <p:sp>
        <p:nvSpPr>
          <p:cNvPr id="65538" name="Rectangle 3"/>
          <p:cNvSpPr>
            <a:spLocks noGrp="1" noChangeArrowheads="1"/>
          </p:cNvSpPr>
          <p:nvPr>
            <p:ph type="body" idx="1"/>
          </p:nvPr>
        </p:nvSpPr>
        <p:spPr>
          <a:xfrm>
            <a:off x="457200" y="1268413"/>
            <a:ext cx="6059488" cy="5400947"/>
          </a:xfrm>
        </p:spPr>
        <p:txBody>
          <a:bodyPr/>
          <a:lstStyle/>
          <a:p>
            <a:pPr eaLnBrk="1" hangingPunct="1">
              <a:lnSpc>
                <a:spcPct val="80000"/>
              </a:lnSpc>
              <a:buFontTx/>
              <a:buNone/>
            </a:pPr>
            <a:r>
              <a:rPr lang="en-NZ" sz="2800" dirty="0" smtClean="0">
                <a:solidFill>
                  <a:srgbClr val="0B72C7"/>
                </a:solidFill>
              </a:rPr>
              <a:t>Intensive:</a:t>
            </a:r>
          </a:p>
          <a:p>
            <a:pPr eaLnBrk="1" hangingPunct="1">
              <a:lnSpc>
                <a:spcPct val="80000"/>
              </a:lnSpc>
            </a:pPr>
            <a:r>
              <a:rPr lang="en-NZ" sz="2800" dirty="0" smtClean="0"/>
              <a:t>More replicates at each site</a:t>
            </a:r>
          </a:p>
          <a:p>
            <a:pPr eaLnBrk="1" hangingPunct="1">
              <a:lnSpc>
                <a:spcPct val="80000"/>
              </a:lnSpc>
            </a:pPr>
            <a:r>
              <a:rPr lang="en-NZ" sz="2800" dirty="0" smtClean="0"/>
              <a:t>Use of </a:t>
            </a:r>
            <a:r>
              <a:rPr lang="en-NZ" sz="2800" dirty="0" err="1" smtClean="0"/>
              <a:t>exclosures</a:t>
            </a:r>
            <a:r>
              <a:rPr lang="en-NZ" sz="2800" dirty="0" smtClean="0"/>
              <a:t> – rodent removal in mast years</a:t>
            </a:r>
          </a:p>
          <a:p>
            <a:pPr eaLnBrk="1" hangingPunct="1">
              <a:lnSpc>
                <a:spcPct val="80000"/>
              </a:lnSpc>
              <a:buFontTx/>
              <a:buNone/>
            </a:pPr>
            <a:r>
              <a:rPr lang="en-NZ" sz="2800" dirty="0" smtClean="0">
                <a:solidFill>
                  <a:srgbClr val="0B72C7"/>
                </a:solidFill>
              </a:rPr>
              <a:t>Extensive:</a:t>
            </a:r>
          </a:p>
          <a:p>
            <a:pPr eaLnBrk="1" hangingPunct="1">
              <a:lnSpc>
                <a:spcPct val="80000"/>
              </a:lnSpc>
            </a:pPr>
            <a:r>
              <a:rPr lang="en-NZ" sz="2800" dirty="0" smtClean="0"/>
              <a:t>Increase number of sites</a:t>
            </a:r>
          </a:p>
          <a:p>
            <a:pPr eaLnBrk="1" hangingPunct="1">
              <a:lnSpc>
                <a:spcPct val="80000"/>
              </a:lnSpc>
              <a:buFontTx/>
              <a:buNone/>
            </a:pPr>
            <a:r>
              <a:rPr lang="en-NZ" sz="2800" dirty="0" smtClean="0">
                <a:solidFill>
                  <a:srgbClr val="0B72C7"/>
                </a:solidFill>
              </a:rPr>
              <a:t>Other:</a:t>
            </a:r>
          </a:p>
          <a:p>
            <a:pPr eaLnBrk="1" hangingPunct="1">
              <a:lnSpc>
                <a:spcPct val="80000"/>
              </a:lnSpc>
            </a:pPr>
            <a:r>
              <a:rPr lang="en-NZ" sz="2800" dirty="0" smtClean="0"/>
              <a:t>Presentation at ICCB 2011 conference</a:t>
            </a:r>
          </a:p>
          <a:p>
            <a:pPr eaLnBrk="1" hangingPunct="1">
              <a:lnSpc>
                <a:spcPct val="80000"/>
              </a:lnSpc>
            </a:pPr>
            <a:r>
              <a:rPr lang="en-NZ" sz="2800" dirty="0" smtClean="0"/>
              <a:t>‘Alpine’ symposium </a:t>
            </a:r>
            <a:r>
              <a:rPr lang="en-NZ" sz="2800" dirty="0" err="1" smtClean="0"/>
              <a:t>EcolSoc</a:t>
            </a:r>
            <a:r>
              <a:rPr lang="en-NZ" sz="2800" dirty="0" smtClean="0"/>
              <a:t> 2012</a:t>
            </a:r>
          </a:p>
          <a:p>
            <a:pPr eaLnBrk="1" hangingPunct="1">
              <a:lnSpc>
                <a:spcPct val="80000"/>
              </a:lnSpc>
            </a:pPr>
            <a:r>
              <a:rPr lang="en-US" sz="2800" dirty="0" err="1" smtClean="0"/>
              <a:t>Modelling</a:t>
            </a:r>
            <a:r>
              <a:rPr lang="en-US" sz="2800" dirty="0" smtClean="0"/>
              <a:t> of species interactions</a:t>
            </a:r>
          </a:p>
          <a:p>
            <a:pPr eaLnBrk="1" hangingPunct="1">
              <a:lnSpc>
                <a:spcPct val="80000"/>
              </a:lnSpc>
            </a:pPr>
            <a:r>
              <a:rPr lang="en-US" sz="2800" dirty="0" smtClean="0"/>
              <a:t>Re-do Mt Misery </a:t>
            </a:r>
            <a:r>
              <a:rPr lang="en-US" sz="2800" dirty="0" err="1" smtClean="0"/>
              <a:t>trapline</a:t>
            </a:r>
            <a:r>
              <a:rPr lang="en-US" sz="2800" dirty="0" smtClean="0"/>
              <a:t>?</a:t>
            </a:r>
          </a:p>
          <a:p>
            <a:pPr eaLnBrk="1" hangingPunct="1">
              <a:lnSpc>
                <a:spcPct val="80000"/>
              </a:lnSpc>
            </a:pPr>
            <a:r>
              <a:rPr lang="en-GB" sz="2800" dirty="0" smtClean="0"/>
              <a:t>Integrate with DOC </a:t>
            </a:r>
            <a:r>
              <a:rPr lang="en-GB" sz="2800" dirty="0" err="1" smtClean="0"/>
              <a:t>Fiordland</a:t>
            </a:r>
            <a:endParaRPr lang="en-GB" sz="2800" dirty="0" smtClean="0"/>
          </a:p>
        </p:txBody>
      </p:sp>
      <p:pic>
        <p:nvPicPr>
          <p:cNvPr id="65539" name="Picture 5" descr="Ship Rat"/>
          <p:cNvPicPr>
            <a:picLocks noChangeAspect="1" noChangeArrowheads="1"/>
          </p:cNvPicPr>
          <p:nvPr/>
        </p:nvPicPr>
        <p:blipFill>
          <a:blip r:embed="rId3" cstate="print"/>
          <a:srcRect/>
          <a:stretch>
            <a:fillRect/>
          </a:stretch>
        </p:blipFill>
        <p:spPr bwMode="auto">
          <a:xfrm>
            <a:off x="7854950" y="188913"/>
            <a:ext cx="784225" cy="1100137"/>
          </a:xfrm>
          <a:prstGeom prst="rect">
            <a:avLst/>
          </a:prstGeom>
          <a:noFill/>
          <a:ln w="19050">
            <a:solidFill>
              <a:schemeClr val="tx1"/>
            </a:solidFill>
            <a:miter lim="800000"/>
            <a:headEnd/>
            <a:tailEnd/>
          </a:ln>
        </p:spPr>
      </p:pic>
      <p:pic>
        <p:nvPicPr>
          <p:cNvPr id="65540" name="Picture 7" descr="IMG_3655.jpg"/>
          <p:cNvPicPr>
            <a:picLocks noChangeAspect="1"/>
          </p:cNvPicPr>
          <p:nvPr/>
        </p:nvPicPr>
        <p:blipFill>
          <a:blip r:embed="rId4" cstate="print"/>
          <a:srcRect/>
          <a:stretch>
            <a:fillRect/>
          </a:stretch>
        </p:blipFill>
        <p:spPr bwMode="auto">
          <a:xfrm>
            <a:off x="6540500" y="3284538"/>
            <a:ext cx="2112963" cy="1584325"/>
          </a:xfrm>
          <a:prstGeom prst="rect">
            <a:avLst/>
          </a:prstGeom>
          <a:noFill/>
          <a:ln w="19050">
            <a:solidFill>
              <a:schemeClr val="tx1"/>
            </a:solidFill>
            <a:miter lim="800000"/>
            <a:headEnd/>
            <a:tailEnd/>
          </a:ln>
        </p:spPr>
      </p:pic>
      <p:pic>
        <p:nvPicPr>
          <p:cNvPr id="65541" name="Picture 8" descr="IMG_4791.jpg"/>
          <p:cNvPicPr>
            <a:picLocks noChangeAspect="1" noChangeArrowheads="1"/>
          </p:cNvPicPr>
          <p:nvPr/>
        </p:nvPicPr>
        <p:blipFill>
          <a:blip r:embed="rId5" cstate="print"/>
          <a:srcRect/>
          <a:stretch>
            <a:fillRect/>
          </a:stretch>
        </p:blipFill>
        <p:spPr bwMode="auto">
          <a:xfrm>
            <a:off x="6516688" y="5013325"/>
            <a:ext cx="2135187" cy="1584325"/>
          </a:xfrm>
          <a:prstGeom prst="rect">
            <a:avLst/>
          </a:prstGeom>
          <a:noFill/>
          <a:ln w="19050">
            <a:solidFill>
              <a:schemeClr val="tx1"/>
            </a:solidFill>
            <a:miter lim="800000"/>
            <a:headEnd/>
            <a:tailEnd/>
          </a:ln>
        </p:spPr>
      </p:pic>
      <p:pic>
        <p:nvPicPr>
          <p:cNvPr id="65542" name="Picture 12" descr="mousejuvenile.jpg"/>
          <p:cNvPicPr>
            <a:picLocks noChangeAspect="1"/>
          </p:cNvPicPr>
          <p:nvPr/>
        </p:nvPicPr>
        <p:blipFill>
          <a:blip r:embed="rId6" cstate="print"/>
          <a:srcRect/>
          <a:stretch>
            <a:fillRect/>
          </a:stretch>
        </p:blipFill>
        <p:spPr bwMode="auto">
          <a:xfrm>
            <a:off x="6343650" y="188913"/>
            <a:ext cx="1438275" cy="1079500"/>
          </a:xfrm>
          <a:prstGeom prst="rect">
            <a:avLst/>
          </a:prstGeom>
          <a:noFill/>
          <a:ln w="19050">
            <a:solidFill>
              <a:schemeClr val="tx1"/>
            </a:solidFill>
            <a:miter lim="800000"/>
            <a:headEnd/>
            <a:tailEnd/>
          </a:ln>
        </p:spPr>
      </p:pic>
      <p:pic>
        <p:nvPicPr>
          <p:cNvPr id="65543" name="Picture 6" descr="Beech2.JPG"/>
          <p:cNvPicPr>
            <a:picLocks noChangeAspect="1"/>
          </p:cNvPicPr>
          <p:nvPr/>
        </p:nvPicPr>
        <p:blipFill>
          <a:blip r:embed="rId7" cstate="print"/>
          <a:srcRect/>
          <a:stretch>
            <a:fillRect/>
          </a:stretch>
        </p:blipFill>
        <p:spPr bwMode="auto">
          <a:xfrm>
            <a:off x="6211700" y="1484784"/>
            <a:ext cx="1240026" cy="1656879"/>
          </a:xfrm>
          <a:prstGeom prst="rect">
            <a:avLst/>
          </a:prstGeom>
          <a:noFill/>
          <a:ln w="19050">
            <a:solidFill>
              <a:schemeClr val="tx1"/>
            </a:solidFill>
            <a:miter lim="800000"/>
            <a:headEnd/>
            <a:tailEnd/>
          </a:ln>
        </p:spPr>
      </p:pic>
      <p:pic>
        <p:nvPicPr>
          <p:cNvPr id="65544" name="Picture 7" descr="149-028R"/>
          <p:cNvPicPr>
            <a:picLocks noChangeAspect="1" noChangeArrowheads="1"/>
          </p:cNvPicPr>
          <p:nvPr/>
        </p:nvPicPr>
        <p:blipFill>
          <a:blip r:embed="rId8" cstate="print"/>
          <a:srcRect/>
          <a:stretch>
            <a:fillRect/>
          </a:stretch>
        </p:blipFill>
        <p:spPr bwMode="auto">
          <a:xfrm>
            <a:off x="7548563" y="1484313"/>
            <a:ext cx="1104900" cy="165735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95288" y="274638"/>
            <a:ext cx="8532812" cy="1354137"/>
          </a:xfrm>
        </p:spPr>
        <p:txBody>
          <a:bodyPr/>
          <a:lstStyle/>
          <a:p>
            <a:pPr algn="l" eaLnBrk="1" hangingPunct="1"/>
            <a:r>
              <a:rPr lang="en-NZ" smtClean="0"/>
              <a:t>Invasive Mammals &amp; Climate Change: Practical</a:t>
            </a:r>
          </a:p>
        </p:txBody>
      </p:sp>
      <p:sp>
        <p:nvSpPr>
          <p:cNvPr id="30722" name="Rectangle 12"/>
          <p:cNvSpPr txBox="1">
            <a:spLocks noChangeArrowheads="1"/>
          </p:cNvSpPr>
          <p:nvPr/>
        </p:nvSpPr>
        <p:spPr bwMode="auto">
          <a:xfrm>
            <a:off x="457200" y="2205038"/>
            <a:ext cx="6418263" cy="3960812"/>
          </a:xfrm>
          <a:prstGeom prst="rect">
            <a:avLst/>
          </a:prstGeom>
          <a:noFill/>
          <a:ln w="9525">
            <a:noFill/>
            <a:miter lim="800000"/>
            <a:headEnd/>
            <a:tailEnd/>
          </a:ln>
        </p:spPr>
        <p:txBody>
          <a:bodyPr/>
          <a:lstStyle/>
          <a:p>
            <a:pPr marL="342900" indent="-342900">
              <a:spcBef>
                <a:spcPct val="20000"/>
              </a:spcBef>
              <a:buFont typeface="Arial" charset="0"/>
              <a:buChar char="•"/>
            </a:pPr>
            <a:r>
              <a:rPr lang="en-NZ" sz="2800"/>
              <a:t>DOC: practical imperative to understand rodent impacts in alpine</a:t>
            </a:r>
          </a:p>
          <a:p>
            <a:pPr marL="342900" indent="-342900">
              <a:spcBef>
                <a:spcPct val="20000"/>
              </a:spcBef>
              <a:buFont typeface="Arial" charset="0"/>
              <a:buChar char="•"/>
            </a:pPr>
            <a:r>
              <a:rPr lang="en-NZ" sz="2800"/>
              <a:t>How often do rodent incursions occur in the alpine, i.e. </a:t>
            </a:r>
            <a:r>
              <a:rPr lang="en-NZ" sz="2800" b="1"/>
              <a:t>how</a:t>
            </a:r>
            <a:r>
              <a:rPr lang="en-NZ" sz="2800"/>
              <a:t> </a:t>
            </a:r>
            <a:r>
              <a:rPr lang="en-NZ" sz="2800" b="1"/>
              <a:t>often </a:t>
            </a:r>
            <a:r>
              <a:rPr lang="en-NZ" sz="2800"/>
              <a:t>might</a:t>
            </a:r>
            <a:r>
              <a:rPr lang="en-NZ" sz="2800" b="1"/>
              <a:t> </a:t>
            </a:r>
            <a:r>
              <a:rPr lang="en-NZ" sz="2800"/>
              <a:t>you need to control?</a:t>
            </a:r>
          </a:p>
          <a:p>
            <a:pPr marL="342900" indent="-342900">
              <a:spcBef>
                <a:spcPct val="20000"/>
              </a:spcBef>
              <a:buFont typeface="Arial" charset="0"/>
              <a:buChar char="•"/>
            </a:pPr>
            <a:r>
              <a:rPr lang="en-NZ" sz="2800"/>
              <a:t>How high do rats reach in altitude? And therefore </a:t>
            </a:r>
            <a:r>
              <a:rPr lang="en-NZ" sz="2800" b="1"/>
              <a:t>where</a:t>
            </a:r>
            <a:r>
              <a:rPr lang="en-NZ" sz="2800"/>
              <a:t> to do control?</a:t>
            </a:r>
          </a:p>
          <a:p>
            <a:pPr marL="342900" indent="-342900">
              <a:spcBef>
                <a:spcPct val="20000"/>
              </a:spcBef>
              <a:buFont typeface="Arial" charset="0"/>
              <a:buChar char="•"/>
            </a:pPr>
            <a:r>
              <a:rPr lang="en-NZ" sz="2800"/>
              <a:t>Understand </a:t>
            </a:r>
            <a:r>
              <a:rPr lang="en-NZ" sz="2800" b="1"/>
              <a:t>impacts</a:t>
            </a:r>
            <a:r>
              <a:rPr lang="en-NZ" sz="2800"/>
              <a:t> on native biota</a:t>
            </a:r>
            <a:endParaRPr lang="en-GB" sz="2800"/>
          </a:p>
          <a:p>
            <a:pPr marL="342900" indent="-342900">
              <a:spcBef>
                <a:spcPct val="20000"/>
              </a:spcBef>
              <a:buFont typeface="Arial" charset="0"/>
              <a:buChar char="•"/>
            </a:pPr>
            <a:endParaRPr lang="en-GB" sz="2800"/>
          </a:p>
        </p:txBody>
      </p:sp>
      <p:pic>
        <p:nvPicPr>
          <p:cNvPr id="30723" name="Picture 16" descr="IMG_3662.jpg"/>
          <p:cNvPicPr>
            <a:picLocks noChangeAspect="1"/>
          </p:cNvPicPr>
          <p:nvPr/>
        </p:nvPicPr>
        <p:blipFill>
          <a:blip r:embed="rId3" cstate="print"/>
          <a:srcRect/>
          <a:stretch>
            <a:fillRect/>
          </a:stretch>
        </p:blipFill>
        <p:spPr bwMode="auto">
          <a:xfrm>
            <a:off x="6875463" y="1125538"/>
            <a:ext cx="1825625" cy="1366837"/>
          </a:xfrm>
          <a:prstGeom prst="rect">
            <a:avLst/>
          </a:prstGeom>
          <a:noFill/>
          <a:ln w="19050">
            <a:solidFill>
              <a:schemeClr val="tx1"/>
            </a:solidFill>
            <a:miter lim="800000"/>
            <a:headEnd/>
            <a:tailEnd/>
          </a:ln>
        </p:spPr>
      </p:pic>
      <p:pic>
        <p:nvPicPr>
          <p:cNvPr id="30724" name="Picture 17" descr="IMG_3655.jpg"/>
          <p:cNvPicPr>
            <a:picLocks noChangeAspect="1"/>
          </p:cNvPicPr>
          <p:nvPr/>
        </p:nvPicPr>
        <p:blipFill>
          <a:blip r:embed="rId4" cstate="print"/>
          <a:srcRect/>
          <a:stretch>
            <a:fillRect/>
          </a:stretch>
        </p:blipFill>
        <p:spPr bwMode="auto">
          <a:xfrm>
            <a:off x="6875463" y="2576513"/>
            <a:ext cx="1825625" cy="1368425"/>
          </a:xfrm>
          <a:prstGeom prst="rect">
            <a:avLst/>
          </a:prstGeom>
          <a:noFill/>
          <a:ln w="19050">
            <a:solidFill>
              <a:schemeClr val="tx1"/>
            </a:solidFill>
            <a:miter lim="800000"/>
            <a:headEnd/>
            <a:tailEnd/>
          </a:ln>
        </p:spPr>
      </p:pic>
      <p:pic>
        <p:nvPicPr>
          <p:cNvPr id="30725" name="Picture 18" descr="Ship Rat"/>
          <p:cNvPicPr>
            <a:picLocks noChangeAspect="1" noChangeArrowheads="1"/>
          </p:cNvPicPr>
          <p:nvPr/>
        </p:nvPicPr>
        <p:blipFill>
          <a:blip r:embed="rId5" cstate="print"/>
          <a:srcRect/>
          <a:stretch>
            <a:fillRect/>
          </a:stretch>
        </p:blipFill>
        <p:spPr bwMode="auto">
          <a:xfrm>
            <a:off x="6875463" y="4016375"/>
            <a:ext cx="1819275" cy="2551113"/>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23850" y="0"/>
            <a:ext cx="8424863" cy="1143000"/>
          </a:xfrm>
        </p:spPr>
        <p:txBody>
          <a:bodyPr/>
          <a:lstStyle/>
          <a:p>
            <a:pPr algn="l" eaLnBrk="1" hangingPunct="1"/>
            <a:r>
              <a:rPr lang="en-NZ" smtClean="0"/>
              <a:t>Mice and ground weta</a:t>
            </a:r>
            <a:endParaRPr lang="en-US" smtClean="0"/>
          </a:p>
        </p:txBody>
      </p:sp>
      <p:sp>
        <p:nvSpPr>
          <p:cNvPr id="32770" name="Rectangle 4"/>
          <p:cNvSpPr>
            <a:spLocks noGrp="1" noChangeArrowheads="1"/>
          </p:cNvSpPr>
          <p:nvPr>
            <p:ph type="body" idx="1"/>
          </p:nvPr>
        </p:nvSpPr>
        <p:spPr>
          <a:xfrm>
            <a:off x="5364163" y="3644900"/>
            <a:ext cx="3311525" cy="2808288"/>
          </a:xfrm>
        </p:spPr>
        <p:txBody>
          <a:bodyPr/>
          <a:lstStyle/>
          <a:p>
            <a:pPr marL="177800" indent="-177800" eaLnBrk="1" hangingPunct="1">
              <a:lnSpc>
                <a:spcPct val="80000"/>
              </a:lnSpc>
            </a:pPr>
            <a:r>
              <a:rPr lang="en-NZ" sz="2200" smtClean="0"/>
              <a:t>Ground weta</a:t>
            </a:r>
            <a:r>
              <a:rPr lang="en-NZ" sz="2200" i="1" smtClean="0"/>
              <a:t> </a:t>
            </a:r>
            <a:r>
              <a:rPr lang="en-NZ" sz="2200" smtClean="0"/>
              <a:t>(</a:t>
            </a:r>
            <a:r>
              <a:rPr lang="en-NZ" sz="2200" i="1" smtClean="0"/>
              <a:t>Hemiandrus</a:t>
            </a:r>
            <a:r>
              <a:rPr lang="en-NZ" sz="2200" smtClean="0"/>
              <a:t>):</a:t>
            </a:r>
            <a:r>
              <a:rPr lang="en-NZ" sz="2200" i="1" smtClean="0"/>
              <a:t> </a:t>
            </a:r>
            <a:r>
              <a:rPr lang="en-NZ" sz="2200" smtClean="0"/>
              <a:t>large flightless Orthopteran</a:t>
            </a:r>
          </a:p>
          <a:p>
            <a:pPr marL="177800" indent="-177800" eaLnBrk="1" hangingPunct="1">
              <a:lnSpc>
                <a:spcPct val="80000"/>
              </a:lnSpc>
            </a:pPr>
            <a:r>
              <a:rPr lang="en-NZ" sz="2200" smtClean="0"/>
              <a:t>Inverse relationship between captures of mice and weta in snap traps</a:t>
            </a:r>
          </a:p>
          <a:p>
            <a:pPr marL="177800" indent="-177800" eaLnBrk="1" hangingPunct="1">
              <a:lnSpc>
                <a:spcPct val="80000"/>
              </a:lnSpc>
            </a:pPr>
            <a:r>
              <a:rPr lang="en-NZ" sz="2200" smtClean="0"/>
              <a:t>Predation on weta by mice?</a:t>
            </a:r>
            <a:endParaRPr lang="en-AU" sz="2200" smtClean="0"/>
          </a:p>
        </p:txBody>
      </p:sp>
      <p:grpSp>
        <p:nvGrpSpPr>
          <p:cNvPr id="32771" name="Group 11"/>
          <p:cNvGrpSpPr>
            <a:grpSpLocks/>
          </p:cNvGrpSpPr>
          <p:nvPr/>
        </p:nvGrpSpPr>
        <p:grpSpPr bwMode="auto">
          <a:xfrm>
            <a:off x="5651500" y="1916113"/>
            <a:ext cx="2808288" cy="1584325"/>
            <a:chOff x="755650" y="4581128"/>
            <a:chExt cx="2808238" cy="1584325"/>
          </a:xfrm>
        </p:grpSpPr>
        <p:pic>
          <p:nvPicPr>
            <p:cNvPr id="32778" name="Picture 13"/>
            <p:cNvPicPr>
              <a:picLocks noChangeAspect="1" noChangeArrowheads="1"/>
            </p:cNvPicPr>
            <p:nvPr/>
          </p:nvPicPr>
          <p:blipFill>
            <a:blip r:embed="rId3" cstate="print"/>
            <a:srcRect/>
            <a:stretch>
              <a:fillRect/>
            </a:stretch>
          </p:blipFill>
          <p:spPr bwMode="auto">
            <a:xfrm>
              <a:off x="755650" y="4581128"/>
              <a:ext cx="2456877" cy="1584325"/>
            </a:xfrm>
            <a:prstGeom prst="rect">
              <a:avLst/>
            </a:prstGeom>
            <a:noFill/>
            <a:ln w="19050">
              <a:solidFill>
                <a:schemeClr val="tx1"/>
              </a:solidFill>
              <a:miter lim="800000"/>
              <a:headEnd/>
              <a:tailEnd/>
            </a:ln>
          </p:spPr>
        </p:pic>
        <p:sp>
          <p:nvSpPr>
            <p:cNvPr id="32779" name="Text Box 14"/>
            <p:cNvSpPr txBox="1">
              <a:spLocks noChangeArrowheads="1"/>
            </p:cNvSpPr>
            <p:nvPr/>
          </p:nvSpPr>
          <p:spPr bwMode="auto">
            <a:xfrm rot="10800000">
              <a:off x="3201070" y="4824669"/>
              <a:ext cx="362818" cy="1322453"/>
            </a:xfrm>
            <a:prstGeom prst="rect">
              <a:avLst/>
            </a:prstGeom>
            <a:noFill/>
            <a:ln w="9525">
              <a:noFill/>
              <a:miter lim="800000"/>
              <a:headEnd/>
              <a:tailEnd/>
            </a:ln>
          </p:spPr>
          <p:txBody>
            <a:bodyPr vert="eaVert" lIns="90000" tIns="46800" rIns="90000" bIns="46800">
              <a:spAutoFit/>
            </a:bodyPr>
            <a:lstStyle/>
            <a:p>
              <a:pPr>
                <a:spcBef>
                  <a:spcPct val="50000"/>
                </a:spcBef>
              </a:pPr>
              <a:r>
                <a:rPr lang="en-NZ" sz="1200"/>
                <a:t>G. Gibbs</a:t>
              </a:r>
              <a:endParaRPr lang="en-US" sz="1200"/>
            </a:p>
          </p:txBody>
        </p:sp>
      </p:grpSp>
      <p:grpSp>
        <p:nvGrpSpPr>
          <p:cNvPr id="32772" name="Group 18"/>
          <p:cNvGrpSpPr>
            <a:grpSpLocks/>
          </p:cNvGrpSpPr>
          <p:nvPr/>
        </p:nvGrpSpPr>
        <p:grpSpPr bwMode="auto">
          <a:xfrm>
            <a:off x="250825" y="981075"/>
            <a:ext cx="5113338" cy="5184775"/>
            <a:chOff x="2562" y="255"/>
            <a:chExt cx="3085" cy="3043"/>
          </a:xfrm>
        </p:grpSpPr>
        <p:pic>
          <p:nvPicPr>
            <p:cNvPr id="32775" name="Picture 5"/>
            <p:cNvPicPr>
              <a:picLocks noChangeAspect="1" noChangeArrowheads="1"/>
            </p:cNvPicPr>
            <p:nvPr/>
          </p:nvPicPr>
          <p:blipFill>
            <a:blip r:embed="rId4" cstate="print"/>
            <a:srcRect/>
            <a:stretch>
              <a:fillRect/>
            </a:stretch>
          </p:blipFill>
          <p:spPr bwMode="auto">
            <a:xfrm>
              <a:off x="2608" y="255"/>
              <a:ext cx="3039" cy="3034"/>
            </a:xfrm>
            <a:prstGeom prst="rect">
              <a:avLst/>
            </a:prstGeom>
            <a:noFill/>
            <a:ln w="9525">
              <a:noFill/>
              <a:miter lim="800000"/>
              <a:headEnd/>
              <a:tailEnd/>
            </a:ln>
          </p:spPr>
        </p:pic>
        <p:sp>
          <p:nvSpPr>
            <p:cNvPr id="32776" name="Text Box 15"/>
            <p:cNvSpPr txBox="1">
              <a:spLocks noChangeArrowheads="1"/>
            </p:cNvSpPr>
            <p:nvPr/>
          </p:nvSpPr>
          <p:spPr bwMode="auto">
            <a:xfrm>
              <a:off x="3061" y="3067"/>
              <a:ext cx="2268" cy="231"/>
            </a:xfrm>
            <a:prstGeom prst="rect">
              <a:avLst/>
            </a:prstGeom>
            <a:solidFill>
              <a:schemeClr val="bg1"/>
            </a:solidFill>
            <a:ln w="9525">
              <a:noFill/>
              <a:miter lim="800000"/>
              <a:headEnd/>
              <a:tailEnd/>
            </a:ln>
          </p:spPr>
          <p:txBody>
            <a:bodyPr lIns="90000" tIns="46800" rIns="90000" bIns="46800">
              <a:spAutoFit/>
            </a:bodyPr>
            <a:lstStyle/>
            <a:p>
              <a:pPr>
                <a:spcBef>
                  <a:spcPct val="50000"/>
                </a:spcBef>
              </a:pPr>
              <a:r>
                <a:rPr lang="en-NZ"/>
                <a:t>Mice caught per 100 trap-nights</a:t>
              </a:r>
              <a:endParaRPr lang="en-GB"/>
            </a:p>
          </p:txBody>
        </p:sp>
        <p:sp>
          <p:nvSpPr>
            <p:cNvPr id="32777" name="Text Box 16"/>
            <p:cNvSpPr txBox="1">
              <a:spLocks noChangeArrowheads="1"/>
            </p:cNvSpPr>
            <p:nvPr/>
          </p:nvSpPr>
          <p:spPr bwMode="auto">
            <a:xfrm rot="-5400000">
              <a:off x="1544" y="1590"/>
              <a:ext cx="2268" cy="231"/>
            </a:xfrm>
            <a:prstGeom prst="rect">
              <a:avLst/>
            </a:prstGeom>
            <a:solidFill>
              <a:schemeClr val="bg1"/>
            </a:solidFill>
            <a:ln w="9525">
              <a:noFill/>
              <a:miter lim="800000"/>
              <a:headEnd/>
              <a:tailEnd/>
            </a:ln>
          </p:spPr>
          <p:txBody>
            <a:bodyPr lIns="90000" tIns="46800" rIns="90000" bIns="46800">
              <a:spAutoFit/>
            </a:bodyPr>
            <a:lstStyle/>
            <a:p>
              <a:pPr>
                <a:spcBef>
                  <a:spcPct val="50000"/>
                </a:spcBef>
              </a:pPr>
              <a:r>
                <a:rPr lang="en-NZ"/>
                <a:t>Weta caught per 100 trap-nights</a:t>
              </a:r>
              <a:endParaRPr lang="en-GB"/>
            </a:p>
          </p:txBody>
        </p:sp>
      </p:grpSp>
      <p:sp>
        <p:nvSpPr>
          <p:cNvPr id="32773" name="TextBox 10"/>
          <p:cNvSpPr txBox="1">
            <a:spLocks noChangeArrowheads="1"/>
          </p:cNvSpPr>
          <p:nvPr/>
        </p:nvSpPr>
        <p:spPr bwMode="auto">
          <a:xfrm>
            <a:off x="4824413" y="6453188"/>
            <a:ext cx="4572000" cy="307975"/>
          </a:xfrm>
          <a:prstGeom prst="rect">
            <a:avLst/>
          </a:prstGeom>
          <a:noFill/>
          <a:ln w="9525">
            <a:noFill/>
            <a:miter lim="800000"/>
            <a:headEnd/>
            <a:tailEnd/>
          </a:ln>
        </p:spPr>
        <p:txBody>
          <a:bodyPr>
            <a:spAutoFit/>
          </a:bodyPr>
          <a:lstStyle/>
          <a:p>
            <a:r>
              <a:rPr lang="en-NZ" sz="1400" i="1"/>
              <a:t>Wilson et al 2006 DOC R&amp;D Series, and unpubl.</a:t>
            </a:r>
          </a:p>
        </p:txBody>
      </p:sp>
      <p:pic>
        <p:nvPicPr>
          <p:cNvPr id="32774" name="Picture 12" descr="mousejuvenile.jpg"/>
          <p:cNvPicPr>
            <a:picLocks noChangeAspect="1"/>
          </p:cNvPicPr>
          <p:nvPr/>
        </p:nvPicPr>
        <p:blipFill>
          <a:blip r:embed="rId5" cstate="print"/>
          <a:srcRect/>
          <a:stretch>
            <a:fillRect/>
          </a:stretch>
        </p:blipFill>
        <p:spPr bwMode="auto">
          <a:xfrm>
            <a:off x="6084888" y="260350"/>
            <a:ext cx="2016125" cy="1512888"/>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79388" y="58738"/>
            <a:ext cx="5905500" cy="1354137"/>
          </a:xfrm>
        </p:spPr>
        <p:txBody>
          <a:bodyPr/>
          <a:lstStyle/>
          <a:p>
            <a:pPr algn="l" eaLnBrk="1" hangingPunct="1"/>
            <a:r>
              <a:rPr lang="en-NZ" sz="3600" smtClean="0"/>
              <a:t>Model system: </a:t>
            </a:r>
            <a:r>
              <a:rPr lang="en-NZ" sz="3600" i="1" smtClean="0"/>
              <a:t>Rattus rattus</a:t>
            </a:r>
            <a:r>
              <a:rPr lang="en-NZ" sz="3600" smtClean="0"/>
              <a:t> in alpine ecosystems</a:t>
            </a:r>
          </a:p>
        </p:txBody>
      </p:sp>
      <p:pic>
        <p:nvPicPr>
          <p:cNvPr id="34818" name="Picture 17" descr="IMG_3655.jpg"/>
          <p:cNvPicPr>
            <a:picLocks noChangeAspect="1"/>
          </p:cNvPicPr>
          <p:nvPr/>
        </p:nvPicPr>
        <p:blipFill>
          <a:blip r:embed="rId3" cstate="print"/>
          <a:srcRect/>
          <a:stretch>
            <a:fillRect/>
          </a:stretch>
        </p:blipFill>
        <p:spPr bwMode="auto">
          <a:xfrm>
            <a:off x="6108700" y="115888"/>
            <a:ext cx="2592388" cy="1944687"/>
          </a:xfrm>
          <a:prstGeom prst="rect">
            <a:avLst/>
          </a:prstGeom>
          <a:noFill/>
          <a:ln w="19050">
            <a:solidFill>
              <a:schemeClr val="tx1"/>
            </a:solidFill>
            <a:miter lim="800000"/>
            <a:headEnd/>
            <a:tailEnd/>
          </a:ln>
        </p:spPr>
      </p:pic>
      <p:graphicFrame>
        <p:nvGraphicFramePr>
          <p:cNvPr id="10" name="Chart 9"/>
          <p:cNvGraphicFramePr/>
          <p:nvPr/>
        </p:nvGraphicFramePr>
        <p:xfrm>
          <a:off x="539552" y="1556792"/>
          <a:ext cx="6408712" cy="5036814"/>
        </p:xfrm>
        <a:graphic>
          <a:graphicData uri="http://schemas.openxmlformats.org/drawingml/2006/chart">
            <c:chart xmlns:c="http://schemas.openxmlformats.org/drawingml/2006/chart" xmlns:r="http://schemas.openxmlformats.org/officeDocument/2006/relationships" r:id="rId4"/>
          </a:graphicData>
        </a:graphic>
      </p:graphicFrame>
      <p:pic>
        <p:nvPicPr>
          <p:cNvPr id="34820" name="Picture 6" descr="Beech2.JPG"/>
          <p:cNvPicPr>
            <a:picLocks noChangeAspect="1"/>
          </p:cNvPicPr>
          <p:nvPr/>
        </p:nvPicPr>
        <p:blipFill>
          <a:blip r:embed="rId5" cstate="print"/>
          <a:srcRect/>
          <a:stretch>
            <a:fillRect/>
          </a:stretch>
        </p:blipFill>
        <p:spPr bwMode="auto">
          <a:xfrm>
            <a:off x="179388" y="1844675"/>
            <a:ext cx="917575" cy="1223963"/>
          </a:xfrm>
          <a:prstGeom prst="rect">
            <a:avLst/>
          </a:prstGeom>
          <a:noFill/>
          <a:ln w="19050">
            <a:solidFill>
              <a:schemeClr val="tx1"/>
            </a:solidFill>
            <a:miter lim="800000"/>
            <a:headEnd/>
            <a:tailEnd/>
          </a:ln>
        </p:spPr>
      </p:pic>
      <p:grpSp>
        <p:nvGrpSpPr>
          <p:cNvPr id="34821" name="Group 15"/>
          <p:cNvGrpSpPr>
            <a:grpSpLocks/>
          </p:cNvGrpSpPr>
          <p:nvPr/>
        </p:nvGrpSpPr>
        <p:grpSpPr bwMode="auto">
          <a:xfrm>
            <a:off x="5651500" y="2133600"/>
            <a:ext cx="2982913" cy="646113"/>
            <a:chOff x="5652120" y="2132856"/>
            <a:chExt cx="2981790" cy="646331"/>
          </a:xfrm>
        </p:grpSpPr>
        <p:cxnSp>
          <p:nvCxnSpPr>
            <p:cNvPr id="13" name="Straight Arrow Connector 12"/>
            <p:cNvCxnSpPr/>
            <p:nvPr/>
          </p:nvCxnSpPr>
          <p:spPr>
            <a:xfrm flipV="1">
              <a:off x="5652120" y="2420291"/>
              <a:ext cx="864862" cy="215973"/>
            </a:xfrm>
            <a:prstGeom prst="straightConnector1">
              <a:avLst/>
            </a:prstGeom>
            <a:ln w="76200">
              <a:solidFill>
                <a:srgbClr val="002060"/>
              </a:solidFill>
              <a:headEnd type="triangle" w="med" len="lg"/>
              <a:tailEnd type="none" w="lg" len="lg"/>
            </a:ln>
          </p:spPr>
          <p:style>
            <a:lnRef idx="1">
              <a:schemeClr val="accent1"/>
            </a:lnRef>
            <a:fillRef idx="0">
              <a:schemeClr val="accent1"/>
            </a:fillRef>
            <a:effectRef idx="0">
              <a:schemeClr val="accent1"/>
            </a:effectRef>
            <a:fontRef idx="minor">
              <a:schemeClr val="tx1"/>
            </a:fontRef>
          </p:style>
        </p:cxnSp>
        <p:sp>
          <p:nvSpPr>
            <p:cNvPr id="34828" name="TextBox 14"/>
            <p:cNvSpPr txBox="1">
              <a:spLocks noChangeArrowheads="1"/>
            </p:cNvSpPr>
            <p:nvPr/>
          </p:nvSpPr>
          <p:spPr bwMode="auto">
            <a:xfrm>
              <a:off x="6444208" y="2132856"/>
              <a:ext cx="2189702" cy="646331"/>
            </a:xfrm>
            <a:prstGeom prst="rect">
              <a:avLst/>
            </a:prstGeom>
            <a:noFill/>
            <a:ln w="9525">
              <a:noFill/>
              <a:miter lim="800000"/>
              <a:headEnd/>
              <a:tailEnd/>
            </a:ln>
          </p:spPr>
          <p:txBody>
            <a:bodyPr wrap="none">
              <a:spAutoFit/>
            </a:bodyPr>
            <a:lstStyle/>
            <a:p>
              <a:r>
                <a:rPr lang="en-NZ" i="1"/>
                <a:t>Heavy seed years</a:t>
              </a:r>
              <a:br>
                <a:rPr lang="en-NZ" i="1"/>
              </a:br>
              <a:r>
                <a:rPr lang="en-NZ" i="1"/>
                <a:t>Temperature-driven</a:t>
              </a:r>
            </a:p>
          </p:txBody>
        </p:sp>
      </p:grpSp>
      <p:sp>
        <p:nvSpPr>
          <p:cNvPr id="34822" name="TextBox 11"/>
          <p:cNvSpPr txBox="1">
            <a:spLocks noChangeArrowheads="1"/>
          </p:cNvSpPr>
          <p:nvPr/>
        </p:nvSpPr>
        <p:spPr bwMode="auto">
          <a:xfrm rot="-2872346">
            <a:off x="6330157" y="6041231"/>
            <a:ext cx="582612" cy="307975"/>
          </a:xfrm>
          <a:prstGeom prst="rect">
            <a:avLst/>
          </a:prstGeom>
          <a:noFill/>
          <a:ln w="9525">
            <a:noFill/>
            <a:miter lim="800000"/>
            <a:headEnd/>
            <a:tailEnd/>
          </a:ln>
        </p:spPr>
        <p:txBody>
          <a:bodyPr wrap="none">
            <a:spAutoFit/>
          </a:bodyPr>
          <a:lstStyle/>
          <a:p>
            <a:r>
              <a:rPr lang="en-NZ" sz="1400"/>
              <a:t>2010</a:t>
            </a:r>
            <a:endParaRPr lang="en-NZ"/>
          </a:p>
        </p:txBody>
      </p:sp>
      <p:grpSp>
        <p:nvGrpSpPr>
          <p:cNvPr id="17" name="Group 16"/>
          <p:cNvGrpSpPr>
            <a:grpSpLocks/>
          </p:cNvGrpSpPr>
          <p:nvPr/>
        </p:nvGrpSpPr>
        <p:grpSpPr bwMode="auto">
          <a:xfrm>
            <a:off x="1884363" y="2941638"/>
            <a:ext cx="6216650" cy="2994025"/>
            <a:chOff x="1884040" y="2941262"/>
            <a:chExt cx="6216352" cy="2994121"/>
          </a:xfrm>
        </p:grpSpPr>
        <p:pic>
          <p:nvPicPr>
            <p:cNvPr id="34824" name="Picture 18" descr="Ship Rat"/>
            <p:cNvPicPr>
              <a:picLocks noChangeAspect="1" noChangeArrowheads="1"/>
            </p:cNvPicPr>
            <p:nvPr/>
          </p:nvPicPr>
          <p:blipFill>
            <a:blip r:embed="rId6" cstate="print"/>
            <a:srcRect/>
            <a:stretch>
              <a:fillRect/>
            </a:stretch>
          </p:blipFill>
          <p:spPr bwMode="auto">
            <a:xfrm>
              <a:off x="6948264" y="4149080"/>
              <a:ext cx="1128801" cy="1584176"/>
            </a:xfrm>
            <a:prstGeom prst="rect">
              <a:avLst/>
            </a:prstGeom>
            <a:noFill/>
            <a:ln w="19050">
              <a:solidFill>
                <a:schemeClr val="tx1"/>
              </a:solidFill>
              <a:miter lim="800000"/>
              <a:headEnd/>
              <a:tailEnd/>
            </a:ln>
          </p:spPr>
        </p:pic>
        <p:sp>
          <p:nvSpPr>
            <p:cNvPr id="9" name="Freeform 8"/>
            <p:cNvSpPr/>
            <p:nvPr/>
          </p:nvSpPr>
          <p:spPr>
            <a:xfrm>
              <a:off x="1884040" y="2941262"/>
              <a:ext cx="4944825" cy="2994121"/>
            </a:xfrm>
            <a:custGeom>
              <a:avLst/>
              <a:gdLst>
                <a:gd name="connsiteX0" fmla="*/ 0 w 4944533"/>
                <a:gd name="connsiteY0" fmla="*/ 2844799 h 3256843"/>
                <a:gd name="connsiteX1" fmla="*/ 158044 w 4944533"/>
                <a:gd name="connsiteY1" fmla="*/ 2799644 h 3256843"/>
                <a:gd name="connsiteX2" fmla="*/ 282222 w 4944533"/>
                <a:gd name="connsiteY2" fmla="*/ 2810933 h 3256843"/>
                <a:gd name="connsiteX3" fmla="*/ 372533 w 4944533"/>
                <a:gd name="connsiteY3" fmla="*/ 2822222 h 3256843"/>
                <a:gd name="connsiteX4" fmla="*/ 474133 w 4944533"/>
                <a:gd name="connsiteY4" fmla="*/ 2641599 h 3256843"/>
                <a:gd name="connsiteX5" fmla="*/ 553156 w 4944533"/>
                <a:gd name="connsiteY5" fmla="*/ 2404533 h 3256843"/>
                <a:gd name="connsiteX6" fmla="*/ 620889 w 4944533"/>
                <a:gd name="connsiteY6" fmla="*/ 2031999 h 3256843"/>
                <a:gd name="connsiteX7" fmla="*/ 767644 w 4944533"/>
                <a:gd name="connsiteY7" fmla="*/ 880533 h 3256843"/>
                <a:gd name="connsiteX8" fmla="*/ 835378 w 4944533"/>
                <a:gd name="connsiteY8" fmla="*/ 824088 h 3256843"/>
                <a:gd name="connsiteX9" fmla="*/ 880533 w 4944533"/>
                <a:gd name="connsiteY9" fmla="*/ 948266 h 3256843"/>
                <a:gd name="connsiteX10" fmla="*/ 982133 w 4944533"/>
                <a:gd name="connsiteY10" fmla="*/ 2088444 h 3256843"/>
                <a:gd name="connsiteX11" fmla="*/ 1072444 w 4944533"/>
                <a:gd name="connsiteY11" fmla="*/ 2619022 h 3256843"/>
                <a:gd name="connsiteX12" fmla="*/ 1151467 w 4944533"/>
                <a:gd name="connsiteY12" fmla="*/ 2765777 h 3256843"/>
                <a:gd name="connsiteX13" fmla="*/ 1253067 w 4944533"/>
                <a:gd name="connsiteY13" fmla="*/ 2878666 h 3256843"/>
                <a:gd name="connsiteX14" fmla="*/ 1388533 w 4944533"/>
                <a:gd name="connsiteY14" fmla="*/ 2901244 h 3256843"/>
                <a:gd name="connsiteX15" fmla="*/ 1512711 w 4944533"/>
                <a:gd name="connsiteY15" fmla="*/ 2788355 h 3256843"/>
                <a:gd name="connsiteX16" fmla="*/ 1580444 w 4944533"/>
                <a:gd name="connsiteY16" fmla="*/ 2438399 h 3256843"/>
                <a:gd name="connsiteX17" fmla="*/ 1569156 w 4944533"/>
                <a:gd name="connsiteY17" fmla="*/ 2043288 h 3256843"/>
                <a:gd name="connsiteX18" fmla="*/ 1682044 w 4944533"/>
                <a:gd name="connsiteY18" fmla="*/ 1196622 h 3256843"/>
                <a:gd name="connsiteX19" fmla="*/ 1840089 w 4944533"/>
                <a:gd name="connsiteY19" fmla="*/ 519288 h 3256843"/>
                <a:gd name="connsiteX20" fmla="*/ 1930400 w 4944533"/>
                <a:gd name="connsiteY20" fmla="*/ 666044 h 3256843"/>
                <a:gd name="connsiteX21" fmla="*/ 1964267 w 4944533"/>
                <a:gd name="connsiteY21" fmla="*/ 1501422 h 3256843"/>
                <a:gd name="connsiteX22" fmla="*/ 2032000 w 4944533"/>
                <a:gd name="connsiteY22" fmla="*/ 2551288 h 3256843"/>
                <a:gd name="connsiteX23" fmla="*/ 2122311 w 4944533"/>
                <a:gd name="connsiteY23" fmla="*/ 2867377 h 3256843"/>
                <a:gd name="connsiteX24" fmla="*/ 2223911 w 4944533"/>
                <a:gd name="connsiteY24" fmla="*/ 2652888 h 3256843"/>
                <a:gd name="connsiteX25" fmla="*/ 2246489 w 4944533"/>
                <a:gd name="connsiteY25" fmla="*/ 2269066 h 3256843"/>
                <a:gd name="connsiteX26" fmla="*/ 2348089 w 4944533"/>
                <a:gd name="connsiteY26" fmla="*/ 2122311 h 3256843"/>
                <a:gd name="connsiteX27" fmla="*/ 2359378 w 4944533"/>
                <a:gd name="connsiteY27" fmla="*/ 2427111 h 3256843"/>
                <a:gd name="connsiteX28" fmla="*/ 2438400 w 4944533"/>
                <a:gd name="connsiteY28" fmla="*/ 2833511 h 3256843"/>
                <a:gd name="connsiteX29" fmla="*/ 2540000 w 4944533"/>
                <a:gd name="connsiteY29" fmla="*/ 2856088 h 3256843"/>
                <a:gd name="connsiteX30" fmla="*/ 2664178 w 4944533"/>
                <a:gd name="connsiteY30" fmla="*/ 2867377 h 3256843"/>
                <a:gd name="connsiteX31" fmla="*/ 2731911 w 4944533"/>
                <a:gd name="connsiteY31" fmla="*/ 2698044 h 3256843"/>
                <a:gd name="connsiteX32" fmla="*/ 2810933 w 4944533"/>
                <a:gd name="connsiteY32" fmla="*/ 1840088 h 3256843"/>
                <a:gd name="connsiteX33" fmla="*/ 2844800 w 4944533"/>
                <a:gd name="connsiteY33" fmla="*/ 1772355 h 3256843"/>
                <a:gd name="connsiteX34" fmla="*/ 2912533 w 4944533"/>
                <a:gd name="connsiteY34" fmla="*/ 1952977 h 3256843"/>
                <a:gd name="connsiteX35" fmla="*/ 2980267 w 4944533"/>
                <a:gd name="connsiteY35" fmla="*/ 2607733 h 3256843"/>
                <a:gd name="connsiteX36" fmla="*/ 3059289 w 4944533"/>
                <a:gd name="connsiteY36" fmla="*/ 2844799 h 3256843"/>
                <a:gd name="connsiteX37" fmla="*/ 3183467 w 4944533"/>
                <a:gd name="connsiteY37" fmla="*/ 2878666 h 3256843"/>
                <a:gd name="connsiteX38" fmla="*/ 3296356 w 4944533"/>
                <a:gd name="connsiteY38" fmla="*/ 2788355 h 3256843"/>
                <a:gd name="connsiteX39" fmla="*/ 3330222 w 4944533"/>
                <a:gd name="connsiteY39" fmla="*/ 2269066 h 3256843"/>
                <a:gd name="connsiteX40" fmla="*/ 3364089 w 4944533"/>
                <a:gd name="connsiteY40" fmla="*/ 1636888 h 3256843"/>
                <a:gd name="connsiteX41" fmla="*/ 3465689 w 4944533"/>
                <a:gd name="connsiteY41" fmla="*/ 1523999 h 3256843"/>
                <a:gd name="connsiteX42" fmla="*/ 3522133 w 4944533"/>
                <a:gd name="connsiteY42" fmla="*/ 1885244 h 3256843"/>
                <a:gd name="connsiteX43" fmla="*/ 3601156 w 4944533"/>
                <a:gd name="connsiteY43" fmla="*/ 2799644 h 3256843"/>
                <a:gd name="connsiteX44" fmla="*/ 3691467 w 4944533"/>
                <a:gd name="connsiteY44" fmla="*/ 2856088 h 3256843"/>
                <a:gd name="connsiteX45" fmla="*/ 3872089 w 4944533"/>
                <a:gd name="connsiteY45" fmla="*/ 395111 h 3256843"/>
                <a:gd name="connsiteX46" fmla="*/ 4052711 w 4944533"/>
                <a:gd name="connsiteY46" fmla="*/ 485422 h 3256843"/>
                <a:gd name="connsiteX47" fmla="*/ 4075289 w 4944533"/>
                <a:gd name="connsiteY47" fmla="*/ 1512711 h 3256843"/>
                <a:gd name="connsiteX48" fmla="*/ 4154311 w 4944533"/>
                <a:gd name="connsiteY48" fmla="*/ 2348088 h 3256843"/>
                <a:gd name="connsiteX49" fmla="*/ 4222044 w 4944533"/>
                <a:gd name="connsiteY49" fmla="*/ 2675466 h 3256843"/>
                <a:gd name="connsiteX50" fmla="*/ 4312356 w 4944533"/>
                <a:gd name="connsiteY50" fmla="*/ 2844799 h 3256843"/>
                <a:gd name="connsiteX51" fmla="*/ 4413956 w 4944533"/>
                <a:gd name="connsiteY51" fmla="*/ 2867377 h 3256843"/>
                <a:gd name="connsiteX52" fmla="*/ 4481689 w 4944533"/>
                <a:gd name="connsiteY52" fmla="*/ 2731911 h 3256843"/>
                <a:gd name="connsiteX53" fmla="*/ 4538133 w 4944533"/>
                <a:gd name="connsiteY53" fmla="*/ 2393244 h 3256843"/>
                <a:gd name="connsiteX54" fmla="*/ 4549422 w 4944533"/>
                <a:gd name="connsiteY54" fmla="*/ 2144888 h 3256843"/>
                <a:gd name="connsiteX55" fmla="*/ 4617156 w 4944533"/>
                <a:gd name="connsiteY55" fmla="*/ 2201333 h 3256843"/>
                <a:gd name="connsiteX56" fmla="*/ 4639733 w 4944533"/>
                <a:gd name="connsiteY56" fmla="*/ 2483555 h 3256843"/>
                <a:gd name="connsiteX57" fmla="*/ 4662311 w 4944533"/>
                <a:gd name="connsiteY57" fmla="*/ 2788355 h 3256843"/>
                <a:gd name="connsiteX58" fmla="*/ 4730044 w 4944533"/>
                <a:gd name="connsiteY58" fmla="*/ 2856088 h 3256843"/>
                <a:gd name="connsiteX59" fmla="*/ 4820356 w 4944533"/>
                <a:gd name="connsiteY59" fmla="*/ 2810933 h 3256843"/>
                <a:gd name="connsiteX60" fmla="*/ 4842933 w 4944533"/>
                <a:gd name="connsiteY60" fmla="*/ 2517422 h 3256843"/>
                <a:gd name="connsiteX61" fmla="*/ 4944533 w 4944533"/>
                <a:gd name="connsiteY61" fmla="*/ 2449688 h 3256843"/>
                <a:gd name="connsiteX0" fmla="*/ 0 w 4944533"/>
                <a:gd name="connsiteY0" fmla="*/ 2844799 h 3298242"/>
                <a:gd name="connsiteX1" fmla="*/ 158044 w 4944533"/>
                <a:gd name="connsiteY1" fmla="*/ 2799644 h 3298242"/>
                <a:gd name="connsiteX2" fmla="*/ 282222 w 4944533"/>
                <a:gd name="connsiteY2" fmla="*/ 2810933 h 3298242"/>
                <a:gd name="connsiteX3" fmla="*/ 372533 w 4944533"/>
                <a:gd name="connsiteY3" fmla="*/ 2822222 h 3298242"/>
                <a:gd name="connsiteX4" fmla="*/ 474133 w 4944533"/>
                <a:gd name="connsiteY4" fmla="*/ 2641599 h 3298242"/>
                <a:gd name="connsiteX5" fmla="*/ 553156 w 4944533"/>
                <a:gd name="connsiteY5" fmla="*/ 2404533 h 3298242"/>
                <a:gd name="connsiteX6" fmla="*/ 620889 w 4944533"/>
                <a:gd name="connsiteY6" fmla="*/ 2031999 h 3298242"/>
                <a:gd name="connsiteX7" fmla="*/ 767644 w 4944533"/>
                <a:gd name="connsiteY7" fmla="*/ 880533 h 3298242"/>
                <a:gd name="connsiteX8" fmla="*/ 835378 w 4944533"/>
                <a:gd name="connsiteY8" fmla="*/ 824088 h 3298242"/>
                <a:gd name="connsiteX9" fmla="*/ 880533 w 4944533"/>
                <a:gd name="connsiteY9" fmla="*/ 948266 h 3298242"/>
                <a:gd name="connsiteX10" fmla="*/ 982133 w 4944533"/>
                <a:gd name="connsiteY10" fmla="*/ 2088444 h 3298242"/>
                <a:gd name="connsiteX11" fmla="*/ 1072444 w 4944533"/>
                <a:gd name="connsiteY11" fmla="*/ 2619022 h 3298242"/>
                <a:gd name="connsiteX12" fmla="*/ 1151467 w 4944533"/>
                <a:gd name="connsiteY12" fmla="*/ 2765777 h 3298242"/>
                <a:gd name="connsiteX13" fmla="*/ 1253067 w 4944533"/>
                <a:gd name="connsiteY13" fmla="*/ 2878666 h 3298242"/>
                <a:gd name="connsiteX14" fmla="*/ 1388533 w 4944533"/>
                <a:gd name="connsiteY14" fmla="*/ 2901244 h 3298242"/>
                <a:gd name="connsiteX15" fmla="*/ 1512711 w 4944533"/>
                <a:gd name="connsiteY15" fmla="*/ 2788355 h 3298242"/>
                <a:gd name="connsiteX16" fmla="*/ 1580444 w 4944533"/>
                <a:gd name="connsiteY16" fmla="*/ 2438399 h 3298242"/>
                <a:gd name="connsiteX17" fmla="*/ 1569156 w 4944533"/>
                <a:gd name="connsiteY17" fmla="*/ 2043288 h 3298242"/>
                <a:gd name="connsiteX18" fmla="*/ 1682044 w 4944533"/>
                <a:gd name="connsiteY18" fmla="*/ 1196622 h 3298242"/>
                <a:gd name="connsiteX19" fmla="*/ 1840089 w 4944533"/>
                <a:gd name="connsiteY19" fmla="*/ 519288 h 3298242"/>
                <a:gd name="connsiteX20" fmla="*/ 1930400 w 4944533"/>
                <a:gd name="connsiteY20" fmla="*/ 666044 h 3298242"/>
                <a:gd name="connsiteX21" fmla="*/ 1964267 w 4944533"/>
                <a:gd name="connsiteY21" fmla="*/ 1501422 h 3298242"/>
                <a:gd name="connsiteX22" fmla="*/ 2032000 w 4944533"/>
                <a:gd name="connsiteY22" fmla="*/ 2551288 h 3298242"/>
                <a:gd name="connsiteX23" fmla="*/ 2122311 w 4944533"/>
                <a:gd name="connsiteY23" fmla="*/ 2867377 h 3298242"/>
                <a:gd name="connsiteX24" fmla="*/ 2223911 w 4944533"/>
                <a:gd name="connsiteY24" fmla="*/ 2652888 h 3298242"/>
                <a:gd name="connsiteX25" fmla="*/ 2246489 w 4944533"/>
                <a:gd name="connsiteY25" fmla="*/ 2269066 h 3298242"/>
                <a:gd name="connsiteX26" fmla="*/ 2348089 w 4944533"/>
                <a:gd name="connsiteY26" fmla="*/ 2122311 h 3298242"/>
                <a:gd name="connsiteX27" fmla="*/ 2359378 w 4944533"/>
                <a:gd name="connsiteY27" fmla="*/ 2427111 h 3298242"/>
                <a:gd name="connsiteX28" fmla="*/ 2438400 w 4944533"/>
                <a:gd name="connsiteY28" fmla="*/ 2833511 h 3298242"/>
                <a:gd name="connsiteX29" fmla="*/ 2540000 w 4944533"/>
                <a:gd name="connsiteY29" fmla="*/ 2856088 h 3298242"/>
                <a:gd name="connsiteX30" fmla="*/ 2664178 w 4944533"/>
                <a:gd name="connsiteY30" fmla="*/ 2867377 h 3298242"/>
                <a:gd name="connsiteX31" fmla="*/ 2731911 w 4944533"/>
                <a:gd name="connsiteY31" fmla="*/ 2698044 h 3298242"/>
                <a:gd name="connsiteX32" fmla="*/ 2810933 w 4944533"/>
                <a:gd name="connsiteY32" fmla="*/ 1840088 h 3298242"/>
                <a:gd name="connsiteX33" fmla="*/ 2844800 w 4944533"/>
                <a:gd name="connsiteY33" fmla="*/ 1772355 h 3298242"/>
                <a:gd name="connsiteX34" fmla="*/ 2912533 w 4944533"/>
                <a:gd name="connsiteY34" fmla="*/ 1952977 h 3298242"/>
                <a:gd name="connsiteX35" fmla="*/ 2980267 w 4944533"/>
                <a:gd name="connsiteY35" fmla="*/ 2607733 h 3298242"/>
                <a:gd name="connsiteX36" fmla="*/ 3059289 w 4944533"/>
                <a:gd name="connsiteY36" fmla="*/ 2844799 h 3298242"/>
                <a:gd name="connsiteX37" fmla="*/ 3183467 w 4944533"/>
                <a:gd name="connsiteY37" fmla="*/ 2878666 h 3298242"/>
                <a:gd name="connsiteX38" fmla="*/ 3296356 w 4944533"/>
                <a:gd name="connsiteY38" fmla="*/ 2788355 h 3298242"/>
                <a:gd name="connsiteX39" fmla="*/ 3330222 w 4944533"/>
                <a:gd name="connsiteY39" fmla="*/ 2269066 h 3298242"/>
                <a:gd name="connsiteX40" fmla="*/ 3364089 w 4944533"/>
                <a:gd name="connsiteY40" fmla="*/ 1636888 h 3298242"/>
                <a:gd name="connsiteX41" fmla="*/ 3465689 w 4944533"/>
                <a:gd name="connsiteY41" fmla="*/ 1523999 h 3298242"/>
                <a:gd name="connsiteX42" fmla="*/ 3522133 w 4944533"/>
                <a:gd name="connsiteY42" fmla="*/ 1885244 h 3298242"/>
                <a:gd name="connsiteX43" fmla="*/ 3601156 w 4944533"/>
                <a:gd name="connsiteY43" fmla="*/ 2799644 h 3298242"/>
                <a:gd name="connsiteX44" fmla="*/ 3696072 w 4944533"/>
                <a:gd name="connsiteY44" fmla="*/ 3048035 h 3298242"/>
                <a:gd name="connsiteX45" fmla="*/ 3691467 w 4944533"/>
                <a:gd name="connsiteY45" fmla="*/ 2856088 h 3298242"/>
                <a:gd name="connsiteX46" fmla="*/ 3872089 w 4944533"/>
                <a:gd name="connsiteY46" fmla="*/ 395111 h 3298242"/>
                <a:gd name="connsiteX47" fmla="*/ 4052711 w 4944533"/>
                <a:gd name="connsiteY47" fmla="*/ 485422 h 3298242"/>
                <a:gd name="connsiteX48" fmla="*/ 4075289 w 4944533"/>
                <a:gd name="connsiteY48" fmla="*/ 1512711 h 3298242"/>
                <a:gd name="connsiteX49" fmla="*/ 4154311 w 4944533"/>
                <a:gd name="connsiteY49" fmla="*/ 2348088 h 3298242"/>
                <a:gd name="connsiteX50" fmla="*/ 4222044 w 4944533"/>
                <a:gd name="connsiteY50" fmla="*/ 2675466 h 3298242"/>
                <a:gd name="connsiteX51" fmla="*/ 4312356 w 4944533"/>
                <a:gd name="connsiteY51" fmla="*/ 2844799 h 3298242"/>
                <a:gd name="connsiteX52" fmla="*/ 4413956 w 4944533"/>
                <a:gd name="connsiteY52" fmla="*/ 2867377 h 3298242"/>
                <a:gd name="connsiteX53" fmla="*/ 4481689 w 4944533"/>
                <a:gd name="connsiteY53" fmla="*/ 2731911 h 3298242"/>
                <a:gd name="connsiteX54" fmla="*/ 4538133 w 4944533"/>
                <a:gd name="connsiteY54" fmla="*/ 2393244 h 3298242"/>
                <a:gd name="connsiteX55" fmla="*/ 4549422 w 4944533"/>
                <a:gd name="connsiteY55" fmla="*/ 2144888 h 3298242"/>
                <a:gd name="connsiteX56" fmla="*/ 4617156 w 4944533"/>
                <a:gd name="connsiteY56" fmla="*/ 2201333 h 3298242"/>
                <a:gd name="connsiteX57" fmla="*/ 4639733 w 4944533"/>
                <a:gd name="connsiteY57" fmla="*/ 2483555 h 3298242"/>
                <a:gd name="connsiteX58" fmla="*/ 4662311 w 4944533"/>
                <a:gd name="connsiteY58" fmla="*/ 2788355 h 3298242"/>
                <a:gd name="connsiteX59" fmla="*/ 4730044 w 4944533"/>
                <a:gd name="connsiteY59" fmla="*/ 2856088 h 3298242"/>
                <a:gd name="connsiteX60" fmla="*/ 4820356 w 4944533"/>
                <a:gd name="connsiteY60" fmla="*/ 2810933 h 3298242"/>
                <a:gd name="connsiteX61" fmla="*/ 4842933 w 4944533"/>
                <a:gd name="connsiteY61" fmla="*/ 2517422 h 3298242"/>
                <a:gd name="connsiteX62" fmla="*/ 4944533 w 4944533"/>
                <a:gd name="connsiteY62" fmla="*/ 2449688 h 3298242"/>
                <a:gd name="connsiteX0" fmla="*/ 0 w 4944533"/>
                <a:gd name="connsiteY0" fmla="*/ 2844799 h 3274239"/>
                <a:gd name="connsiteX1" fmla="*/ 158044 w 4944533"/>
                <a:gd name="connsiteY1" fmla="*/ 2799644 h 3274239"/>
                <a:gd name="connsiteX2" fmla="*/ 282222 w 4944533"/>
                <a:gd name="connsiteY2" fmla="*/ 2810933 h 3274239"/>
                <a:gd name="connsiteX3" fmla="*/ 372533 w 4944533"/>
                <a:gd name="connsiteY3" fmla="*/ 2822222 h 3274239"/>
                <a:gd name="connsiteX4" fmla="*/ 474133 w 4944533"/>
                <a:gd name="connsiteY4" fmla="*/ 2641599 h 3274239"/>
                <a:gd name="connsiteX5" fmla="*/ 553156 w 4944533"/>
                <a:gd name="connsiteY5" fmla="*/ 2404533 h 3274239"/>
                <a:gd name="connsiteX6" fmla="*/ 620889 w 4944533"/>
                <a:gd name="connsiteY6" fmla="*/ 2031999 h 3274239"/>
                <a:gd name="connsiteX7" fmla="*/ 767644 w 4944533"/>
                <a:gd name="connsiteY7" fmla="*/ 880533 h 3274239"/>
                <a:gd name="connsiteX8" fmla="*/ 835378 w 4944533"/>
                <a:gd name="connsiteY8" fmla="*/ 824088 h 3274239"/>
                <a:gd name="connsiteX9" fmla="*/ 880533 w 4944533"/>
                <a:gd name="connsiteY9" fmla="*/ 948266 h 3274239"/>
                <a:gd name="connsiteX10" fmla="*/ 982133 w 4944533"/>
                <a:gd name="connsiteY10" fmla="*/ 2088444 h 3274239"/>
                <a:gd name="connsiteX11" fmla="*/ 1072444 w 4944533"/>
                <a:gd name="connsiteY11" fmla="*/ 2619022 h 3274239"/>
                <a:gd name="connsiteX12" fmla="*/ 1151467 w 4944533"/>
                <a:gd name="connsiteY12" fmla="*/ 2765777 h 3274239"/>
                <a:gd name="connsiteX13" fmla="*/ 1253067 w 4944533"/>
                <a:gd name="connsiteY13" fmla="*/ 2878666 h 3274239"/>
                <a:gd name="connsiteX14" fmla="*/ 1388533 w 4944533"/>
                <a:gd name="connsiteY14" fmla="*/ 2901244 h 3274239"/>
                <a:gd name="connsiteX15" fmla="*/ 1512711 w 4944533"/>
                <a:gd name="connsiteY15" fmla="*/ 2788355 h 3274239"/>
                <a:gd name="connsiteX16" fmla="*/ 1580444 w 4944533"/>
                <a:gd name="connsiteY16" fmla="*/ 2438399 h 3274239"/>
                <a:gd name="connsiteX17" fmla="*/ 1569156 w 4944533"/>
                <a:gd name="connsiteY17" fmla="*/ 2043288 h 3274239"/>
                <a:gd name="connsiteX18" fmla="*/ 1682044 w 4944533"/>
                <a:gd name="connsiteY18" fmla="*/ 1196622 h 3274239"/>
                <a:gd name="connsiteX19" fmla="*/ 1840089 w 4944533"/>
                <a:gd name="connsiteY19" fmla="*/ 519288 h 3274239"/>
                <a:gd name="connsiteX20" fmla="*/ 1930400 w 4944533"/>
                <a:gd name="connsiteY20" fmla="*/ 666044 h 3274239"/>
                <a:gd name="connsiteX21" fmla="*/ 1964267 w 4944533"/>
                <a:gd name="connsiteY21" fmla="*/ 1501422 h 3274239"/>
                <a:gd name="connsiteX22" fmla="*/ 2032000 w 4944533"/>
                <a:gd name="connsiteY22" fmla="*/ 2551288 h 3274239"/>
                <a:gd name="connsiteX23" fmla="*/ 2122311 w 4944533"/>
                <a:gd name="connsiteY23" fmla="*/ 2867377 h 3274239"/>
                <a:gd name="connsiteX24" fmla="*/ 2223911 w 4944533"/>
                <a:gd name="connsiteY24" fmla="*/ 2652888 h 3274239"/>
                <a:gd name="connsiteX25" fmla="*/ 2246489 w 4944533"/>
                <a:gd name="connsiteY25" fmla="*/ 2269066 h 3274239"/>
                <a:gd name="connsiteX26" fmla="*/ 2348089 w 4944533"/>
                <a:gd name="connsiteY26" fmla="*/ 2122311 h 3274239"/>
                <a:gd name="connsiteX27" fmla="*/ 2359378 w 4944533"/>
                <a:gd name="connsiteY27" fmla="*/ 2427111 h 3274239"/>
                <a:gd name="connsiteX28" fmla="*/ 2438400 w 4944533"/>
                <a:gd name="connsiteY28" fmla="*/ 2833511 h 3274239"/>
                <a:gd name="connsiteX29" fmla="*/ 2540000 w 4944533"/>
                <a:gd name="connsiteY29" fmla="*/ 2856088 h 3274239"/>
                <a:gd name="connsiteX30" fmla="*/ 2664178 w 4944533"/>
                <a:gd name="connsiteY30" fmla="*/ 2867377 h 3274239"/>
                <a:gd name="connsiteX31" fmla="*/ 2731911 w 4944533"/>
                <a:gd name="connsiteY31" fmla="*/ 2698044 h 3274239"/>
                <a:gd name="connsiteX32" fmla="*/ 2810933 w 4944533"/>
                <a:gd name="connsiteY32" fmla="*/ 1840088 h 3274239"/>
                <a:gd name="connsiteX33" fmla="*/ 2844800 w 4944533"/>
                <a:gd name="connsiteY33" fmla="*/ 1772355 h 3274239"/>
                <a:gd name="connsiteX34" fmla="*/ 2912533 w 4944533"/>
                <a:gd name="connsiteY34" fmla="*/ 1952977 h 3274239"/>
                <a:gd name="connsiteX35" fmla="*/ 2980267 w 4944533"/>
                <a:gd name="connsiteY35" fmla="*/ 2607733 h 3274239"/>
                <a:gd name="connsiteX36" fmla="*/ 3059289 w 4944533"/>
                <a:gd name="connsiteY36" fmla="*/ 2844799 h 3274239"/>
                <a:gd name="connsiteX37" fmla="*/ 3183467 w 4944533"/>
                <a:gd name="connsiteY37" fmla="*/ 2878666 h 3274239"/>
                <a:gd name="connsiteX38" fmla="*/ 3296356 w 4944533"/>
                <a:gd name="connsiteY38" fmla="*/ 2788355 h 3274239"/>
                <a:gd name="connsiteX39" fmla="*/ 3330222 w 4944533"/>
                <a:gd name="connsiteY39" fmla="*/ 2269066 h 3274239"/>
                <a:gd name="connsiteX40" fmla="*/ 3364089 w 4944533"/>
                <a:gd name="connsiteY40" fmla="*/ 1636888 h 3274239"/>
                <a:gd name="connsiteX41" fmla="*/ 3465689 w 4944533"/>
                <a:gd name="connsiteY41" fmla="*/ 1523999 h 3274239"/>
                <a:gd name="connsiteX42" fmla="*/ 3522133 w 4944533"/>
                <a:gd name="connsiteY42" fmla="*/ 1885244 h 3274239"/>
                <a:gd name="connsiteX43" fmla="*/ 3601156 w 4944533"/>
                <a:gd name="connsiteY43" fmla="*/ 2799644 h 3274239"/>
                <a:gd name="connsiteX44" fmla="*/ 3624064 w 4944533"/>
                <a:gd name="connsiteY44" fmla="*/ 2904018 h 3274239"/>
                <a:gd name="connsiteX45" fmla="*/ 3691467 w 4944533"/>
                <a:gd name="connsiteY45" fmla="*/ 2856088 h 3274239"/>
                <a:gd name="connsiteX46" fmla="*/ 3872089 w 4944533"/>
                <a:gd name="connsiteY46" fmla="*/ 395111 h 3274239"/>
                <a:gd name="connsiteX47" fmla="*/ 4052711 w 4944533"/>
                <a:gd name="connsiteY47" fmla="*/ 485422 h 3274239"/>
                <a:gd name="connsiteX48" fmla="*/ 4075289 w 4944533"/>
                <a:gd name="connsiteY48" fmla="*/ 1512711 h 3274239"/>
                <a:gd name="connsiteX49" fmla="*/ 4154311 w 4944533"/>
                <a:gd name="connsiteY49" fmla="*/ 2348088 h 3274239"/>
                <a:gd name="connsiteX50" fmla="*/ 4222044 w 4944533"/>
                <a:gd name="connsiteY50" fmla="*/ 2675466 h 3274239"/>
                <a:gd name="connsiteX51" fmla="*/ 4312356 w 4944533"/>
                <a:gd name="connsiteY51" fmla="*/ 2844799 h 3274239"/>
                <a:gd name="connsiteX52" fmla="*/ 4413956 w 4944533"/>
                <a:gd name="connsiteY52" fmla="*/ 2867377 h 3274239"/>
                <a:gd name="connsiteX53" fmla="*/ 4481689 w 4944533"/>
                <a:gd name="connsiteY53" fmla="*/ 2731911 h 3274239"/>
                <a:gd name="connsiteX54" fmla="*/ 4538133 w 4944533"/>
                <a:gd name="connsiteY54" fmla="*/ 2393244 h 3274239"/>
                <a:gd name="connsiteX55" fmla="*/ 4549422 w 4944533"/>
                <a:gd name="connsiteY55" fmla="*/ 2144888 h 3274239"/>
                <a:gd name="connsiteX56" fmla="*/ 4617156 w 4944533"/>
                <a:gd name="connsiteY56" fmla="*/ 2201333 h 3274239"/>
                <a:gd name="connsiteX57" fmla="*/ 4639733 w 4944533"/>
                <a:gd name="connsiteY57" fmla="*/ 2483555 h 3274239"/>
                <a:gd name="connsiteX58" fmla="*/ 4662311 w 4944533"/>
                <a:gd name="connsiteY58" fmla="*/ 2788355 h 3274239"/>
                <a:gd name="connsiteX59" fmla="*/ 4730044 w 4944533"/>
                <a:gd name="connsiteY59" fmla="*/ 2856088 h 3274239"/>
                <a:gd name="connsiteX60" fmla="*/ 4820356 w 4944533"/>
                <a:gd name="connsiteY60" fmla="*/ 2810933 h 3274239"/>
                <a:gd name="connsiteX61" fmla="*/ 4842933 w 4944533"/>
                <a:gd name="connsiteY61" fmla="*/ 2517422 h 3274239"/>
                <a:gd name="connsiteX62" fmla="*/ 4944533 w 4944533"/>
                <a:gd name="connsiteY62" fmla="*/ 2449688 h 3274239"/>
                <a:gd name="connsiteX0" fmla="*/ 0 w 4944533"/>
                <a:gd name="connsiteY0" fmla="*/ 2844799 h 3274239"/>
                <a:gd name="connsiteX1" fmla="*/ 158044 w 4944533"/>
                <a:gd name="connsiteY1" fmla="*/ 2799644 h 3274239"/>
                <a:gd name="connsiteX2" fmla="*/ 282222 w 4944533"/>
                <a:gd name="connsiteY2" fmla="*/ 2810933 h 3274239"/>
                <a:gd name="connsiteX3" fmla="*/ 372533 w 4944533"/>
                <a:gd name="connsiteY3" fmla="*/ 2822222 h 3274239"/>
                <a:gd name="connsiteX4" fmla="*/ 474133 w 4944533"/>
                <a:gd name="connsiteY4" fmla="*/ 2641599 h 3274239"/>
                <a:gd name="connsiteX5" fmla="*/ 553156 w 4944533"/>
                <a:gd name="connsiteY5" fmla="*/ 2404533 h 3274239"/>
                <a:gd name="connsiteX6" fmla="*/ 620889 w 4944533"/>
                <a:gd name="connsiteY6" fmla="*/ 2031999 h 3274239"/>
                <a:gd name="connsiteX7" fmla="*/ 767644 w 4944533"/>
                <a:gd name="connsiteY7" fmla="*/ 880533 h 3274239"/>
                <a:gd name="connsiteX8" fmla="*/ 835378 w 4944533"/>
                <a:gd name="connsiteY8" fmla="*/ 824088 h 3274239"/>
                <a:gd name="connsiteX9" fmla="*/ 880533 w 4944533"/>
                <a:gd name="connsiteY9" fmla="*/ 948266 h 3274239"/>
                <a:gd name="connsiteX10" fmla="*/ 982133 w 4944533"/>
                <a:gd name="connsiteY10" fmla="*/ 2088444 h 3274239"/>
                <a:gd name="connsiteX11" fmla="*/ 1072444 w 4944533"/>
                <a:gd name="connsiteY11" fmla="*/ 2619022 h 3274239"/>
                <a:gd name="connsiteX12" fmla="*/ 1151467 w 4944533"/>
                <a:gd name="connsiteY12" fmla="*/ 2765777 h 3274239"/>
                <a:gd name="connsiteX13" fmla="*/ 1253067 w 4944533"/>
                <a:gd name="connsiteY13" fmla="*/ 2878666 h 3274239"/>
                <a:gd name="connsiteX14" fmla="*/ 1388533 w 4944533"/>
                <a:gd name="connsiteY14" fmla="*/ 2901244 h 3274239"/>
                <a:gd name="connsiteX15" fmla="*/ 1512711 w 4944533"/>
                <a:gd name="connsiteY15" fmla="*/ 2788355 h 3274239"/>
                <a:gd name="connsiteX16" fmla="*/ 1580444 w 4944533"/>
                <a:gd name="connsiteY16" fmla="*/ 2438399 h 3274239"/>
                <a:gd name="connsiteX17" fmla="*/ 1607840 w 4944533"/>
                <a:gd name="connsiteY17" fmla="*/ 2039923 h 3274239"/>
                <a:gd name="connsiteX18" fmla="*/ 1682044 w 4944533"/>
                <a:gd name="connsiteY18" fmla="*/ 1196622 h 3274239"/>
                <a:gd name="connsiteX19" fmla="*/ 1840089 w 4944533"/>
                <a:gd name="connsiteY19" fmla="*/ 519288 h 3274239"/>
                <a:gd name="connsiteX20" fmla="*/ 1930400 w 4944533"/>
                <a:gd name="connsiteY20" fmla="*/ 666044 h 3274239"/>
                <a:gd name="connsiteX21" fmla="*/ 1964267 w 4944533"/>
                <a:gd name="connsiteY21" fmla="*/ 1501422 h 3274239"/>
                <a:gd name="connsiteX22" fmla="*/ 2032000 w 4944533"/>
                <a:gd name="connsiteY22" fmla="*/ 2551288 h 3274239"/>
                <a:gd name="connsiteX23" fmla="*/ 2122311 w 4944533"/>
                <a:gd name="connsiteY23" fmla="*/ 2867377 h 3274239"/>
                <a:gd name="connsiteX24" fmla="*/ 2223911 w 4944533"/>
                <a:gd name="connsiteY24" fmla="*/ 2652888 h 3274239"/>
                <a:gd name="connsiteX25" fmla="*/ 2246489 w 4944533"/>
                <a:gd name="connsiteY25" fmla="*/ 2269066 h 3274239"/>
                <a:gd name="connsiteX26" fmla="*/ 2348089 w 4944533"/>
                <a:gd name="connsiteY26" fmla="*/ 2122311 h 3274239"/>
                <a:gd name="connsiteX27" fmla="*/ 2359378 w 4944533"/>
                <a:gd name="connsiteY27" fmla="*/ 2427111 h 3274239"/>
                <a:gd name="connsiteX28" fmla="*/ 2438400 w 4944533"/>
                <a:gd name="connsiteY28" fmla="*/ 2833511 h 3274239"/>
                <a:gd name="connsiteX29" fmla="*/ 2540000 w 4944533"/>
                <a:gd name="connsiteY29" fmla="*/ 2856088 h 3274239"/>
                <a:gd name="connsiteX30" fmla="*/ 2664178 w 4944533"/>
                <a:gd name="connsiteY30" fmla="*/ 2867377 h 3274239"/>
                <a:gd name="connsiteX31" fmla="*/ 2731911 w 4944533"/>
                <a:gd name="connsiteY31" fmla="*/ 2698044 h 3274239"/>
                <a:gd name="connsiteX32" fmla="*/ 2810933 w 4944533"/>
                <a:gd name="connsiteY32" fmla="*/ 1840088 h 3274239"/>
                <a:gd name="connsiteX33" fmla="*/ 2844800 w 4944533"/>
                <a:gd name="connsiteY33" fmla="*/ 1772355 h 3274239"/>
                <a:gd name="connsiteX34" fmla="*/ 2912533 w 4944533"/>
                <a:gd name="connsiteY34" fmla="*/ 1952977 h 3274239"/>
                <a:gd name="connsiteX35" fmla="*/ 2980267 w 4944533"/>
                <a:gd name="connsiteY35" fmla="*/ 2607733 h 3274239"/>
                <a:gd name="connsiteX36" fmla="*/ 3059289 w 4944533"/>
                <a:gd name="connsiteY36" fmla="*/ 2844799 h 3274239"/>
                <a:gd name="connsiteX37" fmla="*/ 3183467 w 4944533"/>
                <a:gd name="connsiteY37" fmla="*/ 2878666 h 3274239"/>
                <a:gd name="connsiteX38" fmla="*/ 3296356 w 4944533"/>
                <a:gd name="connsiteY38" fmla="*/ 2788355 h 3274239"/>
                <a:gd name="connsiteX39" fmla="*/ 3330222 w 4944533"/>
                <a:gd name="connsiteY39" fmla="*/ 2269066 h 3274239"/>
                <a:gd name="connsiteX40" fmla="*/ 3364089 w 4944533"/>
                <a:gd name="connsiteY40" fmla="*/ 1636888 h 3274239"/>
                <a:gd name="connsiteX41" fmla="*/ 3465689 w 4944533"/>
                <a:gd name="connsiteY41" fmla="*/ 1523999 h 3274239"/>
                <a:gd name="connsiteX42" fmla="*/ 3522133 w 4944533"/>
                <a:gd name="connsiteY42" fmla="*/ 1885244 h 3274239"/>
                <a:gd name="connsiteX43" fmla="*/ 3601156 w 4944533"/>
                <a:gd name="connsiteY43" fmla="*/ 2799644 h 3274239"/>
                <a:gd name="connsiteX44" fmla="*/ 3624064 w 4944533"/>
                <a:gd name="connsiteY44" fmla="*/ 2904018 h 3274239"/>
                <a:gd name="connsiteX45" fmla="*/ 3691467 w 4944533"/>
                <a:gd name="connsiteY45" fmla="*/ 2856088 h 3274239"/>
                <a:gd name="connsiteX46" fmla="*/ 3872089 w 4944533"/>
                <a:gd name="connsiteY46" fmla="*/ 395111 h 3274239"/>
                <a:gd name="connsiteX47" fmla="*/ 4052711 w 4944533"/>
                <a:gd name="connsiteY47" fmla="*/ 485422 h 3274239"/>
                <a:gd name="connsiteX48" fmla="*/ 4075289 w 4944533"/>
                <a:gd name="connsiteY48" fmla="*/ 1512711 h 3274239"/>
                <a:gd name="connsiteX49" fmla="*/ 4154311 w 4944533"/>
                <a:gd name="connsiteY49" fmla="*/ 2348088 h 3274239"/>
                <a:gd name="connsiteX50" fmla="*/ 4222044 w 4944533"/>
                <a:gd name="connsiteY50" fmla="*/ 2675466 h 3274239"/>
                <a:gd name="connsiteX51" fmla="*/ 4312356 w 4944533"/>
                <a:gd name="connsiteY51" fmla="*/ 2844799 h 3274239"/>
                <a:gd name="connsiteX52" fmla="*/ 4413956 w 4944533"/>
                <a:gd name="connsiteY52" fmla="*/ 2867377 h 3274239"/>
                <a:gd name="connsiteX53" fmla="*/ 4481689 w 4944533"/>
                <a:gd name="connsiteY53" fmla="*/ 2731911 h 3274239"/>
                <a:gd name="connsiteX54" fmla="*/ 4538133 w 4944533"/>
                <a:gd name="connsiteY54" fmla="*/ 2393244 h 3274239"/>
                <a:gd name="connsiteX55" fmla="*/ 4549422 w 4944533"/>
                <a:gd name="connsiteY55" fmla="*/ 2144888 h 3274239"/>
                <a:gd name="connsiteX56" fmla="*/ 4617156 w 4944533"/>
                <a:gd name="connsiteY56" fmla="*/ 2201333 h 3274239"/>
                <a:gd name="connsiteX57" fmla="*/ 4639733 w 4944533"/>
                <a:gd name="connsiteY57" fmla="*/ 2483555 h 3274239"/>
                <a:gd name="connsiteX58" fmla="*/ 4662311 w 4944533"/>
                <a:gd name="connsiteY58" fmla="*/ 2788355 h 3274239"/>
                <a:gd name="connsiteX59" fmla="*/ 4730044 w 4944533"/>
                <a:gd name="connsiteY59" fmla="*/ 2856088 h 3274239"/>
                <a:gd name="connsiteX60" fmla="*/ 4820356 w 4944533"/>
                <a:gd name="connsiteY60" fmla="*/ 2810933 h 3274239"/>
                <a:gd name="connsiteX61" fmla="*/ 4842933 w 4944533"/>
                <a:gd name="connsiteY61" fmla="*/ 2517422 h 3274239"/>
                <a:gd name="connsiteX62" fmla="*/ 4944533 w 4944533"/>
                <a:gd name="connsiteY62" fmla="*/ 2449688 h 3274239"/>
                <a:gd name="connsiteX0" fmla="*/ 0 w 4944533"/>
                <a:gd name="connsiteY0" fmla="*/ 2804782 h 2994121"/>
                <a:gd name="connsiteX1" fmla="*/ 158044 w 4944533"/>
                <a:gd name="connsiteY1" fmla="*/ 2759627 h 2994121"/>
                <a:gd name="connsiteX2" fmla="*/ 282222 w 4944533"/>
                <a:gd name="connsiteY2" fmla="*/ 2770916 h 2994121"/>
                <a:gd name="connsiteX3" fmla="*/ 372533 w 4944533"/>
                <a:gd name="connsiteY3" fmla="*/ 2782205 h 2994121"/>
                <a:gd name="connsiteX4" fmla="*/ 474133 w 4944533"/>
                <a:gd name="connsiteY4" fmla="*/ 2601582 h 2994121"/>
                <a:gd name="connsiteX5" fmla="*/ 553156 w 4944533"/>
                <a:gd name="connsiteY5" fmla="*/ 2364516 h 2994121"/>
                <a:gd name="connsiteX6" fmla="*/ 620889 w 4944533"/>
                <a:gd name="connsiteY6" fmla="*/ 1991982 h 2994121"/>
                <a:gd name="connsiteX7" fmla="*/ 767644 w 4944533"/>
                <a:gd name="connsiteY7" fmla="*/ 840516 h 2994121"/>
                <a:gd name="connsiteX8" fmla="*/ 835378 w 4944533"/>
                <a:gd name="connsiteY8" fmla="*/ 784071 h 2994121"/>
                <a:gd name="connsiteX9" fmla="*/ 880533 w 4944533"/>
                <a:gd name="connsiteY9" fmla="*/ 908249 h 2994121"/>
                <a:gd name="connsiteX10" fmla="*/ 982133 w 4944533"/>
                <a:gd name="connsiteY10" fmla="*/ 2048427 h 2994121"/>
                <a:gd name="connsiteX11" fmla="*/ 1072444 w 4944533"/>
                <a:gd name="connsiteY11" fmla="*/ 2579005 h 2994121"/>
                <a:gd name="connsiteX12" fmla="*/ 1151467 w 4944533"/>
                <a:gd name="connsiteY12" fmla="*/ 2725760 h 2994121"/>
                <a:gd name="connsiteX13" fmla="*/ 1253067 w 4944533"/>
                <a:gd name="connsiteY13" fmla="*/ 2838649 h 2994121"/>
                <a:gd name="connsiteX14" fmla="*/ 1388533 w 4944533"/>
                <a:gd name="connsiteY14" fmla="*/ 2861227 h 2994121"/>
                <a:gd name="connsiteX15" fmla="*/ 1512711 w 4944533"/>
                <a:gd name="connsiteY15" fmla="*/ 2748338 h 2994121"/>
                <a:gd name="connsiteX16" fmla="*/ 1580444 w 4944533"/>
                <a:gd name="connsiteY16" fmla="*/ 2398382 h 2994121"/>
                <a:gd name="connsiteX17" fmla="*/ 1607840 w 4944533"/>
                <a:gd name="connsiteY17" fmla="*/ 1999906 h 2994121"/>
                <a:gd name="connsiteX18" fmla="*/ 1682044 w 4944533"/>
                <a:gd name="connsiteY18" fmla="*/ 1156605 h 2994121"/>
                <a:gd name="connsiteX19" fmla="*/ 1840089 w 4944533"/>
                <a:gd name="connsiteY19" fmla="*/ 479271 h 2994121"/>
                <a:gd name="connsiteX20" fmla="*/ 1930400 w 4944533"/>
                <a:gd name="connsiteY20" fmla="*/ 626027 h 2994121"/>
                <a:gd name="connsiteX21" fmla="*/ 1964267 w 4944533"/>
                <a:gd name="connsiteY21" fmla="*/ 1461405 h 2994121"/>
                <a:gd name="connsiteX22" fmla="*/ 2032000 w 4944533"/>
                <a:gd name="connsiteY22" fmla="*/ 2511271 h 2994121"/>
                <a:gd name="connsiteX23" fmla="*/ 2122311 w 4944533"/>
                <a:gd name="connsiteY23" fmla="*/ 2827360 h 2994121"/>
                <a:gd name="connsiteX24" fmla="*/ 2223911 w 4944533"/>
                <a:gd name="connsiteY24" fmla="*/ 2612871 h 2994121"/>
                <a:gd name="connsiteX25" fmla="*/ 2246489 w 4944533"/>
                <a:gd name="connsiteY25" fmla="*/ 2229049 h 2994121"/>
                <a:gd name="connsiteX26" fmla="*/ 2348089 w 4944533"/>
                <a:gd name="connsiteY26" fmla="*/ 2082294 h 2994121"/>
                <a:gd name="connsiteX27" fmla="*/ 2359378 w 4944533"/>
                <a:gd name="connsiteY27" fmla="*/ 2387094 h 2994121"/>
                <a:gd name="connsiteX28" fmla="*/ 2438400 w 4944533"/>
                <a:gd name="connsiteY28" fmla="*/ 2793494 h 2994121"/>
                <a:gd name="connsiteX29" fmla="*/ 2540000 w 4944533"/>
                <a:gd name="connsiteY29" fmla="*/ 2816071 h 2994121"/>
                <a:gd name="connsiteX30" fmla="*/ 2664178 w 4944533"/>
                <a:gd name="connsiteY30" fmla="*/ 2827360 h 2994121"/>
                <a:gd name="connsiteX31" fmla="*/ 2731911 w 4944533"/>
                <a:gd name="connsiteY31" fmla="*/ 2658027 h 2994121"/>
                <a:gd name="connsiteX32" fmla="*/ 2810933 w 4944533"/>
                <a:gd name="connsiteY32" fmla="*/ 1800071 h 2994121"/>
                <a:gd name="connsiteX33" fmla="*/ 2844800 w 4944533"/>
                <a:gd name="connsiteY33" fmla="*/ 1732338 h 2994121"/>
                <a:gd name="connsiteX34" fmla="*/ 2912533 w 4944533"/>
                <a:gd name="connsiteY34" fmla="*/ 1912960 h 2994121"/>
                <a:gd name="connsiteX35" fmla="*/ 2980267 w 4944533"/>
                <a:gd name="connsiteY35" fmla="*/ 2567716 h 2994121"/>
                <a:gd name="connsiteX36" fmla="*/ 3059289 w 4944533"/>
                <a:gd name="connsiteY36" fmla="*/ 2804782 h 2994121"/>
                <a:gd name="connsiteX37" fmla="*/ 3183467 w 4944533"/>
                <a:gd name="connsiteY37" fmla="*/ 2838649 h 2994121"/>
                <a:gd name="connsiteX38" fmla="*/ 3296356 w 4944533"/>
                <a:gd name="connsiteY38" fmla="*/ 2748338 h 2994121"/>
                <a:gd name="connsiteX39" fmla="*/ 3330222 w 4944533"/>
                <a:gd name="connsiteY39" fmla="*/ 2229049 h 2994121"/>
                <a:gd name="connsiteX40" fmla="*/ 3364089 w 4944533"/>
                <a:gd name="connsiteY40" fmla="*/ 1596871 h 2994121"/>
                <a:gd name="connsiteX41" fmla="*/ 3465689 w 4944533"/>
                <a:gd name="connsiteY41" fmla="*/ 1483982 h 2994121"/>
                <a:gd name="connsiteX42" fmla="*/ 3522133 w 4944533"/>
                <a:gd name="connsiteY42" fmla="*/ 1845227 h 2994121"/>
                <a:gd name="connsiteX43" fmla="*/ 3601156 w 4944533"/>
                <a:gd name="connsiteY43" fmla="*/ 2759627 h 2994121"/>
                <a:gd name="connsiteX44" fmla="*/ 3624064 w 4944533"/>
                <a:gd name="connsiteY44" fmla="*/ 2864001 h 2994121"/>
                <a:gd name="connsiteX45" fmla="*/ 3768080 w 4944533"/>
                <a:gd name="connsiteY45" fmla="*/ 2575970 h 2994121"/>
                <a:gd name="connsiteX46" fmla="*/ 3872089 w 4944533"/>
                <a:gd name="connsiteY46" fmla="*/ 355094 h 2994121"/>
                <a:gd name="connsiteX47" fmla="*/ 4052711 w 4944533"/>
                <a:gd name="connsiteY47" fmla="*/ 445405 h 2994121"/>
                <a:gd name="connsiteX48" fmla="*/ 4075289 w 4944533"/>
                <a:gd name="connsiteY48" fmla="*/ 1472694 h 2994121"/>
                <a:gd name="connsiteX49" fmla="*/ 4154311 w 4944533"/>
                <a:gd name="connsiteY49" fmla="*/ 2308071 h 2994121"/>
                <a:gd name="connsiteX50" fmla="*/ 4222044 w 4944533"/>
                <a:gd name="connsiteY50" fmla="*/ 2635449 h 2994121"/>
                <a:gd name="connsiteX51" fmla="*/ 4312356 w 4944533"/>
                <a:gd name="connsiteY51" fmla="*/ 2804782 h 2994121"/>
                <a:gd name="connsiteX52" fmla="*/ 4413956 w 4944533"/>
                <a:gd name="connsiteY52" fmla="*/ 2827360 h 2994121"/>
                <a:gd name="connsiteX53" fmla="*/ 4481689 w 4944533"/>
                <a:gd name="connsiteY53" fmla="*/ 2691894 h 2994121"/>
                <a:gd name="connsiteX54" fmla="*/ 4538133 w 4944533"/>
                <a:gd name="connsiteY54" fmla="*/ 2353227 h 2994121"/>
                <a:gd name="connsiteX55" fmla="*/ 4549422 w 4944533"/>
                <a:gd name="connsiteY55" fmla="*/ 2104871 h 2994121"/>
                <a:gd name="connsiteX56" fmla="*/ 4617156 w 4944533"/>
                <a:gd name="connsiteY56" fmla="*/ 2161316 h 2994121"/>
                <a:gd name="connsiteX57" fmla="*/ 4639733 w 4944533"/>
                <a:gd name="connsiteY57" fmla="*/ 2443538 h 2994121"/>
                <a:gd name="connsiteX58" fmla="*/ 4662311 w 4944533"/>
                <a:gd name="connsiteY58" fmla="*/ 2748338 h 2994121"/>
                <a:gd name="connsiteX59" fmla="*/ 4730044 w 4944533"/>
                <a:gd name="connsiteY59" fmla="*/ 2816071 h 2994121"/>
                <a:gd name="connsiteX60" fmla="*/ 4820356 w 4944533"/>
                <a:gd name="connsiteY60" fmla="*/ 2770916 h 2994121"/>
                <a:gd name="connsiteX61" fmla="*/ 4842933 w 4944533"/>
                <a:gd name="connsiteY61" fmla="*/ 2477405 h 2994121"/>
                <a:gd name="connsiteX62" fmla="*/ 4944533 w 4944533"/>
                <a:gd name="connsiteY62" fmla="*/ 2409671 h 299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944533" h="2994121">
                  <a:moveTo>
                    <a:pt x="0" y="2804782"/>
                  </a:moveTo>
                  <a:cubicBezTo>
                    <a:pt x="55503" y="2785026"/>
                    <a:pt x="111007" y="2765271"/>
                    <a:pt x="158044" y="2759627"/>
                  </a:cubicBezTo>
                  <a:cubicBezTo>
                    <a:pt x="205081" y="2753983"/>
                    <a:pt x="246474" y="2767153"/>
                    <a:pt x="282222" y="2770916"/>
                  </a:cubicBezTo>
                  <a:cubicBezTo>
                    <a:pt x="317970" y="2774679"/>
                    <a:pt x="340548" y="2810427"/>
                    <a:pt x="372533" y="2782205"/>
                  </a:cubicBezTo>
                  <a:cubicBezTo>
                    <a:pt x="404518" y="2753983"/>
                    <a:pt x="444029" y="2671197"/>
                    <a:pt x="474133" y="2601582"/>
                  </a:cubicBezTo>
                  <a:cubicBezTo>
                    <a:pt x="504237" y="2531967"/>
                    <a:pt x="528697" y="2466116"/>
                    <a:pt x="553156" y="2364516"/>
                  </a:cubicBezTo>
                  <a:cubicBezTo>
                    <a:pt x="577615" y="2262916"/>
                    <a:pt x="585141" y="2245982"/>
                    <a:pt x="620889" y="1991982"/>
                  </a:cubicBezTo>
                  <a:cubicBezTo>
                    <a:pt x="656637" y="1737982"/>
                    <a:pt x="731896" y="1041835"/>
                    <a:pt x="767644" y="840516"/>
                  </a:cubicBezTo>
                  <a:cubicBezTo>
                    <a:pt x="803392" y="639198"/>
                    <a:pt x="816563" y="772782"/>
                    <a:pt x="835378" y="784071"/>
                  </a:cubicBezTo>
                  <a:cubicBezTo>
                    <a:pt x="854193" y="795360"/>
                    <a:pt x="856074" y="697523"/>
                    <a:pt x="880533" y="908249"/>
                  </a:cubicBezTo>
                  <a:cubicBezTo>
                    <a:pt x="904992" y="1118975"/>
                    <a:pt x="950148" y="1769968"/>
                    <a:pt x="982133" y="2048427"/>
                  </a:cubicBezTo>
                  <a:cubicBezTo>
                    <a:pt x="1014118" y="2326886"/>
                    <a:pt x="1044222" y="2466116"/>
                    <a:pt x="1072444" y="2579005"/>
                  </a:cubicBezTo>
                  <a:cubicBezTo>
                    <a:pt x="1100666" y="2691894"/>
                    <a:pt x="1121363" y="2682486"/>
                    <a:pt x="1151467" y="2725760"/>
                  </a:cubicBezTo>
                  <a:cubicBezTo>
                    <a:pt x="1181571" y="2769034"/>
                    <a:pt x="1213556" y="2816071"/>
                    <a:pt x="1253067" y="2838649"/>
                  </a:cubicBezTo>
                  <a:cubicBezTo>
                    <a:pt x="1292578" y="2861227"/>
                    <a:pt x="1345259" y="2876279"/>
                    <a:pt x="1388533" y="2861227"/>
                  </a:cubicBezTo>
                  <a:cubicBezTo>
                    <a:pt x="1431807" y="2846175"/>
                    <a:pt x="1480726" y="2825479"/>
                    <a:pt x="1512711" y="2748338"/>
                  </a:cubicBezTo>
                  <a:cubicBezTo>
                    <a:pt x="1544696" y="2671197"/>
                    <a:pt x="1564589" y="2523121"/>
                    <a:pt x="1580444" y="2398382"/>
                  </a:cubicBezTo>
                  <a:cubicBezTo>
                    <a:pt x="1596299" y="2273643"/>
                    <a:pt x="1590907" y="2206869"/>
                    <a:pt x="1607840" y="1999906"/>
                  </a:cubicBezTo>
                  <a:cubicBezTo>
                    <a:pt x="1624773" y="1792943"/>
                    <a:pt x="1643336" y="1410044"/>
                    <a:pt x="1682044" y="1156605"/>
                  </a:cubicBezTo>
                  <a:cubicBezTo>
                    <a:pt x="1720752" y="903166"/>
                    <a:pt x="1798696" y="567701"/>
                    <a:pt x="1840089" y="479271"/>
                  </a:cubicBezTo>
                  <a:cubicBezTo>
                    <a:pt x="1881482" y="390841"/>
                    <a:pt x="1909704" y="462338"/>
                    <a:pt x="1930400" y="626027"/>
                  </a:cubicBezTo>
                  <a:cubicBezTo>
                    <a:pt x="1951096" y="789716"/>
                    <a:pt x="1947334" y="1147198"/>
                    <a:pt x="1964267" y="1461405"/>
                  </a:cubicBezTo>
                  <a:cubicBezTo>
                    <a:pt x="1981200" y="1775612"/>
                    <a:pt x="2005659" y="2283612"/>
                    <a:pt x="2032000" y="2511271"/>
                  </a:cubicBezTo>
                  <a:cubicBezTo>
                    <a:pt x="2058341" y="2738930"/>
                    <a:pt x="2090326" y="2810427"/>
                    <a:pt x="2122311" y="2827360"/>
                  </a:cubicBezTo>
                  <a:cubicBezTo>
                    <a:pt x="2154296" y="2844293"/>
                    <a:pt x="2203215" y="2712590"/>
                    <a:pt x="2223911" y="2612871"/>
                  </a:cubicBezTo>
                  <a:cubicBezTo>
                    <a:pt x="2244607" y="2513152"/>
                    <a:pt x="2225793" y="2317478"/>
                    <a:pt x="2246489" y="2229049"/>
                  </a:cubicBezTo>
                  <a:cubicBezTo>
                    <a:pt x="2267185" y="2140620"/>
                    <a:pt x="2329274" y="2055953"/>
                    <a:pt x="2348089" y="2082294"/>
                  </a:cubicBezTo>
                  <a:cubicBezTo>
                    <a:pt x="2366904" y="2108635"/>
                    <a:pt x="2344326" y="2268561"/>
                    <a:pt x="2359378" y="2387094"/>
                  </a:cubicBezTo>
                  <a:cubicBezTo>
                    <a:pt x="2374430" y="2505627"/>
                    <a:pt x="2408296" y="2721998"/>
                    <a:pt x="2438400" y="2793494"/>
                  </a:cubicBezTo>
                  <a:cubicBezTo>
                    <a:pt x="2468504" y="2864990"/>
                    <a:pt x="2502370" y="2810427"/>
                    <a:pt x="2540000" y="2816071"/>
                  </a:cubicBezTo>
                  <a:cubicBezTo>
                    <a:pt x="2577630" y="2821715"/>
                    <a:pt x="2632193" y="2853701"/>
                    <a:pt x="2664178" y="2827360"/>
                  </a:cubicBezTo>
                  <a:cubicBezTo>
                    <a:pt x="2696163" y="2801019"/>
                    <a:pt x="2707452" y="2829242"/>
                    <a:pt x="2731911" y="2658027"/>
                  </a:cubicBezTo>
                  <a:cubicBezTo>
                    <a:pt x="2756370" y="2486812"/>
                    <a:pt x="2792118" y="1954352"/>
                    <a:pt x="2810933" y="1800071"/>
                  </a:cubicBezTo>
                  <a:cubicBezTo>
                    <a:pt x="2829748" y="1645790"/>
                    <a:pt x="2827867" y="1713523"/>
                    <a:pt x="2844800" y="1732338"/>
                  </a:cubicBezTo>
                  <a:cubicBezTo>
                    <a:pt x="2861733" y="1751153"/>
                    <a:pt x="2889955" y="1773730"/>
                    <a:pt x="2912533" y="1912960"/>
                  </a:cubicBezTo>
                  <a:cubicBezTo>
                    <a:pt x="2935111" y="2052190"/>
                    <a:pt x="2955808" y="2419079"/>
                    <a:pt x="2980267" y="2567716"/>
                  </a:cubicBezTo>
                  <a:cubicBezTo>
                    <a:pt x="3004726" y="2716353"/>
                    <a:pt x="3025422" y="2759627"/>
                    <a:pt x="3059289" y="2804782"/>
                  </a:cubicBezTo>
                  <a:cubicBezTo>
                    <a:pt x="3093156" y="2849937"/>
                    <a:pt x="3143956" y="2848056"/>
                    <a:pt x="3183467" y="2838649"/>
                  </a:cubicBezTo>
                  <a:cubicBezTo>
                    <a:pt x="3222978" y="2829242"/>
                    <a:pt x="3271897" y="2849938"/>
                    <a:pt x="3296356" y="2748338"/>
                  </a:cubicBezTo>
                  <a:cubicBezTo>
                    <a:pt x="3320815" y="2646738"/>
                    <a:pt x="3318933" y="2420960"/>
                    <a:pt x="3330222" y="2229049"/>
                  </a:cubicBezTo>
                  <a:cubicBezTo>
                    <a:pt x="3341511" y="2037138"/>
                    <a:pt x="3341511" y="1721049"/>
                    <a:pt x="3364089" y="1596871"/>
                  </a:cubicBezTo>
                  <a:cubicBezTo>
                    <a:pt x="3386667" y="1472693"/>
                    <a:pt x="3439348" y="1442589"/>
                    <a:pt x="3465689" y="1483982"/>
                  </a:cubicBezTo>
                  <a:cubicBezTo>
                    <a:pt x="3492030" y="1525375"/>
                    <a:pt x="3499555" y="1632620"/>
                    <a:pt x="3522133" y="1845227"/>
                  </a:cubicBezTo>
                  <a:cubicBezTo>
                    <a:pt x="3544711" y="2057834"/>
                    <a:pt x="3584168" y="2589831"/>
                    <a:pt x="3601156" y="2759627"/>
                  </a:cubicBezTo>
                  <a:cubicBezTo>
                    <a:pt x="3618145" y="2929423"/>
                    <a:pt x="3596243" y="2894610"/>
                    <a:pt x="3624064" y="2864001"/>
                  </a:cubicBezTo>
                  <a:cubicBezTo>
                    <a:pt x="3651885" y="2833392"/>
                    <a:pt x="3726743" y="2994121"/>
                    <a:pt x="3768080" y="2575970"/>
                  </a:cubicBezTo>
                  <a:cubicBezTo>
                    <a:pt x="3809417" y="2157819"/>
                    <a:pt x="3824650" y="710188"/>
                    <a:pt x="3872089" y="355094"/>
                  </a:cubicBezTo>
                  <a:cubicBezTo>
                    <a:pt x="3919528" y="0"/>
                    <a:pt x="4018844" y="259138"/>
                    <a:pt x="4052711" y="445405"/>
                  </a:cubicBezTo>
                  <a:cubicBezTo>
                    <a:pt x="4086578" y="631672"/>
                    <a:pt x="4058356" y="1162250"/>
                    <a:pt x="4075289" y="1472694"/>
                  </a:cubicBezTo>
                  <a:cubicBezTo>
                    <a:pt x="4092222" y="1783138"/>
                    <a:pt x="4129852" y="2114279"/>
                    <a:pt x="4154311" y="2308071"/>
                  </a:cubicBezTo>
                  <a:cubicBezTo>
                    <a:pt x="4178770" y="2501863"/>
                    <a:pt x="4195703" y="2552664"/>
                    <a:pt x="4222044" y="2635449"/>
                  </a:cubicBezTo>
                  <a:cubicBezTo>
                    <a:pt x="4248385" y="2718234"/>
                    <a:pt x="4280371" y="2772797"/>
                    <a:pt x="4312356" y="2804782"/>
                  </a:cubicBezTo>
                  <a:cubicBezTo>
                    <a:pt x="4344341" y="2836767"/>
                    <a:pt x="4385734" y="2846175"/>
                    <a:pt x="4413956" y="2827360"/>
                  </a:cubicBezTo>
                  <a:cubicBezTo>
                    <a:pt x="4442178" y="2808545"/>
                    <a:pt x="4460993" y="2770916"/>
                    <a:pt x="4481689" y="2691894"/>
                  </a:cubicBezTo>
                  <a:cubicBezTo>
                    <a:pt x="4502385" y="2612872"/>
                    <a:pt x="4526844" y="2451064"/>
                    <a:pt x="4538133" y="2353227"/>
                  </a:cubicBezTo>
                  <a:cubicBezTo>
                    <a:pt x="4549422" y="2255390"/>
                    <a:pt x="4536252" y="2136856"/>
                    <a:pt x="4549422" y="2104871"/>
                  </a:cubicBezTo>
                  <a:cubicBezTo>
                    <a:pt x="4562592" y="2072886"/>
                    <a:pt x="4602104" y="2104872"/>
                    <a:pt x="4617156" y="2161316"/>
                  </a:cubicBezTo>
                  <a:cubicBezTo>
                    <a:pt x="4632208" y="2217760"/>
                    <a:pt x="4632207" y="2345701"/>
                    <a:pt x="4639733" y="2443538"/>
                  </a:cubicBezTo>
                  <a:cubicBezTo>
                    <a:pt x="4647259" y="2541375"/>
                    <a:pt x="4647259" y="2686249"/>
                    <a:pt x="4662311" y="2748338"/>
                  </a:cubicBezTo>
                  <a:cubicBezTo>
                    <a:pt x="4677363" y="2810427"/>
                    <a:pt x="4703703" y="2812308"/>
                    <a:pt x="4730044" y="2816071"/>
                  </a:cubicBezTo>
                  <a:cubicBezTo>
                    <a:pt x="4756385" y="2819834"/>
                    <a:pt x="4801541" y="2827360"/>
                    <a:pt x="4820356" y="2770916"/>
                  </a:cubicBezTo>
                  <a:cubicBezTo>
                    <a:pt x="4839171" y="2714472"/>
                    <a:pt x="4822237" y="2537613"/>
                    <a:pt x="4842933" y="2477405"/>
                  </a:cubicBezTo>
                  <a:cubicBezTo>
                    <a:pt x="4863629" y="2417198"/>
                    <a:pt x="4904081" y="2413434"/>
                    <a:pt x="4944533" y="2409671"/>
                  </a:cubicBezTo>
                </a:path>
              </a:pathLst>
            </a:custGeom>
            <a:ln w="34925">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NZ"/>
            </a:p>
          </p:txBody>
        </p:sp>
        <p:pic>
          <p:nvPicPr>
            <p:cNvPr id="34826" name="Picture 13" descr="mousejuvenile.jpg"/>
            <p:cNvPicPr>
              <a:picLocks noChangeAspect="1"/>
            </p:cNvPicPr>
            <p:nvPr/>
          </p:nvPicPr>
          <p:blipFill>
            <a:blip r:embed="rId7" cstate="print"/>
            <a:srcRect/>
            <a:stretch>
              <a:fillRect/>
            </a:stretch>
          </p:blipFill>
          <p:spPr bwMode="auto">
            <a:xfrm>
              <a:off x="6948264" y="3212976"/>
              <a:ext cx="1152128" cy="864096"/>
            </a:xfrm>
            <a:prstGeom prst="rect">
              <a:avLst/>
            </a:prstGeom>
            <a:noFill/>
            <a:ln w="19050">
              <a:solidFill>
                <a:schemeClr val="tx1"/>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95288" y="274638"/>
            <a:ext cx="8532812" cy="1354137"/>
          </a:xfrm>
        </p:spPr>
        <p:txBody>
          <a:bodyPr/>
          <a:lstStyle/>
          <a:p>
            <a:pPr algn="l" eaLnBrk="1" hangingPunct="1"/>
            <a:r>
              <a:rPr lang="en-NZ" smtClean="0"/>
              <a:t>Temperature effects</a:t>
            </a:r>
            <a:br>
              <a:rPr lang="en-NZ" smtClean="0"/>
            </a:br>
            <a:r>
              <a:rPr lang="en-NZ" smtClean="0"/>
              <a:t>in alpine ecosystems	..1</a:t>
            </a:r>
          </a:p>
        </p:txBody>
      </p:sp>
      <p:sp>
        <p:nvSpPr>
          <p:cNvPr id="36866" name="Rectangle 12"/>
          <p:cNvSpPr txBox="1">
            <a:spLocks noChangeArrowheads="1"/>
          </p:cNvSpPr>
          <p:nvPr/>
        </p:nvSpPr>
        <p:spPr bwMode="auto">
          <a:xfrm>
            <a:off x="457200" y="1700213"/>
            <a:ext cx="6059488" cy="1008062"/>
          </a:xfrm>
          <a:prstGeom prst="rect">
            <a:avLst/>
          </a:prstGeom>
          <a:noFill/>
          <a:ln w="9525">
            <a:noFill/>
            <a:miter lim="800000"/>
            <a:headEnd/>
            <a:tailEnd/>
          </a:ln>
        </p:spPr>
        <p:txBody>
          <a:bodyPr/>
          <a:lstStyle/>
          <a:p>
            <a:pPr marL="342900" indent="-342900">
              <a:spcBef>
                <a:spcPct val="20000"/>
              </a:spcBef>
              <a:buFont typeface="Arial" charset="0"/>
              <a:buChar char="•"/>
            </a:pPr>
            <a:r>
              <a:rPr lang="en-GB" sz="2800"/>
              <a:t>Warmer temperatures</a:t>
            </a:r>
            <a:br>
              <a:rPr lang="en-GB" sz="2800"/>
            </a:br>
            <a:r>
              <a:rPr lang="en-GB" sz="2800"/>
              <a:t>►can rats survive in alpine areas?</a:t>
            </a:r>
          </a:p>
        </p:txBody>
      </p:sp>
      <p:pic>
        <p:nvPicPr>
          <p:cNvPr id="36867" name="Picture 21" descr="rats_2deg_isotherm.jpg"/>
          <p:cNvPicPr>
            <a:picLocks noChangeAspect="1"/>
          </p:cNvPicPr>
          <p:nvPr/>
        </p:nvPicPr>
        <p:blipFill>
          <a:blip r:embed="rId3" cstate="print"/>
          <a:srcRect/>
          <a:stretch>
            <a:fillRect/>
          </a:stretch>
        </p:blipFill>
        <p:spPr bwMode="auto">
          <a:xfrm>
            <a:off x="684213" y="2708275"/>
            <a:ext cx="5832475" cy="4083050"/>
          </a:xfrm>
          <a:prstGeom prst="rect">
            <a:avLst/>
          </a:prstGeom>
          <a:noFill/>
          <a:ln w="19050">
            <a:solidFill>
              <a:schemeClr val="tx1"/>
            </a:solidFill>
            <a:miter lim="800000"/>
            <a:headEnd/>
            <a:tailEnd/>
          </a:ln>
        </p:spPr>
      </p:pic>
      <p:pic>
        <p:nvPicPr>
          <p:cNvPr id="36868" name="Picture 9" descr="IMG_4791.jpg"/>
          <p:cNvPicPr>
            <a:picLocks noChangeAspect="1" noChangeArrowheads="1"/>
          </p:cNvPicPr>
          <p:nvPr/>
        </p:nvPicPr>
        <p:blipFill>
          <a:blip r:embed="rId4" cstate="print"/>
          <a:srcRect/>
          <a:stretch>
            <a:fillRect/>
          </a:stretch>
        </p:blipFill>
        <p:spPr bwMode="auto">
          <a:xfrm>
            <a:off x="5508625" y="4076700"/>
            <a:ext cx="3100388" cy="2447925"/>
          </a:xfrm>
          <a:prstGeom prst="rect">
            <a:avLst/>
          </a:prstGeom>
          <a:noFill/>
          <a:ln w="19050">
            <a:solidFill>
              <a:schemeClr val="tx1"/>
            </a:solidFill>
            <a:miter lim="800000"/>
            <a:headEnd/>
            <a:tailEnd/>
          </a:ln>
        </p:spPr>
      </p:pic>
      <p:pic>
        <p:nvPicPr>
          <p:cNvPr id="36869" name="Picture 10" descr="Ship Rat"/>
          <p:cNvPicPr>
            <a:picLocks noChangeAspect="1" noChangeArrowheads="1"/>
          </p:cNvPicPr>
          <p:nvPr/>
        </p:nvPicPr>
        <p:blipFill>
          <a:blip r:embed="rId5" cstate="print"/>
          <a:srcRect/>
          <a:stretch>
            <a:fillRect/>
          </a:stretch>
        </p:blipFill>
        <p:spPr bwMode="auto">
          <a:xfrm>
            <a:off x="7235825" y="188913"/>
            <a:ext cx="1463675" cy="2052637"/>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31"/>
          <p:cNvGrpSpPr>
            <a:grpSpLocks/>
          </p:cNvGrpSpPr>
          <p:nvPr/>
        </p:nvGrpSpPr>
        <p:grpSpPr bwMode="auto">
          <a:xfrm>
            <a:off x="3492500" y="4076700"/>
            <a:ext cx="4608513" cy="2808288"/>
            <a:chOff x="5500663" y="4393216"/>
            <a:chExt cx="3265144" cy="1852252"/>
          </a:xfrm>
        </p:grpSpPr>
        <p:pic>
          <p:nvPicPr>
            <p:cNvPr id="38919" name="Picture 2"/>
            <p:cNvPicPr>
              <a:picLocks noChangeAspect="1" noChangeArrowheads="1"/>
            </p:cNvPicPr>
            <p:nvPr/>
          </p:nvPicPr>
          <p:blipFill>
            <a:blip r:embed="rId3" cstate="print"/>
            <a:srcRect l="8994" r="80515" b="77341"/>
            <a:stretch>
              <a:fillRect/>
            </a:stretch>
          </p:blipFill>
          <p:spPr bwMode="auto">
            <a:xfrm>
              <a:off x="5500663" y="4441128"/>
              <a:ext cx="500066" cy="1459080"/>
            </a:xfrm>
            <a:prstGeom prst="rect">
              <a:avLst/>
            </a:prstGeom>
            <a:noFill/>
            <a:ln w="9525">
              <a:noFill/>
              <a:miter lim="800000"/>
              <a:headEnd/>
              <a:tailEnd/>
            </a:ln>
          </p:spPr>
        </p:pic>
        <p:sp>
          <p:nvSpPr>
            <p:cNvPr id="26" name="Rectangle 25"/>
            <p:cNvSpPr/>
            <p:nvPr/>
          </p:nvSpPr>
          <p:spPr>
            <a:xfrm>
              <a:off x="5549028" y="5905173"/>
              <a:ext cx="272189" cy="196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27" name="Rectangle 26"/>
            <p:cNvSpPr/>
            <p:nvPr/>
          </p:nvSpPr>
          <p:spPr>
            <a:xfrm>
              <a:off x="5902198" y="4572264"/>
              <a:ext cx="204704" cy="261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grpSp>
          <p:nvGrpSpPr>
            <p:cNvPr id="38922" name="Group 19"/>
            <p:cNvGrpSpPr>
              <a:grpSpLocks/>
            </p:cNvGrpSpPr>
            <p:nvPr/>
          </p:nvGrpSpPr>
          <p:grpSpPr bwMode="auto">
            <a:xfrm>
              <a:off x="5845978" y="4393216"/>
              <a:ext cx="2919829" cy="1852252"/>
              <a:chOff x="4143372" y="571480"/>
              <a:chExt cx="2919829" cy="1852252"/>
            </a:xfrm>
          </p:grpSpPr>
          <p:pic>
            <p:nvPicPr>
              <p:cNvPr id="38923" name="Picture 2"/>
              <p:cNvPicPr>
                <a:picLocks noChangeAspect="1" noChangeArrowheads="1"/>
              </p:cNvPicPr>
              <p:nvPr/>
            </p:nvPicPr>
            <p:blipFill>
              <a:blip r:embed="rId3" cstate="print"/>
              <a:srcRect l="40472" b="77341"/>
              <a:stretch>
                <a:fillRect/>
              </a:stretch>
            </p:blipFill>
            <p:spPr bwMode="auto">
              <a:xfrm>
                <a:off x="4214810" y="571480"/>
                <a:ext cx="2837052" cy="1459080"/>
              </a:xfrm>
              <a:prstGeom prst="rect">
                <a:avLst/>
              </a:prstGeom>
              <a:noFill/>
              <a:ln w="9525">
                <a:noFill/>
                <a:miter lim="800000"/>
                <a:headEnd/>
                <a:tailEnd/>
              </a:ln>
            </p:spPr>
          </p:pic>
          <p:pic>
            <p:nvPicPr>
              <p:cNvPr id="38924" name="Picture 3"/>
              <p:cNvPicPr>
                <a:picLocks noChangeAspect="1" noChangeArrowheads="1"/>
              </p:cNvPicPr>
              <p:nvPr/>
            </p:nvPicPr>
            <p:blipFill>
              <a:blip r:embed="rId3" cstate="print"/>
              <a:srcRect l="38734" t="93623"/>
              <a:stretch>
                <a:fillRect/>
              </a:stretch>
            </p:blipFill>
            <p:spPr bwMode="auto">
              <a:xfrm>
                <a:off x="4143372" y="2000240"/>
                <a:ext cx="2919829" cy="423492"/>
              </a:xfrm>
              <a:prstGeom prst="rect">
                <a:avLst/>
              </a:prstGeom>
              <a:noFill/>
              <a:ln w="9525">
                <a:noFill/>
                <a:miter lim="800000"/>
                <a:headEnd/>
                <a:tailEnd/>
              </a:ln>
            </p:spPr>
          </p:pic>
        </p:grpSp>
      </p:grpSp>
      <p:sp>
        <p:nvSpPr>
          <p:cNvPr id="38914" name="Title 1"/>
          <p:cNvSpPr>
            <a:spLocks noGrp="1"/>
          </p:cNvSpPr>
          <p:nvPr>
            <p:ph type="title"/>
          </p:nvPr>
        </p:nvSpPr>
        <p:spPr>
          <a:xfrm>
            <a:off x="395288" y="274638"/>
            <a:ext cx="8532812" cy="1354137"/>
          </a:xfrm>
        </p:spPr>
        <p:txBody>
          <a:bodyPr/>
          <a:lstStyle/>
          <a:p>
            <a:pPr algn="l" eaLnBrk="1" hangingPunct="1"/>
            <a:r>
              <a:rPr lang="en-NZ" smtClean="0"/>
              <a:t>Temperature effects</a:t>
            </a:r>
            <a:br>
              <a:rPr lang="en-NZ" smtClean="0"/>
            </a:br>
            <a:r>
              <a:rPr lang="en-NZ" smtClean="0"/>
              <a:t>in alpine ecosystems 	..2</a:t>
            </a:r>
          </a:p>
        </p:txBody>
      </p:sp>
      <p:sp>
        <p:nvSpPr>
          <p:cNvPr id="38915" name="Rectangle 12"/>
          <p:cNvSpPr txBox="1">
            <a:spLocks noChangeArrowheads="1"/>
          </p:cNvSpPr>
          <p:nvPr/>
        </p:nvSpPr>
        <p:spPr bwMode="auto">
          <a:xfrm>
            <a:off x="457200" y="1773238"/>
            <a:ext cx="6562725" cy="1871662"/>
          </a:xfrm>
          <a:prstGeom prst="rect">
            <a:avLst/>
          </a:prstGeom>
          <a:noFill/>
          <a:ln w="9525">
            <a:noFill/>
            <a:miter lim="800000"/>
            <a:headEnd/>
            <a:tailEnd/>
          </a:ln>
        </p:spPr>
        <p:txBody>
          <a:bodyPr/>
          <a:lstStyle/>
          <a:p>
            <a:pPr marL="342900" indent="-342900">
              <a:spcBef>
                <a:spcPct val="20000"/>
              </a:spcBef>
              <a:buFont typeface="Arial" charset="0"/>
              <a:buChar char="•"/>
            </a:pPr>
            <a:r>
              <a:rPr lang="en-GB" sz="2800"/>
              <a:t>Increased frequency of (temperature-driven) masting with climate change (</a:t>
            </a:r>
            <a:r>
              <a:rPr lang="en-GB" sz="2800" i="1"/>
              <a:t>Chionochloa</a:t>
            </a:r>
            <a:r>
              <a:rPr lang="en-GB" sz="2800"/>
              <a:t> and </a:t>
            </a:r>
            <a:r>
              <a:rPr lang="en-GB" sz="2800" i="1"/>
              <a:t>Nothofagus</a:t>
            </a:r>
            <a:r>
              <a:rPr lang="en-GB" sz="2800"/>
              <a:t>)</a:t>
            </a:r>
            <a:br>
              <a:rPr lang="en-GB" sz="2800"/>
            </a:br>
            <a:r>
              <a:rPr lang="en-GB" sz="2800"/>
              <a:t>►more rat incursions into alpine?</a:t>
            </a:r>
          </a:p>
          <a:p>
            <a:pPr marL="342900" indent="-342900">
              <a:spcBef>
                <a:spcPct val="20000"/>
              </a:spcBef>
              <a:buFont typeface="Arial" charset="0"/>
              <a:buChar char="•"/>
            </a:pPr>
            <a:endParaRPr lang="en-GB" sz="2800"/>
          </a:p>
        </p:txBody>
      </p:sp>
      <p:pic>
        <p:nvPicPr>
          <p:cNvPr id="38916" name="Picture 11" descr="Ship Rat"/>
          <p:cNvPicPr>
            <a:picLocks noChangeAspect="1" noChangeArrowheads="1"/>
          </p:cNvPicPr>
          <p:nvPr/>
        </p:nvPicPr>
        <p:blipFill>
          <a:blip r:embed="rId4" cstate="print"/>
          <a:srcRect/>
          <a:stretch>
            <a:fillRect/>
          </a:stretch>
        </p:blipFill>
        <p:spPr bwMode="auto">
          <a:xfrm>
            <a:off x="7235825" y="188913"/>
            <a:ext cx="1463675" cy="2052637"/>
          </a:xfrm>
          <a:prstGeom prst="rect">
            <a:avLst/>
          </a:prstGeom>
          <a:noFill/>
          <a:ln w="19050">
            <a:solidFill>
              <a:schemeClr val="tx1"/>
            </a:solidFill>
            <a:miter lim="800000"/>
            <a:headEnd/>
            <a:tailEnd/>
          </a:ln>
        </p:spPr>
      </p:pic>
      <p:pic>
        <p:nvPicPr>
          <p:cNvPr id="38917" name="Picture 13" descr="IMG_4791.jpg"/>
          <p:cNvPicPr>
            <a:picLocks noChangeAspect="1" noChangeArrowheads="1"/>
          </p:cNvPicPr>
          <p:nvPr/>
        </p:nvPicPr>
        <p:blipFill>
          <a:blip r:embed="rId5" cstate="print"/>
          <a:srcRect/>
          <a:stretch>
            <a:fillRect/>
          </a:stretch>
        </p:blipFill>
        <p:spPr bwMode="auto">
          <a:xfrm>
            <a:off x="319088" y="4076700"/>
            <a:ext cx="3173412" cy="2520950"/>
          </a:xfrm>
          <a:prstGeom prst="rect">
            <a:avLst/>
          </a:prstGeom>
          <a:noFill/>
          <a:ln w="19050">
            <a:solidFill>
              <a:schemeClr val="tx1"/>
            </a:solidFill>
            <a:miter lim="800000"/>
            <a:headEnd/>
            <a:tailEnd/>
          </a:ln>
        </p:spPr>
      </p:pic>
      <p:sp>
        <p:nvSpPr>
          <p:cNvPr id="38918" name="TextBox 28"/>
          <p:cNvSpPr txBox="1">
            <a:spLocks noChangeArrowheads="1"/>
          </p:cNvSpPr>
          <p:nvPr/>
        </p:nvSpPr>
        <p:spPr bwMode="auto">
          <a:xfrm>
            <a:off x="3995738" y="3644900"/>
            <a:ext cx="4392612" cy="646113"/>
          </a:xfrm>
          <a:prstGeom prst="rect">
            <a:avLst/>
          </a:prstGeom>
          <a:noFill/>
          <a:ln w="9525">
            <a:noFill/>
            <a:miter lim="800000"/>
            <a:headEnd/>
            <a:tailEnd/>
          </a:ln>
        </p:spPr>
        <p:txBody>
          <a:bodyPr>
            <a:spAutoFit/>
          </a:bodyPr>
          <a:lstStyle/>
          <a:p>
            <a:r>
              <a:rPr lang="en-NZ"/>
              <a:t>Standardised masting intensity: </a:t>
            </a:r>
            <a:r>
              <a:rPr lang="en-NZ" i="1"/>
              <a:t>Chionochloa</a:t>
            </a:r>
            <a:r>
              <a:rPr lang="en-NZ"/>
              <a:t> spp. (Schauber et al 2002)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algn="l" eaLnBrk="1" hangingPunct="1"/>
            <a:r>
              <a:rPr lang="en-NZ" dirty="0" smtClean="0"/>
              <a:t>Historic data: Evidence for rat incursions into alpine zone</a:t>
            </a:r>
          </a:p>
        </p:txBody>
      </p:sp>
      <p:sp>
        <p:nvSpPr>
          <p:cNvPr id="45059" name="Rectangle 12"/>
          <p:cNvSpPr txBox="1">
            <a:spLocks noChangeArrowheads="1"/>
          </p:cNvSpPr>
          <p:nvPr/>
        </p:nvSpPr>
        <p:spPr bwMode="auto">
          <a:xfrm>
            <a:off x="457200" y="2205286"/>
            <a:ext cx="5338936" cy="4032026"/>
          </a:xfrm>
          <a:prstGeom prst="rect">
            <a:avLst/>
          </a:prstGeom>
          <a:noFill/>
          <a:ln w="9525">
            <a:noFill/>
            <a:miter lim="800000"/>
            <a:headEnd/>
            <a:tailEnd/>
          </a:ln>
        </p:spPr>
        <p:txBody>
          <a:bodyPr/>
          <a:lstStyle/>
          <a:p>
            <a:pPr marL="342900" indent="-342900">
              <a:spcBef>
                <a:spcPct val="20000"/>
              </a:spcBef>
            </a:pPr>
            <a:r>
              <a:rPr lang="en-NZ" sz="2800" dirty="0" smtClean="0"/>
              <a:t>Mt Misery (1974 – 1993):</a:t>
            </a:r>
          </a:p>
          <a:p>
            <a:pPr marL="342900" indent="-342900">
              <a:spcBef>
                <a:spcPct val="20000"/>
              </a:spcBef>
              <a:buFont typeface="Arial" charset="0"/>
              <a:buChar char="•"/>
            </a:pPr>
            <a:r>
              <a:rPr lang="en-NZ" sz="2800" dirty="0" smtClean="0"/>
              <a:t>Ship rats only captured in pure beech stands after </a:t>
            </a:r>
            <a:r>
              <a:rPr lang="en-NZ" sz="2800" dirty="0" err="1" smtClean="0"/>
              <a:t>masting</a:t>
            </a:r>
            <a:endParaRPr lang="en-NZ" sz="2800" dirty="0" smtClean="0"/>
          </a:p>
          <a:p>
            <a:pPr marL="342900" indent="-342900">
              <a:spcBef>
                <a:spcPct val="20000"/>
              </a:spcBef>
              <a:buFont typeface="Arial" charset="0"/>
              <a:buChar char="•"/>
            </a:pPr>
            <a:r>
              <a:rPr lang="en-NZ" sz="2800" dirty="0" smtClean="0"/>
              <a:t>Rats at higher altitudes in beech mast years</a:t>
            </a:r>
          </a:p>
          <a:p>
            <a:pPr marL="342900" indent="-342900">
              <a:spcBef>
                <a:spcPct val="20000"/>
              </a:spcBef>
              <a:buFont typeface="Arial" charset="0"/>
              <a:buChar char="•"/>
            </a:pPr>
            <a:r>
              <a:rPr lang="en-US" sz="2800" dirty="0" smtClean="0"/>
              <a:t>Temperature had no effect on capture when food plentiful</a:t>
            </a:r>
            <a:endParaRPr lang="en-GB" sz="2800" dirty="0" smtClean="0"/>
          </a:p>
          <a:p>
            <a:pPr marL="342900" indent="-342900">
              <a:spcBef>
                <a:spcPct val="20000"/>
              </a:spcBef>
              <a:buFont typeface="Arial" charset="0"/>
              <a:buChar char="•"/>
            </a:pPr>
            <a:endParaRPr lang="en-NZ" sz="2800" dirty="0" smtClean="0"/>
          </a:p>
        </p:txBody>
      </p:sp>
      <p:pic>
        <p:nvPicPr>
          <p:cNvPr id="11" name="Picture 10" descr="149-025R"/>
          <p:cNvPicPr>
            <a:picLocks noChangeAspect="1" noChangeArrowheads="1"/>
          </p:cNvPicPr>
          <p:nvPr/>
        </p:nvPicPr>
        <p:blipFill>
          <a:blip r:embed="rId3" cstate="print"/>
          <a:srcRect/>
          <a:stretch>
            <a:fillRect/>
          </a:stretch>
        </p:blipFill>
        <p:spPr bwMode="auto">
          <a:xfrm>
            <a:off x="6804248" y="1484784"/>
            <a:ext cx="1801650" cy="1201490"/>
          </a:xfrm>
          <a:prstGeom prst="rect">
            <a:avLst/>
          </a:prstGeom>
          <a:noFill/>
          <a:ln w="19050">
            <a:solidFill>
              <a:schemeClr val="tx1"/>
            </a:solidFill>
            <a:miter lim="800000"/>
            <a:headEnd/>
            <a:tailEnd/>
          </a:ln>
        </p:spPr>
      </p:pic>
      <p:pic>
        <p:nvPicPr>
          <p:cNvPr id="13" name="Picture 7" descr="149-028R"/>
          <p:cNvPicPr>
            <a:picLocks noChangeAspect="1" noChangeArrowheads="1"/>
          </p:cNvPicPr>
          <p:nvPr/>
        </p:nvPicPr>
        <p:blipFill>
          <a:blip r:embed="rId4" cstate="print"/>
          <a:srcRect/>
          <a:stretch>
            <a:fillRect/>
          </a:stretch>
        </p:blipFill>
        <p:spPr bwMode="auto">
          <a:xfrm>
            <a:off x="7308304" y="2780928"/>
            <a:ext cx="1310200" cy="1964798"/>
          </a:xfrm>
          <a:prstGeom prst="rect">
            <a:avLst/>
          </a:prstGeom>
          <a:noFill/>
          <a:ln w="19050">
            <a:solidFill>
              <a:schemeClr val="tx1"/>
            </a:solidFill>
            <a:miter lim="800000"/>
            <a:headEnd/>
            <a:tailEnd/>
          </a:ln>
        </p:spPr>
      </p:pic>
      <p:pic>
        <p:nvPicPr>
          <p:cNvPr id="15" name="Picture 5" descr="Img%2004L"/>
          <p:cNvPicPr>
            <a:picLocks noChangeAspect="1" noChangeArrowheads="1"/>
          </p:cNvPicPr>
          <p:nvPr/>
        </p:nvPicPr>
        <p:blipFill>
          <a:blip r:embed="rId5" cstate="print"/>
          <a:stretch>
            <a:fillRect/>
          </a:stretch>
        </p:blipFill>
        <p:spPr bwMode="auto">
          <a:xfrm>
            <a:off x="6670990" y="4856851"/>
            <a:ext cx="1943943" cy="1790993"/>
          </a:xfrm>
          <a:prstGeom prst="rect">
            <a:avLst/>
          </a:prstGeom>
          <a:noFill/>
          <a:ln w="19050">
            <a:solidFill>
              <a:schemeClr val="tx1"/>
            </a:solidFill>
          </a:ln>
        </p:spPr>
      </p:pic>
      <p:pic>
        <p:nvPicPr>
          <p:cNvPr id="17" name="Picture 6" descr="Beech2.JPG"/>
          <p:cNvPicPr>
            <a:picLocks noChangeAspect="1"/>
          </p:cNvPicPr>
          <p:nvPr/>
        </p:nvPicPr>
        <p:blipFill>
          <a:blip r:embed="rId6" cstate="print"/>
          <a:srcRect/>
          <a:stretch>
            <a:fillRect/>
          </a:stretch>
        </p:blipFill>
        <p:spPr bwMode="auto">
          <a:xfrm>
            <a:off x="5774620" y="2780927"/>
            <a:ext cx="1436241" cy="1919693"/>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algn="l" eaLnBrk="1" hangingPunct="1"/>
            <a:r>
              <a:rPr lang="en-NZ" smtClean="0"/>
              <a:t>Current data: Evidence for rat incursions into alpine zone</a:t>
            </a:r>
          </a:p>
        </p:txBody>
      </p:sp>
      <p:sp>
        <p:nvSpPr>
          <p:cNvPr id="45058" name="Rectangle 2"/>
          <p:cNvSpPr>
            <a:spLocks noChangeArrowheads="1"/>
          </p:cNvSpPr>
          <p:nvPr/>
        </p:nvSpPr>
        <p:spPr bwMode="auto">
          <a:xfrm>
            <a:off x="784225" y="3246438"/>
            <a:ext cx="6740525" cy="366712"/>
          </a:xfrm>
          <a:prstGeom prst="rect">
            <a:avLst/>
          </a:prstGeom>
          <a:noFill/>
          <a:ln w="9525">
            <a:noFill/>
            <a:miter lim="800000"/>
            <a:headEnd/>
            <a:tailEnd/>
          </a:ln>
        </p:spPr>
        <p:txBody>
          <a:bodyPr anchor="ctr">
            <a:spAutoFit/>
          </a:bodyPr>
          <a:lstStyle/>
          <a:p>
            <a:endParaRPr lang="en-GB"/>
          </a:p>
        </p:txBody>
      </p:sp>
      <p:sp>
        <p:nvSpPr>
          <p:cNvPr id="45059" name="Rectangle 12"/>
          <p:cNvSpPr txBox="1">
            <a:spLocks noChangeArrowheads="1"/>
          </p:cNvSpPr>
          <p:nvPr/>
        </p:nvSpPr>
        <p:spPr bwMode="auto">
          <a:xfrm>
            <a:off x="457200" y="1773238"/>
            <a:ext cx="7931150" cy="2663825"/>
          </a:xfrm>
          <a:prstGeom prst="rect">
            <a:avLst/>
          </a:prstGeom>
          <a:noFill/>
          <a:ln w="9525">
            <a:noFill/>
            <a:miter lim="800000"/>
            <a:headEnd/>
            <a:tailEnd/>
          </a:ln>
        </p:spPr>
        <p:txBody>
          <a:bodyPr/>
          <a:lstStyle/>
          <a:p>
            <a:pPr marL="342900" indent="-342900">
              <a:spcBef>
                <a:spcPct val="20000"/>
              </a:spcBef>
              <a:buFont typeface="Arial" charset="0"/>
              <a:buChar char="•"/>
            </a:pPr>
            <a:r>
              <a:rPr lang="en-NZ" sz="2800"/>
              <a:t>Five DOC stoat control</a:t>
            </a:r>
            <a:br>
              <a:rPr lang="en-NZ" sz="2800"/>
            </a:br>
            <a:r>
              <a:rPr lang="en-NZ" sz="2800"/>
              <a:t>operations extending into</a:t>
            </a:r>
            <a:br>
              <a:rPr lang="en-NZ" sz="2800"/>
            </a:br>
            <a:r>
              <a:rPr lang="en-NZ" sz="2800"/>
              <a:t>alpine zone:</a:t>
            </a:r>
            <a:endParaRPr lang="en-GB" sz="2800"/>
          </a:p>
          <a:p>
            <a:pPr marL="901700" lvl="2" indent="-179388">
              <a:spcBef>
                <a:spcPct val="20000"/>
              </a:spcBef>
              <a:buFont typeface="Arial" charset="0"/>
              <a:buChar char="•"/>
            </a:pPr>
            <a:r>
              <a:rPr lang="en-NZ" sz="2000"/>
              <a:t>All sites have ship rat captures in the alpine zone</a:t>
            </a:r>
          </a:p>
          <a:p>
            <a:pPr marL="901700" lvl="2" indent="-179388">
              <a:spcBef>
                <a:spcPct val="20000"/>
              </a:spcBef>
              <a:buFont typeface="Arial" charset="0"/>
              <a:buChar char="•"/>
            </a:pPr>
            <a:r>
              <a:rPr lang="en-NZ" sz="2000"/>
              <a:t>4/5 sites only detect ship rats following a beech mast</a:t>
            </a:r>
          </a:p>
          <a:p>
            <a:pPr marL="901700" lvl="2" indent="-179388">
              <a:spcBef>
                <a:spcPct val="20000"/>
              </a:spcBef>
              <a:buFont typeface="Arial" charset="0"/>
              <a:buChar char="•"/>
            </a:pPr>
            <a:r>
              <a:rPr lang="en-NZ" sz="2000"/>
              <a:t>1 site has ship rats every year, with peak after beech mast</a:t>
            </a:r>
            <a:endParaRPr lang="en-GB" sz="2000"/>
          </a:p>
        </p:txBody>
      </p:sp>
      <p:pic>
        <p:nvPicPr>
          <p:cNvPr id="45060" name="Picture 7" descr="349-092R"/>
          <p:cNvPicPr>
            <a:picLocks noChangeAspect="1" noChangeArrowheads="1"/>
          </p:cNvPicPr>
          <p:nvPr/>
        </p:nvPicPr>
        <p:blipFill>
          <a:blip r:embed="rId3" cstate="print"/>
          <a:srcRect/>
          <a:stretch>
            <a:fillRect/>
          </a:stretch>
        </p:blipFill>
        <p:spPr bwMode="auto">
          <a:xfrm>
            <a:off x="5724525" y="4508500"/>
            <a:ext cx="2952750" cy="1976438"/>
          </a:xfrm>
          <a:prstGeom prst="rect">
            <a:avLst/>
          </a:prstGeom>
          <a:noFill/>
          <a:ln w="9525">
            <a:noFill/>
            <a:miter lim="800000"/>
            <a:headEnd/>
            <a:tailEnd/>
          </a:ln>
        </p:spPr>
      </p:pic>
      <p:sp>
        <p:nvSpPr>
          <p:cNvPr id="45061" name="Text Box 8"/>
          <p:cNvSpPr txBox="1">
            <a:spLocks noChangeArrowheads="1"/>
          </p:cNvSpPr>
          <p:nvPr/>
        </p:nvSpPr>
        <p:spPr bwMode="auto">
          <a:xfrm>
            <a:off x="5724525" y="6524625"/>
            <a:ext cx="2951163" cy="304800"/>
          </a:xfrm>
          <a:prstGeom prst="rect">
            <a:avLst/>
          </a:prstGeom>
          <a:noFill/>
          <a:ln w="9525">
            <a:noFill/>
            <a:miter lim="800000"/>
            <a:headEnd/>
            <a:tailEnd/>
          </a:ln>
        </p:spPr>
        <p:txBody>
          <a:bodyPr>
            <a:spAutoFit/>
          </a:bodyPr>
          <a:lstStyle/>
          <a:p>
            <a:pPr>
              <a:spcBef>
                <a:spcPct val="50000"/>
              </a:spcBef>
            </a:pPr>
            <a:r>
              <a:rPr lang="en-NZ" sz="1400"/>
              <a:t>DOC: C Rance</a:t>
            </a:r>
            <a:endParaRPr lang="en-GB" sz="1400"/>
          </a:p>
        </p:txBody>
      </p:sp>
      <p:pic>
        <p:nvPicPr>
          <p:cNvPr id="45062" name="Picture 10" descr="195-014R"/>
          <p:cNvPicPr>
            <a:picLocks noChangeAspect="1" noChangeArrowheads="1"/>
          </p:cNvPicPr>
          <p:nvPr/>
        </p:nvPicPr>
        <p:blipFill>
          <a:blip r:embed="rId4" cstate="print"/>
          <a:srcRect/>
          <a:stretch>
            <a:fillRect/>
          </a:stretch>
        </p:blipFill>
        <p:spPr bwMode="auto">
          <a:xfrm>
            <a:off x="3203575" y="4652963"/>
            <a:ext cx="2663825" cy="1776412"/>
          </a:xfrm>
          <a:prstGeom prst="rect">
            <a:avLst/>
          </a:prstGeom>
          <a:noFill/>
          <a:ln w="9525">
            <a:noFill/>
            <a:miter lim="800000"/>
            <a:headEnd/>
            <a:tailEnd/>
          </a:ln>
        </p:spPr>
      </p:pic>
      <p:sp>
        <p:nvSpPr>
          <p:cNvPr id="45063" name="Text Box 11"/>
          <p:cNvSpPr txBox="1">
            <a:spLocks noChangeArrowheads="1"/>
          </p:cNvSpPr>
          <p:nvPr/>
        </p:nvSpPr>
        <p:spPr bwMode="auto">
          <a:xfrm>
            <a:off x="3203575" y="6553200"/>
            <a:ext cx="1944688" cy="304800"/>
          </a:xfrm>
          <a:prstGeom prst="rect">
            <a:avLst/>
          </a:prstGeom>
          <a:noFill/>
          <a:ln w="9525">
            <a:noFill/>
            <a:miter lim="800000"/>
            <a:headEnd/>
            <a:tailEnd/>
          </a:ln>
        </p:spPr>
        <p:txBody>
          <a:bodyPr>
            <a:spAutoFit/>
          </a:bodyPr>
          <a:lstStyle/>
          <a:p>
            <a:pPr>
              <a:spcBef>
                <a:spcPct val="50000"/>
              </a:spcBef>
            </a:pPr>
            <a:r>
              <a:rPr lang="en-NZ" sz="1400"/>
              <a:t>DOC: T Bliss</a:t>
            </a:r>
            <a:endParaRPr lang="en-GB" sz="1400"/>
          </a:p>
        </p:txBody>
      </p:sp>
      <p:sp>
        <p:nvSpPr>
          <p:cNvPr id="45064" name="Text Box 12"/>
          <p:cNvSpPr txBox="1">
            <a:spLocks noChangeArrowheads="1"/>
          </p:cNvSpPr>
          <p:nvPr/>
        </p:nvSpPr>
        <p:spPr bwMode="auto">
          <a:xfrm>
            <a:off x="827088" y="6553200"/>
            <a:ext cx="1657350" cy="304800"/>
          </a:xfrm>
          <a:prstGeom prst="rect">
            <a:avLst/>
          </a:prstGeom>
          <a:noFill/>
          <a:ln w="9525">
            <a:noFill/>
            <a:miter lim="800000"/>
            <a:headEnd/>
            <a:tailEnd/>
          </a:ln>
        </p:spPr>
        <p:txBody>
          <a:bodyPr>
            <a:spAutoFit/>
          </a:bodyPr>
          <a:lstStyle/>
          <a:p>
            <a:pPr>
              <a:spcBef>
                <a:spcPct val="50000"/>
              </a:spcBef>
            </a:pPr>
            <a:r>
              <a:rPr lang="en-NZ" sz="1400"/>
              <a:t>DOC: R Curtiss</a:t>
            </a:r>
            <a:endParaRPr lang="en-GB" sz="1400"/>
          </a:p>
        </p:txBody>
      </p:sp>
      <p:pic>
        <p:nvPicPr>
          <p:cNvPr id="45065" name="Picture 14" descr="397-093R"/>
          <p:cNvPicPr>
            <a:picLocks noChangeAspect="1" noChangeArrowheads="1"/>
          </p:cNvPicPr>
          <p:nvPr/>
        </p:nvPicPr>
        <p:blipFill>
          <a:blip r:embed="rId5" cstate="print"/>
          <a:srcRect/>
          <a:stretch>
            <a:fillRect/>
          </a:stretch>
        </p:blipFill>
        <p:spPr bwMode="auto">
          <a:xfrm>
            <a:off x="755650" y="4724400"/>
            <a:ext cx="2663825"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t_landscap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ive xmlns="ac7b80e8-7076-485e-90db-11bc203aa038">true</Live>
    <Area xmlns="ac7b80e8-7076-485e-90db-11bc203aa038"/>
    <Record_Type xmlns="79338817-504b-4fbf-9884-42ec1ddd79b5">Normal</Record_Type>
    <Document_x0020_Type xmlns="f6c850aa-1778-4d3a-a144-4c7a46708228">Presentation</Document_x0020_Type>
    <Landcare_x0020_Reference xmlns="029a8486-6bb3-4d67-971b-9be76ae38a2f" xsi:nil="true"/>
    <Financial_x0020_Year xmlns="ac7b80e8-7076-485e-90db-11bc203aa038" xsi:nil="true"/>
    <Tags xmlns="a15f2643-d7ac-4cff-8b8b-94d521370fc3">
      <Value>7</Value>
      <Value>1</Value>
      <Value>4</Value>
    </Tags>
    <Activity xmlns="029a8486-6bb3-4d67-971b-9be76ae38a2f">Projects</Activity>
    <Function xmlns="029a8486-6bb3-4d67-971b-9be76ae38a2f">Delivering Products and Services</Function>
    <Review_x0020_Date1 xmlns="28c51807-f676-4dea-8938-016236cf08b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Standard Document" ma:contentTypeID="0x01010045D9F093213E3D498A9C4579DB564B8300BDA1E59EC485374D8EACC895C61E0BBC" ma:contentTypeVersion="80" ma:contentTypeDescription="Standard company document" ma:contentTypeScope="" ma:versionID="a203e4e8f192cf5e347f046d14cbea7c">
  <xsd:schema xmlns:xsd="http://www.w3.org/2001/XMLSchema" xmlns:p="http://schemas.microsoft.com/office/2006/metadata/properties" xmlns:ns2="79338817-504b-4fbf-9884-42ec1ddd79b5" xmlns:ns3="f6c850aa-1778-4d3a-a144-4c7a46708228" xmlns:ns4="ac7b80e8-7076-485e-90db-11bc203aa038" xmlns:ns5="a15f2643-d7ac-4cff-8b8b-94d521370fc3" xmlns:ns6="029a8486-6bb3-4d67-971b-9be76ae38a2f" xmlns:ns7="28c51807-f676-4dea-8938-016236cf08bb" targetNamespace="http://schemas.microsoft.com/office/2006/metadata/properties" ma:root="true" ma:fieldsID="668dfba1ffa6980acde9c74ab8dc8a97" ns2:_="" ns3:_="" ns4:_="" ns5:_="" ns6:_="" ns7:_="">
    <xsd:import namespace="79338817-504b-4fbf-9884-42ec1ddd79b5"/>
    <xsd:import namespace="f6c850aa-1778-4d3a-a144-4c7a46708228"/>
    <xsd:import namespace="ac7b80e8-7076-485e-90db-11bc203aa038"/>
    <xsd:import namespace="a15f2643-d7ac-4cff-8b8b-94d521370fc3"/>
    <xsd:import namespace="029a8486-6bb3-4d67-971b-9be76ae38a2f"/>
    <xsd:import namespace="28c51807-f676-4dea-8938-016236cf08bb"/>
    <xsd:element name="properties">
      <xsd:complexType>
        <xsd:sequence>
          <xsd:element name="documentManagement">
            <xsd:complexType>
              <xsd:all>
                <xsd:element ref="ns2:Record_Type"/>
                <xsd:element ref="ns3:Document_x0020_Type" minOccurs="0"/>
                <xsd:element ref="ns4:Area" minOccurs="0"/>
                <xsd:element ref="ns5:Tags" minOccurs="0"/>
                <xsd:element ref="ns6:Landcare_x0020_Reference" minOccurs="0"/>
                <xsd:element ref="ns4:Financial_x0020_Year" minOccurs="0"/>
                <xsd:element ref="ns7:Review_x0020_Date1" minOccurs="0"/>
                <xsd:element ref="ns4:Live" minOccurs="0"/>
                <xsd:element ref="ns6:Activity"/>
                <xsd:element ref="ns6:Function"/>
              </xsd:all>
            </xsd:complexType>
          </xsd:element>
        </xsd:sequence>
      </xsd:complexType>
    </xsd:element>
  </xsd:schema>
  <xsd:schema xmlns:xsd="http://www.w3.org/2001/XMLSchema" xmlns:dms="http://schemas.microsoft.com/office/2006/documentManagement/types" targetNamespace="79338817-504b-4fbf-9884-42ec1ddd79b5" elementFormDefault="qualified">
    <xsd:import namespace="http://schemas.microsoft.com/office/2006/documentManagement/types"/>
    <xsd:element name="Record_Type" ma:index="9" ma:displayName="Record Type" ma:default="Normal" ma:format="Dropdown" ma:internalName="RecordType" ma:readOnly="false">
      <xsd:simpleType>
        <xsd:restriction base="dms:Choice">
          <xsd:enumeration value="Normal"/>
          <xsd:enumeration value="Housekeeping"/>
          <xsd:enumeration value="Long Term"/>
          <xsd:enumeration value="Superseded"/>
          <xsd:enumeration value="Email"/>
        </xsd:restriction>
      </xsd:simpleType>
    </xsd:element>
  </xsd:schema>
  <xsd:schema xmlns:xsd="http://www.w3.org/2001/XMLSchema" xmlns:dms="http://schemas.microsoft.com/office/2006/documentManagement/types" targetNamespace="f6c850aa-1778-4d3a-a144-4c7a46708228" elementFormDefault="qualified">
    <xsd:import namespace="http://schemas.microsoft.com/office/2006/documentManagement/types"/>
    <xsd:element name="Document_x0020_Type" ma:index="10" nillable="true" ma:displayName="Document Type" ma:default="Document" ma:format="Dropdown" ma:internalName="Document_x0020_Type">
      <xsd:simpleType>
        <xsd:restriction base="dms:Choice">
          <xsd:enumeration value="Agenda"/>
          <xsd:enumeration value="Correspondence"/>
          <xsd:enumeration value="Data"/>
          <xsd:enumeration value="Document"/>
          <xsd:enumeration value="Instructions"/>
          <xsd:enumeration value="Labels"/>
          <xsd:enumeration value="Manual"/>
          <xsd:enumeration value="Minutes"/>
          <xsd:enumeration value="News"/>
          <xsd:enumeration value="Policy"/>
          <xsd:enumeration value="Presentation"/>
          <xsd:enumeration value="Procedure"/>
          <xsd:enumeration value="Proposal"/>
          <xsd:enumeration value="Report"/>
          <xsd:enumeration value="Template"/>
          <xsd:enumeration value="Photo"/>
        </xsd:restriction>
      </xsd:simpleType>
    </xsd:element>
  </xsd:schema>
  <xsd:schema xmlns:xsd="http://www.w3.org/2001/XMLSchema" xmlns:dms="http://schemas.microsoft.com/office/2006/documentManagement/types" targetNamespace="ac7b80e8-7076-485e-90db-11bc203aa038" elementFormDefault="qualified">
    <xsd:import namespace="http://schemas.microsoft.com/office/2006/documentManagement/types"/>
    <xsd:element name="Area" ma:index="11" nillable="true" ma:displayName="Area" ma:list="{47987436-AA42-472D-B7C2-C3CC71D54E5B}" ma:internalName="Area" ma:showField="Title">
      <xsd:complexType>
        <xsd:complexContent>
          <xsd:extension base="dms:MultiChoiceLookup">
            <xsd:sequence>
              <xsd:element name="Value" type="dms:Lookup" maxOccurs="unbounded" minOccurs="0" nillable="true"/>
            </xsd:sequence>
          </xsd:extension>
        </xsd:complexContent>
      </xsd:complexType>
    </xsd:element>
    <xsd:element name="Financial_x0020_Year" ma:index="14" nillable="true" ma:displayName="Financial Year" ma:format="Dropdown" ma:internalName="Financial_x0020_Year">
      <xsd:simpleType>
        <xsd:restriction base="dms:Choice">
          <xsd:enumeration value="0506"/>
          <xsd:enumeration value="0607"/>
          <xsd:enumeration value="0708"/>
          <xsd:enumeration value="0809"/>
          <xsd:enumeration value="0910"/>
          <xsd:enumeration value="1011"/>
          <xsd:enumeration value="1112"/>
        </xsd:restriction>
      </xsd:simpleType>
    </xsd:element>
    <xsd:element name="Live" ma:index="16" nillable="true" ma:displayName="Live" ma:default="1" ma:internalName="Live">
      <xsd:simpleType>
        <xsd:restriction base="dms:Boolean"/>
      </xsd:simpleType>
    </xsd:element>
  </xsd:schema>
  <xsd:schema xmlns:xsd="http://www.w3.org/2001/XMLSchema" xmlns:dms="http://schemas.microsoft.com/office/2006/documentManagement/types" targetNamespace="a15f2643-d7ac-4cff-8b8b-94d521370fc3" elementFormDefault="qualified">
    <xsd:import namespace="http://schemas.microsoft.com/office/2006/documentManagement/types"/>
    <xsd:element name="Tags" ma:index="12" nillable="true" ma:displayName="Tags" ma:list="{9EE417A2-B70C-4C6C-917C-CE4258FFCAB5}" ma:internalName="Tags"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dms="http://schemas.microsoft.com/office/2006/documentManagement/types" targetNamespace="029a8486-6bb3-4d67-971b-9be76ae38a2f" elementFormDefault="qualified">
    <xsd:import namespace="http://schemas.microsoft.com/office/2006/documentManagement/types"/>
    <xsd:element name="Landcare_x0020_Reference" ma:index="13" nillable="true" ma:displayName="Reference" ma:default="" ma:internalName="Landcare_x0020_Reference">
      <xsd:simpleType>
        <xsd:restriction base="dms:Text">
          <xsd:maxLength value="255"/>
        </xsd:restriction>
      </xsd:simpleType>
    </xsd:element>
    <xsd:element name="Activity" ma:index="17" ma:displayName="Activity" ma:default="Projects" ma:format="RadioButtons" ma:hidden="true" ma:internalName="Activity" ma:readOnly="false">
      <xsd:simpleType>
        <xsd:restriction base="dms:Choice">
          <xsd:enumeration value="Projects"/>
        </xsd:restriction>
      </xsd:simpleType>
    </xsd:element>
    <xsd:element name="Function" ma:index="18" ma:displayName="Function" ma:default="Delivering Products and Services" ma:format="RadioButtons" ma:hidden="true" ma:internalName="Function" ma:readOnly="false">
      <xsd:simpleType>
        <xsd:restriction base="dms:Choice">
          <xsd:enumeration value="Delivering Products and Services"/>
        </xsd:restriction>
      </xsd:simpleType>
    </xsd:element>
  </xsd:schema>
  <xsd:schema xmlns:xsd="http://www.w3.org/2001/XMLSchema" xmlns:dms="http://schemas.microsoft.com/office/2006/documentManagement/types" targetNamespace="28c51807-f676-4dea-8938-016236cf08bb" elementFormDefault="qualified">
    <xsd:import namespace="http://schemas.microsoft.com/office/2006/documentManagement/types"/>
    <xsd:element name="Review_x0020_Date1" ma:index="15" nillable="true" ma:displayName="Review Date" ma:format="DateOnly" ma:internalName="Review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0931A3-1922-4A19-86CF-46C3855C4CC0}">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79338817-504b-4fbf-9884-42ec1ddd79b5"/>
    <ds:schemaRef ds:uri="f6c850aa-1778-4d3a-a144-4c7a46708228"/>
    <ds:schemaRef ds:uri="ac7b80e8-7076-485e-90db-11bc203aa038"/>
    <ds:schemaRef ds:uri="a15f2643-d7ac-4cff-8b8b-94d521370fc3"/>
    <ds:schemaRef ds:uri="029a8486-6bb3-4d67-971b-9be76ae38a2f"/>
    <ds:schemaRef ds:uri="28c51807-f676-4dea-8938-016236cf08bb"/>
    <ds:schemaRef ds:uri="http://schemas.openxmlformats.org/package/2006/metadata/core-properties"/>
  </ds:schemaRefs>
</ds:datastoreItem>
</file>

<file path=customXml/itemProps2.xml><?xml version="1.0" encoding="utf-8"?>
<ds:datastoreItem xmlns:ds="http://schemas.openxmlformats.org/officeDocument/2006/customXml" ds:itemID="{853D04D4-55CA-42F2-A2F0-4914F79457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38817-504b-4fbf-9884-42ec1ddd79b5"/>
    <ds:schemaRef ds:uri="f6c850aa-1778-4d3a-a144-4c7a46708228"/>
    <ds:schemaRef ds:uri="ac7b80e8-7076-485e-90db-11bc203aa038"/>
    <ds:schemaRef ds:uri="a15f2643-d7ac-4cff-8b8b-94d521370fc3"/>
    <ds:schemaRef ds:uri="029a8486-6bb3-4d67-971b-9be76ae38a2f"/>
    <ds:schemaRef ds:uri="28c51807-f676-4dea-8938-016236cf08b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5A8C733-B0CB-4428-9867-7AD6D5B8C0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sat_landscape</Template>
  <TotalTime>1401</TotalTime>
  <Words>2148</Words>
  <Application>Microsoft Office PowerPoint</Application>
  <PresentationFormat>On-screen Show (4:3)</PresentationFormat>
  <Paragraphs>202</Paragraphs>
  <Slides>25</Slides>
  <Notes>21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sat_landscape</vt:lpstr>
      <vt:lpstr>Office Theme</vt:lpstr>
      <vt:lpstr>Invasive Species &amp; Climate Change in Alpine Ecosystems</vt:lpstr>
      <vt:lpstr>Invasive Mammals &amp; Climate Change: Theoretical</vt:lpstr>
      <vt:lpstr>Invasive Mammals &amp; Climate Change: Practical</vt:lpstr>
      <vt:lpstr>Mice and ground weta</vt:lpstr>
      <vt:lpstr>Model system: Rattus rattus in alpine ecosystems</vt:lpstr>
      <vt:lpstr>Temperature effects in alpine ecosystems ..1</vt:lpstr>
      <vt:lpstr>Temperature effects in alpine ecosystems  ..2</vt:lpstr>
      <vt:lpstr>Historic data: Evidence for rat incursions into alpine zone</vt:lpstr>
      <vt:lpstr>Current data: Evidence for rat incursions into alpine zone</vt:lpstr>
      <vt:lpstr>Hypothesis</vt:lpstr>
      <vt:lpstr>Predictions</vt:lpstr>
      <vt:lpstr>Slide 12</vt:lpstr>
      <vt:lpstr>Mt Cedric: Non-Treatment</vt:lpstr>
      <vt:lpstr>Mt Cedric: Non-Treatment</vt:lpstr>
      <vt:lpstr>St Arnaud: Pest Removal</vt:lpstr>
      <vt:lpstr>St Arnaud: Pest Removal</vt:lpstr>
      <vt:lpstr>Beyond Nelson Lakes</vt:lpstr>
      <vt:lpstr>Three sites proposed</vt:lpstr>
      <vt:lpstr>Lower intensity monitoring</vt:lpstr>
      <vt:lpstr>Sinbad Gully</vt:lpstr>
      <vt:lpstr>Slide 21</vt:lpstr>
      <vt:lpstr>Climate and rodents</vt:lpstr>
      <vt:lpstr>Slide 23</vt:lpstr>
      <vt:lpstr>Slide 24</vt:lpstr>
      <vt:lpstr>The Future</vt:lpstr>
    </vt:vector>
  </TitlesOfParts>
  <Company>Landcare Research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Invasive species and climate change in Alpine areas</dc:title>
  <dc:creator>ByromA</dc:creator>
  <dc:description>Room 2 - 15:10  Andrea Byrom and Jenny Christie.</dc:description>
  <cp:lastModifiedBy>Kerry Barton</cp:lastModifiedBy>
  <cp:revision>333</cp:revision>
  <dcterms:created xsi:type="dcterms:W3CDTF">2010-11-29T22:37:50Z</dcterms:created>
  <dcterms:modified xsi:type="dcterms:W3CDTF">2011-06-23T01:03:36Z</dcterms:modified>
  <cp:contentType>Standard Document</cp:contentType>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0x01010045D9F093213E3D498A9C4579DB564B8300BDA1E59EC485374D8EACC895C61E0BBC</vt:lpwstr>
  </property>
  <property fmtid="{D5CDD505-2E9C-101B-9397-08002B2CF9AE}" pid="3" name="NXPowerLiteLastOptimized">
    <vt:lpwstr>1561956</vt:lpwstr>
  </property>
  <property fmtid="{D5CDD505-2E9C-101B-9397-08002B2CF9AE}" pid="4" name="NXPowerLiteVersion">
    <vt:lpwstr>D3.7.2</vt:lpwstr>
  </property>
  <property fmtid="{D5CDD505-2E9C-101B-9397-08002B2CF9AE}" pid="5" name="_MarkAsFinal">
    <vt:bool>true</vt:bool>
  </property>
</Properties>
</file>