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59" r:id="rId8"/>
    <p:sldId id="262" r:id="rId9"/>
    <p:sldId id="268" r:id="rId10"/>
    <p:sldId id="263" r:id="rId11"/>
    <p:sldId id="266" r:id="rId12"/>
    <p:sldId id="271" r:id="rId13"/>
    <p:sldId id="269" r:id="rId14"/>
    <p:sldId id="270" r:id="rId15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8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03F2-49D1-422F-BD85-E2194633D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6FCB-6A97-4009-B8CD-749D40506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D55A-F83B-443C-A7C1-5AFBE34B8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2CF3-DAEF-4144-9212-E612AD671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1C85-1C19-40F6-A636-C51B1B33A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3D92-BBB3-45EA-B031-41772A736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6CE8-D837-4E7C-AC45-2005A2A1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9603-DACC-48DE-9831-52B2BB07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C115-DEA9-42D3-B004-26CDC612C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D5C6-D5A5-43D4-B73B-FF0B62AB0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9E2B-9D9D-426E-8F4B-514AE8793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9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4F82443-B34B-416C-A7E6-145AE09C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88"/>
            <a:ext cx="91440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182812"/>
            <a:ext cx="8713788" cy="3550443"/>
          </a:xfrm>
        </p:spPr>
        <p:txBody>
          <a:bodyPr rIns="132080"/>
          <a:lstStyle/>
          <a:p>
            <a:pPr marL="39688" indent="0" algn="ctr" eaLnBrk="1" hangingPunct="1">
              <a:buFont typeface="Arial" charset="0"/>
              <a:buNone/>
            </a:pPr>
            <a:r>
              <a:rPr lang="en-US" sz="4800" dirty="0" smtClean="0">
                <a:latin typeface="Helvetica" charset="0"/>
                <a:cs typeface="Helvetica" charset="0"/>
                <a:sym typeface="Helvetica" charset="0"/>
              </a:rPr>
              <a:t>160 Gloucester Street </a:t>
            </a:r>
            <a:endParaRPr lang="en-US" sz="4800" dirty="0" smtClean="0">
              <a:latin typeface="Helvetica" charset="0"/>
              <a:sym typeface="Helvetica" charset="0"/>
            </a:endParaRPr>
          </a:p>
          <a:p>
            <a:pPr marL="39688" indent="0" algn="ctr" eaLnBrk="1" hangingPunct="1">
              <a:buFont typeface="Arial" charset="0"/>
              <a:buNone/>
            </a:pPr>
            <a:r>
              <a:rPr lang="en-US" sz="3600" dirty="0" smtClean="0">
                <a:latin typeface="Helvetica" charset="0"/>
                <a:cs typeface="Helvetica" charset="0"/>
                <a:sym typeface="Helvetica" charset="0"/>
              </a:rPr>
              <a:t>48Hr Design Challenge</a:t>
            </a:r>
          </a:p>
          <a:p>
            <a:pPr marL="39688" indent="0" algn="ctr" eaLnBrk="1" hangingPunct="1">
              <a:buFont typeface="Arial" charset="0"/>
              <a:buNone/>
            </a:pPr>
            <a:r>
              <a:rPr lang="en-US" sz="3600" dirty="0" smtClean="0">
                <a:latin typeface="Helvetica" charset="0"/>
                <a:cs typeface="Helvetica" charset="0"/>
                <a:sym typeface="Helvetica" charset="0"/>
              </a:rPr>
              <a:t>CREATIVE CHRISTCHURCH FUTURES</a:t>
            </a:r>
          </a:p>
          <a:p>
            <a:pPr marL="39688" indent="0" algn="ctr" eaLnBrk="1" hangingPunct="1">
              <a:buFont typeface="Arial" charset="0"/>
              <a:buNone/>
            </a:pP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Colin Meurk, Roger Buck, Ian Lynn, Will Allen, Anna Stevenson, Josh Thompson, Adrian Viegas</a:t>
            </a:r>
          </a:p>
          <a:p>
            <a:pPr marL="39688" indent="0" algn="ctr" eaLnBrk="1" hangingPunct="1">
              <a:buFont typeface="Arial" charset="0"/>
              <a:buNone/>
            </a:pP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(hosted by Landcare Research – Manaaki Whenua)</a:t>
            </a:r>
            <a:endParaRPr lang="en-US" sz="3600" dirty="0" smtClean="0">
              <a:latin typeface="Helvetica" charset="0"/>
              <a:sym typeface="Helvetica" charset="0"/>
            </a:endParaRPr>
          </a:p>
          <a:p>
            <a:pPr marL="39688" indent="0" algn="ctr" eaLnBrk="1" hangingPunct="1">
              <a:buFont typeface="Arial" charset="0"/>
              <a:buNone/>
            </a:pPr>
            <a:endParaRPr lang="en-US" sz="4800" dirty="0" smtClean="0">
              <a:latin typeface="Helvetica" charset="0"/>
              <a:sym typeface="Helvetica" charset="0"/>
            </a:endParaRPr>
          </a:p>
        </p:txBody>
      </p:sp>
      <p:pic>
        <p:nvPicPr>
          <p:cNvPr id="2052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9350" y="920750"/>
            <a:ext cx="12255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908050"/>
            <a:ext cx="75961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nut 6"/>
          <p:cNvSpPr/>
          <p:nvPr/>
        </p:nvSpPr>
        <p:spPr bwMode="auto">
          <a:xfrm>
            <a:off x="971550" y="1773238"/>
            <a:ext cx="1008063" cy="935037"/>
          </a:xfrm>
          <a:prstGeom prst="donu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print"/>
          <a:srcRect b="242"/>
          <a:stretch>
            <a:fillRect/>
          </a:stretch>
        </p:blipFill>
        <p:spPr bwMode="auto">
          <a:xfrm>
            <a:off x="-36513" y="6149975"/>
            <a:ext cx="9156701" cy="6635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4716016" cy="4902200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latin typeface="Helvetica" charset="0"/>
                <a:cs typeface="Helvetica" charset="0"/>
                <a:sym typeface="Helvetica" charset="0"/>
              </a:rPr>
              <a:t>Car-free centre (green), street calming (yellow), residual traffic (orange), cycle-ways (blue)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sz="1800" b="1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sz="1800" b="1" dirty="0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spcBef>
                <a:spcPts val="2900"/>
              </a:spcBef>
              <a:buClr>
                <a:srgbClr val="000000"/>
              </a:buClr>
            </a:pPr>
            <a:r>
              <a:rPr lang="en-US" sz="1800" b="1" dirty="0" smtClean="0">
                <a:latin typeface="Helvetica" charset="0"/>
                <a:cs typeface="Helvetica" charset="0"/>
                <a:sym typeface="Helvetica" charset="0"/>
              </a:rPr>
              <a:t>Extended tram system to new Hub in SE quadrant (Based around CPIT, AMI stadium , QEII, Conference Centre, etc.) – AND to University/Riccarton Hub in NW quadrant</a:t>
            </a:r>
          </a:p>
          <a:p>
            <a:pPr eaLnBrk="1" hangingPunct="1">
              <a:spcBef>
                <a:spcPts val="2900"/>
              </a:spcBef>
              <a:buClr>
                <a:srgbClr val="000000"/>
              </a:buClr>
            </a:pPr>
            <a:r>
              <a:rPr lang="en-US" sz="1800" b="1" dirty="0" smtClean="0">
                <a:latin typeface="Helvetica" charset="0"/>
                <a:ea typeface="ヒラギノ角ゴ ProN W6" charset="0"/>
                <a:cs typeface="Helvetica" charset="0"/>
                <a:sym typeface="Helvetica" charset="0"/>
              </a:rPr>
              <a:t>Re-connect light rail commuting from Rangiora/Kaiapoi, Lyttelton/Ferrymead, &amp; Rolleston      to SE Hub </a:t>
            </a:r>
            <a:endParaRPr lang="en-US" sz="1800" b="1" dirty="0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  <p:sp>
        <p:nvSpPr>
          <p:cNvPr id="11270" name="Rectangle 4"/>
          <p:cNvSpPr>
            <a:spLocks/>
          </p:cNvSpPr>
          <p:nvPr/>
        </p:nvSpPr>
        <p:spPr bwMode="auto">
          <a:xfrm>
            <a:off x="457200" y="20639"/>
            <a:ext cx="8229600" cy="888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r>
              <a:rPr lang="en-US" sz="32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An Inner People-Friendly, Vibrant </a:t>
            </a:r>
            <a:r>
              <a:rPr lang="en-US" sz="32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City</a:t>
            </a:r>
          </a:p>
          <a:p>
            <a:pPr marL="39688" algn="ctr"/>
            <a:r>
              <a:rPr lang="en-US" sz="2800" i="1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Activity </a:t>
            </a:r>
            <a:r>
              <a:rPr lang="en-US" sz="2800" i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&amp; Traffic Plan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4572000" y="4941888"/>
            <a:ext cx="453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800" b="1" dirty="0">
                <a:latin typeface="Helvetica" charset="0"/>
                <a:cs typeface="Helvetica" charset="0"/>
                <a:sym typeface="Helvetica" charset="0"/>
              </a:rPr>
              <a:t>Enticing people to city centre through sports, events, entertainment – SE Hub</a:t>
            </a:r>
            <a:endParaRPr lang="en-US" sz="1800" b="1" dirty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rrowheads="1"/>
          </p:cNvPicPr>
          <p:nvPr/>
        </p:nvPicPr>
        <p:blipFill>
          <a:blip r:embed="rId2" cstate="print">
            <a:lum bright="20000"/>
          </a:blip>
          <a:srcRect r="8"/>
          <a:stretch>
            <a:fillRect/>
          </a:stretch>
        </p:blipFill>
        <p:spPr bwMode="auto">
          <a:xfrm>
            <a:off x="5004047" y="1219201"/>
            <a:ext cx="4092327" cy="40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print"/>
          <a:srcRect b="242"/>
          <a:stretch>
            <a:fillRect/>
          </a:stretch>
        </p:blipFill>
        <p:spPr bwMode="auto">
          <a:xfrm>
            <a:off x="-19050" y="6237312"/>
            <a:ext cx="9156700" cy="5762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sp>
        <p:nvSpPr>
          <p:cNvPr id="12292" name="Rectangle 3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r>
              <a:rPr lang="en-US" sz="32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Wider City Context/Key Features </a:t>
            </a:r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enlarged map over page 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0638" y="764629"/>
            <a:ext cx="6608862" cy="5472683"/>
          </a:xfrm>
        </p:spPr>
        <p:txBody>
          <a:bodyPr rIns="132080"/>
          <a:lstStyle/>
          <a:p>
            <a:pPr eaLnBrk="1" hangingPunct="1">
              <a:buClr>
                <a:srgbClr val="000000"/>
              </a:buClr>
            </a:pP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Structure &amp; ideal strong links of suburban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Villages &amp; Hubs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to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Central City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(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black circles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)</a:t>
            </a:r>
            <a:endParaRPr lang="en-US" sz="1600" dirty="0" smtClean="0">
              <a:latin typeface="Helvetica" charset="0"/>
              <a:sym typeface="Helvetica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A much stronger/faster connection between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Canterbury University/Riccarton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education/commercial/service/food /entertainment Hub</a:t>
            </a:r>
            <a:r>
              <a:rPr lang="en-US" sz="1600" dirty="0" smtClean="0">
                <a:latin typeface="Helvetica" charset="0"/>
                <a:sym typeface="Helvetica" charset="0"/>
              </a:rPr>
              <a:t> 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to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Central City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via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tramway</a:t>
            </a:r>
            <a:endParaRPr lang="en-US" sz="1600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Optimum configuration of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habitat patches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&amp; linkages that feed wildlife thru urban forest (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pale green nodes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), an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Eco-Sanctuary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in red zone E of ‘Palms’, &amp;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Plains Savannah Park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in NW (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yellow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)</a:t>
            </a:r>
            <a:endParaRPr lang="en-US" sz="1600" dirty="0" smtClean="0">
              <a:latin typeface="Helvetica" charset="0"/>
              <a:sym typeface="Helvetica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Highlights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traditional Maori sites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of significance – kainga, pa, mahinga kai, </a:t>
            </a:r>
            <a:r>
              <a:rPr lang="en-US" sz="1600" dirty="0" err="1" smtClean="0">
                <a:latin typeface="Helvetica" charset="0"/>
                <a:cs typeface="Helvetica" charset="0"/>
                <a:sym typeface="Helvetica" charset="0"/>
              </a:rPr>
              <a:t>urupa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(brown nodes), &amp; key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trails/routes 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from Te Waihora to Kaiapoi, to Rapaki &amp; across plains to West Coast (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Ti Kouka symbol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600" dirty="0" err="1" smtClean="0">
                <a:latin typeface="Helvetica" charset="0"/>
                <a:cs typeface="Helvetica" charset="0"/>
                <a:sym typeface="Helvetica" charset="0"/>
              </a:rPr>
              <a:t>centred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on Burnside HS &amp; with companion noble podocarps, kowhai &amp; kanuka according to soil/drainage conditions)</a:t>
            </a:r>
          </a:p>
          <a:p>
            <a:pPr eaLnBrk="1" hangingPunct="1">
              <a:buClr>
                <a:srgbClr val="000000"/>
              </a:buClr>
            </a:pP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Motorways to be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transport sculptures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weaving into the city –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projecting its multi-dimensional history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with reference to Maori places, natural habitats, colonial farming &amp; forestry</a:t>
            </a:r>
          </a:p>
          <a:p>
            <a:pPr eaLnBrk="1" hangingPunct="1">
              <a:buClr>
                <a:srgbClr val="000000"/>
              </a:buClr>
            </a:pP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Perimeter walkway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(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red dashes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) encapsulating natural &amp; cultural history &amp; a </a:t>
            </a:r>
            <a:r>
              <a:rPr lang="en-US" sz="1600" dirty="0" err="1" smtClean="0">
                <a:latin typeface="Helvetica" charset="0"/>
                <a:cs typeface="Helvetica" charset="0"/>
                <a:sym typeface="Helvetica" charset="0"/>
              </a:rPr>
              <a:t>revitalised</a:t>
            </a: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 eco/recreation tourism business – a place to be (not a place to pass through)!</a:t>
            </a:r>
          </a:p>
          <a:p>
            <a:pPr eaLnBrk="1" hangingPunct="1">
              <a:buClr>
                <a:srgbClr val="000000"/>
              </a:buClr>
            </a:pPr>
            <a:r>
              <a:rPr lang="en-US" sz="1600" dirty="0" smtClean="0">
                <a:latin typeface="Helvetica" charset="0"/>
                <a:cs typeface="Helvetica" charset="0"/>
                <a:sym typeface="Helvetica" charset="0"/>
              </a:rPr>
              <a:t>Planned retreat from the coast in response to </a:t>
            </a: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sea level rise</a:t>
            </a:r>
          </a:p>
          <a:p>
            <a:pPr eaLnBrk="1" hangingPunct="1">
              <a:buClr>
                <a:srgbClr val="000000"/>
              </a:buClr>
            </a:pPr>
            <a:endParaRPr lang="en-US" sz="1600" b="1" dirty="0" smtClean="0">
              <a:latin typeface="Helvetica" charset="0"/>
              <a:sym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5B4E6E-0577-408C-BF9F-736CAE7D0B2A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3316" name="Picture 1"/>
          <p:cNvPicPr>
            <a:picLocks noChangeArrowheads="1"/>
          </p:cNvPicPr>
          <p:nvPr/>
        </p:nvPicPr>
        <p:blipFill>
          <a:blip r:embed="rId2" cstate="print"/>
          <a:srcRect l="3527" r="6154"/>
          <a:stretch>
            <a:fillRect/>
          </a:stretch>
        </p:blipFill>
        <p:spPr bwMode="auto">
          <a:xfrm>
            <a:off x="250825" y="0"/>
            <a:ext cx="856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23850" y="4941888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900"/>
              <a:t>S Motorway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95537" y="44450"/>
            <a:ext cx="3744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3200" dirty="0"/>
              <a:t>Wider City Context</a:t>
            </a:r>
            <a:endParaRPr lang="en-NZ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5D4FF1-2D92-428D-8526-B0596CFD29D7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4339" name="Picture 1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496" y="188243"/>
            <a:ext cx="90281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print"/>
          <a:srcRect b="242"/>
          <a:stretch>
            <a:fillRect/>
          </a:stretch>
        </p:blipFill>
        <p:spPr bwMode="auto">
          <a:xfrm>
            <a:off x="-19050" y="6149975"/>
            <a:ext cx="9156700" cy="6635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sp>
        <p:nvSpPr>
          <p:cNvPr id="12293" name="Rectangle 3"/>
          <p:cNvSpPr>
            <a:spLocks/>
          </p:cNvSpPr>
          <p:nvPr/>
        </p:nvSpPr>
        <p:spPr bwMode="auto">
          <a:xfrm>
            <a:off x="7912100" y="765175"/>
            <a:ext cx="1052513" cy="158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  <a:cs typeface="Helvetica" charset="0"/>
                <a:sym typeface="Helvetica" charset="0"/>
              </a:rPr>
              <a:t>Trees:</a:t>
            </a:r>
          </a:p>
          <a:p>
            <a:pPr marL="39688">
              <a:defRPr/>
            </a:pPr>
            <a:r>
              <a:rPr lang="en-US" sz="1400" i="1" dirty="0">
                <a:solidFill>
                  <a:schemeClr val="tx1"/>
                </a:solidFill>
                <a:latin typeface="+mj-lt"/>
                <a:cs typeface="Helvetica" charset="0"/>
                <a:sym typeface="Helvetica" charset="0"/>
              </a:rPr>
              <a:t>Totara</a:t>
            </a:r>
          </a:p>
          <a:p>
            <a:pPr marL="39688">
              <a:defRPr/>
            </a:pPr>
            <a:r>
              <a:rPr lang="en-US" sz="1400" i="1" dirty="0">
                <a:solidFill>
                  <a:schemeClr val="tx1"/>
                </a:solidFill>
                <a:latin typeface="+mj-lt"/>
                <a:cs typeface="Helvetica" charset="0"/>
                <a:sym typeface="Helvetica" charset="0"/>
              </a:rPr>
              <a:t>Kowhai</a:t>
            </a:r>
          </a:p>
          <a:p>
            <a:pPr marL="39688">
              <a:defRPr/>
            </a:pPr>
            <a:r>
              <a:rPr lang="en-US" sz="1400" i="1" dirty="0">
                <a:solidFill>
                  <a:schemeClr val="tx1"/>
                </a:solidFill>
                <a:latin typeface="+mj-lt"/>
                <a:cs typeface="Helvetica" charset="0"/>
                <a:sym typeface="Helvetica" charset="0"/>
              </a:rPr>
              <a:t>Manatu</a:t>
            </a:r>
          </a:p>
          <a:p>
            <a:pPr marL="39688">
              <a:defRPr/>
            </a:pPr>
            <a:r>
              <a:rPr lang="en-US" sz="1400" i="1" dirty="0">
                <a:solidFill>
                  <a:schemeClr val="tx1"/>
                </a:solidFill>
                <a:latin typeface="+mj-lt"/>
                <a:cs typeface="Helvetica" charset="0"/>
                <a:sym typeface="Helvetica" charset="0"/>
              </a:rPr>
              <a:t>Ti Kouka</a:t>
            </a:r>
          </a:p>
          <a:p>
            <a:pPr marL="39688">
              <a:defRPr/>
            </a:pPr>
            <a:r>
              <a:rPr lang="en-US" sz="1400" i="1" dirty="0">
                <a:solidFill>
                  <a:schemeClr val="tx1"/>
                </a:solidFill>
                <a:latin typeface="+mj-lt"/>
                <a:cs typeface="Helvetica" charset="0"/>
                <a:sym typeface="Helvetica" charset="0"/>
              </a:rPr>
              <a:t>Houhere</a:t>
            </a:r>
          </a:p>
          <a:p>
            <a:pPr marL="39688">
              <a:defRPr/>
            </a:pPr>
            <a:r>
              <a:rPr lang="en-US" sz="1400" i="1" dirty="0">
                <a:solidFill>
                  <a:schemeClr val="tx1"/>
                </a:solidFill>
                <a:latin typeface="+mj-lt"/>
                <a:cs typeface="Helvetica" charset="0"/>
                <a:sym typeface="Helvetica" charset="0"/>
              </a:rPr>
              <a:t>Kanuka</a:t>
            </a: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538" y="879475"/>
            <a:ext cx="5651500" cy="4061693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An </a:t>
            </a:r>
            <a:r>
              <a:rPr lang="en-US" sz="1800" b="1" dirty="0" smtClean="0">
                <a:latin typeface="Helvetica" charset="0"/>
                <a:cs typeface="Helvetica" charset="0"/>
                <a:sym typeface="Helvetica" charset="0"/>
              </a:rPr>
              <a:t>Eco-Recreation City</a:t>
            </a: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 – alive, safe, nurturing diversity, learning, health, exercise &amp; business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1800" b="1" dirty="0" smtClean="0">
                <a:latin typeface="Helvetica" charset="0"/>
                <a:cs typeface="Helvetica" charset="0"/>
                <a:sym typeface="Helvetica" charset="0"/>
              </a:rPr>
              <a:t>Green” hi-tech wooden structured building </a:t>
            </a: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with native planted green roof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Insulates &amp; attenuates storm water - trained &amp; visible thru site, reflecting older waterways &amp; symbolizing Maori traditional connection with water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Storage for </a:t>
            </a:r>
            <a:r>
              <a:rPr lang="en-US" sz="1800" b="1" dirty="0" smtClean="0">
                <a:latin typeface="Helvetica" charset="0"/>
                <a:cs typeface="Helvetica" charset="0"/>
                <a:sym typeface="Helvetica" charset="0"/>
              </a:rPr>
              <a:t>bicycles</a:t>
            </a: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;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latin typeface="Helvetica" charset="0"/>
                <a:cs typeface="Helvetica" charset="0"/>
                <a:sym typeface="Helvetica" charset="0"/>
              </a:rPr>
              <a:t>Offices/flats </a:t>
            </a: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with common services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roof top gardens, showers for cycle commuters, washing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800" b="1" dirty="0" smtClean="0">
                <a:latin typeface="Helvetica" charset="0"/>
                <a:cs typeface="Helvetica" charset="0"/>
                <a:sym typeface="Helvetica" charset="0"/>
              </a:rPr>
              <a:t>Linked </a:t>
            </a: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to: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latin typeface="Helvetica" charset="0"/>
                <a:cs typeface="Helvetica" charset="0"/>
                <a:sym typeface="Helvetica" charset="0"/>
              </a:rPr>
              <a:t>Colonial Heritage Precinct theme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latin typeface="Helvetica" charset="0"/>
                <a:sym typeface="Helvetica" charset="0"/>
              </a:rPr>
              <a:t>Maori taonga &amp; cosmos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latin typeface="Helvetica" charset="0"/>
                <a:sym typeface="Helvetica" charset="0"/>
              </a:rPr>
              <a:t>Integrated transport/communication links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latin typeface="Helvetica" charset="0"/>
                <a:sym typeface="Helvetica" charset="0"/>
              </a:rPr>
              <a:t>Villages &amp; Hubs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latin typeface="Helvetica" charset="0"/>
                <a:sym typeface="Helvetica" charset="0"/>
              </a:rPr>
              <a:t>Entertainment, Activity &amp; Sports </a:t>
            </a:r>
            <a:r>
              <a:rPr lang="en-US" sz="1400" dirty="0" err="1" smtClean="0">
                <a:latin typeface="Helvetica" charset="0"/>
                <a:sym typeface="Helvetica" charset="0"/>
              </a:rPr>
              <a:t>centres</a:t>
            </a:r>
            <a:endParaRPr lang="en-US" sz="1400" dirty="0" smtClean="0">
              <a:latin typeface="Helvetica" charset="0"/>
              <a:sym typeface="Helvetica" charset="0"/>
            </a:endParaRPr>
          </a:p>
        </p:txBody>
      </p:sp>
      <p:sp>
        <p:nvSpPr>
          <p:cNvPr id="14343" name="Rectangle 5"/>
          <p:cNvSpPr>
            <a:spLocks/>
          </p:cNvSpPr>
          <p:nvPr/>
        </p:nvSpPr>
        <p:spPr bwMode="auto">
          <a:xfrm>
            <a:off x="330200" y="20638"/>
            <a:ext cx="8229600" cy="8160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r>
              <a:rPr lang="en-US" sz="32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Conclusions</a:t>
            </a:r>
            <a:endParaRPr lang="en-US" sz="32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659563" y="3933825"/>
            <a:ext cx="2520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400" b="1"/>
              <a:t>Rain Garden</a:t>
            </a:r>
            <a:r>
              <a:rPr lang="en-NZ" sz="1400"/>
              <a:t>: </a:t>
            </a:r>
            <a:r>
              <a:rPr lang="en-NZ" sz="1400" i="1"/>
              <a:t>oioi, purei, panakenake, umbrella sedge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6300788" y="5229225"/>
            <a:ext cx="28082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400" b="1"/>
              <a:t>Paths &amp; Roofs</a:t>
            </a:r>
            <a:r>
              <a:rPr lang="en-NZ" sz="1400"/>
              <a:t>: </a:t>
            </a:r>
            <a:r>
              <a:rPr lang="en-NZ" sz="1400" i="1"/>
              <a:t>cotula, puha, gossamer grasses, geranium, creeping pohuehue</a:t>
            </a:r>
            <a:endParaRPr lang="en-NZ"/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4427538" y="4562475"/>
            <a:ext cx="36004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400" b="1" dirty="0"/>
              <a:t>Traffic Islands</a:t>
            </a:r>
            <a:r>
              <a:rPr lang="en-NZ" sz="1400" dirty="0"/>
              <a:t>: </a:t>
            </a:r>
            <a:r>
              <a:rPr lang="en-NZ" sz="1400" i="1" dirty="0"/>
              <a:t>mikimiki, knobby clubrush, pohuehue, korokio, niniao, NZ </a:t>
            </a:r>
            <a:r>
              <a:rPr lang="en-NZ" sz="1400" i="1" dirty="0" smtClean="0"/>
              <a:t>broom </a:t>
            </a:r>
            <a:r>
              <a:rPr lang="en-NZ" sz="1400" dirty="0" smtClean="0"/>
              <a:t>(for insects &amp; lizards)</a:t>
            </a:r>
            <a:endParaRPr lang="en-NZ" sz="1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027838-76F7-4766-A3AD-2AFDF838B8E4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 cstate="print"/>
          <a:srcRect r="10"/>
          <a:stretch>
            <a:fillRect/>
          </a:stretch>
        </p:blipFill>
        <p:spPr bwMode="auto">
          <a:xfrm>
            <a:off x="153988" y="44450"/>
            <a:ext cx="8882062" cy="349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 cstate="print"/>
          <a:srcRect b="242"/>
          <a:stretch>
            <a:fillRect/>
          </a:stretch>
        </p:blipFill>
        <p:spPr bwMode="auto">
          <a:xfrm>
            <a:off x="-19050" y="6165850"/>
            <a:ext cx="9156700" cy="6477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sp>
        <p:nvSpPr>
          <p:cNvPr id="15365" name="Rectangle 3"/>
          <p:cNvSpPr>
            <a:spLocks/>
          </p:cNvSpPr>
          <p:nvPr/>
        </p:nvSpPr>
        <p:spPr bwMode="auto">
          <a:xfrm>
            <a:off x="330200" y="20638"/>
            <a:ext cx="8229600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r>
              <a:rPr lang="en-US" sz="32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Conclusions (continued)</a:t>
            </a:r>
            <a:endParaRPr lang="en-US" sz="32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5366" name="Rectangle 4"/>
          <p:cNvSpPr>
            <a:spLocks/>
          </p:cNvSpPr>
          <p:nvPr/>
        </p:nvSpPr>
        <p:spPr bwMode="auto">
          <a:xfrm>
            <a:off x="136525" y="2708275"/>
            <a:ext cx="8432800" cy="345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42900" indent="-342900">
              <a:spcBef>
                <a:spcPts val="738"/>
              </a:spcBef>
              <a:buClr>
                <a:srgbClr val="000000"/>
              </a:buClr>
              <a:buSzPct val="100000"/>
            </a:pPr>
            <a:endParaRPr lang="en-US" sz="18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42900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Blank walls of adjacent buildings decorated with </a:t>
            </a:r>
            <a:r>
              <a:rPr lang="en-US" sz="18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living wall attachments &amp; art works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– an aerial rendering of Port Hills profile to south suspended between buildings &amp; featuring </a:t>
            </a:r>
            <a:r>
              <a:rPr lang="en-US" sz="1800" i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Te Heru-o-Kahukura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&amp; </a:t>
            </a:r>
            <a:r>
              <a:rPr lang="en-US" sz="1800" i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Tauhinu Korokio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&amp; sculpting onto BNZ building up N view shaft thru New Regent St  a profile of </a:t>
            </a:r>
            <a:r>
              <a:rPr lang="en-US" sz="1800" i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Maunga Tere</a:t>
            </a:r>
          </a:p>
          <a:p>
            <a:pPr marL="342900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By implementing developments similar to this design the city will 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regain 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 </a:t>
            </a:r>
            <a:r>
              <a:rPr lang="en-US" sz="18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sense of life, excitement &amp; sustainability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. </a:t>
            </a:r>
          </a:p>
          <a:p>
            <a:pPr marL="342900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K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ey components will 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be to provide </a:t>
            </a:r>
            <a:r>
              <a:rPr lang="en-US" sz="18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safe venues 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for </a:t>
            </a:r>
            <a:r>
              <a:rPr lang="en-US" sz="18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entertainment 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for </a:t>
            </a:r>
            <a:r>
              <a:rPr lang="en-US" sz="18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young people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- designed and policed by a youth council; 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respect &amp; integration of </a:t>
            </a:r>
            <a:r>
              <a:rPr lang="en-US" sz="18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elders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into 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life of city; </a:t>
            </a:r>
            <a:r>
              <a:rPr lang="en-US" sz="18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zero tolerance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of 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anti-social activity; &amp; </a:t>
            </a:r>
            <a:r>
              <a:rPr lang="en-US" sz="1800" b="1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life affirmation</a:t>
            </a:r>
            <a:endParaRPr lang="en-US" sz="1800" b="1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 b="242"/>
          <a:stretch>
            <a:fillRect/>
          </a:stretch>
        </p:blipFill>
        <p:spPr bwMode="auto">
          <a:xfrm>
            <a:off x="-12700" y="6165850"/>
            <a:ext cx="9156700" cy="692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 rIns="132080"/>
          <a:lstStyle/>
          <a:p>
            <a:pPr eaLnBrk="1" hangingPunct="1"/>
            <a:r>
              <a:rPr lang="en-US" sz="3200" smtClean="0">
                <a:latin typeface="Helvetica" charset="0"/>
                <a:cs typeface="Helvetica" charset="0"/>
                <a:sym typeface="Helvetica" charset="0"/>
              </a:rPr>
              <a:t>Key Aspects/Principles of the Project</a:t>
            </a:r>
            <a:endParaRPr lang="en-US" sz="3200" smtClean="0">
              <a:latin typeface="Helvetica" charset="0"/>
              <a:sym typeface="Helvetica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04200" cy="4445000"/>
          </a:xfrm>
        </p:spPr>
        <p:txBody>
          <a:bodyPr rIns="132080"/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endParaRPr lang="en-US" sz="1600" b="1" dirty="0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Set within Social, Cultural, Ecological, Transport &amp; Economic Context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sz="1600" b="1" dirty="0" smtClean="0">
                <a:latin typeface="Helvetica" charset="0"/>
                <a:ea typeface="ヒラギノ角ゴ ProN W6" charset="0"/>
                <a:cs typeface="Helvetica" charset="0"/>
                <a:sym typeface="Helvetica" charset="0"/>
              </a:rPr>
              <a:t>	… across Site, Street, Inner City &amp; Wider City scales</a:t>
            </a:r>
            <a:endParaRPr lang="en-US" sz="1600" b="1" dirty="0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600" b="1" dirty="0" smtClean="0">
                <a:latin typeface="Helvetica" charset="0"/>
                <a:ea typeface="ヒラギノ角ゴ ProN W6" charset="0"/>
                <a:cs typeface="Helvetica" charset="0"/>
                <a:sym typeface="Helvetica" charset="0"/>
              </a:rPr>
              <a:t>Connectivity  to adjacent Streetscapes, Architecture, wider inner City Design, Activity Hubs, Green Infrastructure &amp; Maori History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600" b="1" dirty="0" smtClean="0">
                <a:latin typeface="Helvetica" charset="0"/>
                <a:ea typeface="ヒラギノ角ゴ ProN W6" charset="0"/>
                <a:cs typeface="Helvetica" charset="0"/>
                <a:sym typeface="Helvetica" charset="0"/>
              </a:rPr>
              <a:t>Sustainable, Sensitive &amp; Relevant to Economic/Authentic Tourism &amp; Youth, Aged and Multi-Cultural needs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Vision for High Performance Building in a very limited site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Continuing the Latin/Romanesque theme of New Regent Street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600" b="1" dirty="0" smtClean="0">
                <a:latin typeface="Helvetica" charset="0"/>
                <a:cs typeface="Helvetica" charset="0"/>
                <a:sym typeface="Helvetica" charset="0"/>
              </a:rPr>
              <a:t>An element of a Reborn, Exciting, Safe, Historically Inclusive &amp; Legible City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en-US" sz="1600" b="1" dirty="0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888" y="1447800"/>
            <a:ext cx="463550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 r="53"/>
          <a:stretch>
            <a:fillRect/>
          </a:stretch>
        </p:blipFill>
        <p:spPr bwMode="auto">
          <a:xfrm>
            <a:off x="5286375" y="3848100"/>
            <a:ext cx="3260725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-149225"/>
            <a:ext cx="8140700" cy="1384300"/>
          </a:xfrm>
        </p:spPr>
        <p:txBody>
          <a:bodyPr rIns="132080"/>
          <a:lstStyle/>
          <a:p>
            <a:pPr eaLnBrk="1" hangingPunct="1"/>
            <a:r>
              <a:rPr lang="en-US" sz="3200" smtClean="0">
                <a:latin typeface="Helvetica" charset="0"/>
                <a:cs typeface="Helvetica" charset="0"/>
                <a:sym typeface="Helvetica" charset="0"/>
              </a:rPr>
              <a:t>The Site</a:t>
            </a:r>
            <a:endParaRPr lang="en-US" sz="3200" smtClean="0">
              <a:latin typeface="Helvetica" charset="0"/>
              <a:sym typeface="Helvetica" charset="0"/>
            </a:endParaRPr>
          </a:p>
        </p:txBody>
      </p:sp>
      <p:pic>
        <p:nvPicPr>
          <p:cNvPr id="2" name="Picture 4"/>
          <p:cNvPicPr>
            <a:picLocks noChangeArrowheads="1"/>
          </p:cNvPicPr>
          <p:nvPr/>
        </p:nvPicPr>
        <p:blipFill>
          <a:blip r:embed="rId4" cstate="print"/>
          <a:srcRect b="242"/>
          <a:stretch>
            <a:fillRect/>
          </a:stretch>
        </p:blipFill>
        <p:spPr bwMode="auto">
          <a:xfrm>
            <a:off x="-19050" y="6092825"/>
            <a:ext cx="9156700" cy="6635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sp>
        <p:nvSpPr>
          <p:cNvPr id="4102" name="Rectangle 5"/>
          <p:cNvSpPr>
            <a:spLocks/>
          </p:cNvSpPr>
          <p:nvPr/>
        </p:nvSpPr>
        <p:spPr bwMode="auto">
          <a:xfrm>
            <a:off x="190500" y="1003300"/>
            <a:ext cx="23780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160 Gloucester Street</a:t>
            </a: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3713" y="1401763"/>
            <a:ext cx="2693987" cy="197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4" name="Rectangle 7"/>
          <p:cNvSpPr>
            <a:spLocks/>
          </p:cNvSpPr>
          <p:nvPr/>
        </p:nvSpPr>
        <p:spPr bwMode="auto">
          <a:xfrm>
            <a:off x="6500813" y="1003300"/>
            <a:ext cx="8286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Before</a:t>
            </a:r>
          </a:p>
        </p:txBody>
      </p:sp>
      <p:sp>
        <p:nvSpPr>
          <p:cNvPr id="4105" name="Rectangle 8"/>
          <p:cNvSpPr>
            <a:spLocks/>
          </p:cNvSpPr>
          <p:nvPr/>
        </p:nvSpPr>
        <p:spPr bwMode="auto">
          <a:xfrm>
            <a:off x="6500813" y="3552056"/>
            <a:ext cx="6381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After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en-NZ" smtClean="0"/>
              <a:t>Key Features of Building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075613" cy="43926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800" b="1" smtClean="0">
                <a:latin typeface="Helvetica" charset="0"/>
                <a:cs typeface="Helvetica" charset="0"/>
                <a:sym typeface="Helvetica" charset="0"/>
              </a:rPr>
              <a:t>CONTINUES ROMANESQUE THEME of NEW REGENT STREET HERITAGE PRECINCT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800" b="1" smtClean="0">
                <a:latin typeface="Helvetica" charset="0"/>
                <a:cs typeface="Helvetica" charset="0"/>
                <a:sym typeface="Helvetica" charset="0"/>
              </a:rPr>
              <a:t>Environmentally sensitive - e.g. power / thermal</a:t>
            </a:r>
            <a:endParaRPr lang="en-US" sz="1800" b="1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800" b="1" smtClean="0">
                <a:latin typeface="Helvetica" charset="0"/>
                <a:cs typeface="Helvetica" charset="0"/>
                <a:sym typeface="Helvetica" charset="0"/>
              </a:rPr>
              <a:t>Low energy losses - e.g. insulation</a:t>
            </a:r>
            <a:endParaRPr lang="en-US" sz="1800" b="1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800" b="1" smtClean="0">
                <a:latin typeface="Helvetica" charset="0"/>
                <a:cs typeface="Helvetica" charset="0"/>
                <a:sym typeface="Helvetica" charset="0"/>
              </a:rPr>
              <a:t>Predominantly natural ventilation</a:t>
            </a:r>
            <a:endParaRPr lang="en-US" sz="1800" b="1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800" b="1" smtClean="0">
                <a:latin typeface="Helvetica" charset="0"/>
                <a:cs typeface="Helvetica" charset="0"/>
                <a:sym typeface="Helvetica" charset="0"/>
              </a:rPr>
              <a:t>Green roofs &amp; walls</a:t>
            </a:r>
            <a:endParaRPr lang="en-US" sz="1800" b="1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800" b="1" smtClean="0">
                <a:latin typeface="Helvetica" charset="0"/>
                <a:cs typeface="Helvetica" charset="0"/>
                <a:sym typeface="Helvetica" charset="0"/>
              </a:rPr>
              <a:t>Enhances  use of adjoining open spaces</a:t>
            </a:r>
            <a:endParaRPr lang="en-US" sz="1800" b="1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800" b="1" smtClean="0">
                <a:latin typeface="Helvetica" charset="0"/>
                <a:cs typeface="Helvetica" charset="0"/>
                <a:sym typeface="Helvetica" charset="0"/>
              </a:rPr>
              <a:t>Engineered timber structure (LVL - Expan system)</a:t>
            </a:r>
            <a:endParaRPr lang="en-US" sz="1800" b="1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</a:pPr>
            <a:r>
              <a:rPr lang="en-US" sz="1800" b="1" smtClean="0">
                <a:latin typeface="Helvetica" charset="0"/>
                <a:cs typeface="Helvetica" charset="0"/>
                <a:sym typeface="Helvetica" charset="0"/>
              </a:rPr>
              <a:t>Future proofing</a:t>
            </a:r>
            <a:endParaRPr lang="en-US" sz="1800" b="1" smtClean="0"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95E964-54D9-491E-BA98-0DA535F93A6C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 b="242"/>
          <a:stretch>
            <a:fillRect/>
          </a:stretch>
        </p:blipFill>
        <p:spPr bwMode="auto">
          <a:xfrm>
            <a:off x="-12700" y="6165850"/>
            <a:ext cx="9156700" cy="692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>
            <a:lum bright="-4000" contrast="-14000"/>
          </a:blip>
          <a:srcRect/>
          <a:stretch>
            <a:fillRect/>
          </a:stretch>
        </p:blipFill>
        <p:spPr bwMode="auto">
          <a:xfrm>
            <a:off x="107950" y="1676400"/>
            <a:ext cx="46799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9338" y="1371600"/>
            <a:ext cx="4259262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723900"/>
          </a:xfrm>
        </p:spPr>
        <p:txBody>
          <a:bodyPr rIns="132080"/>
          <a:lstStyle/>
          <a:p>
            <a:pPr eaLnBrk="1" hangingPunct="1"/>
            <a:r>
              <a:rPr lang="en-US" sz="3200" smtClean="0">
                <a:latin typeface="Helvetica" charset="0"/>
                <a:cs typeface="Helvetica" charset="0"/>
                <a:sym typeface="Helvetica" charset="0"/>
              </a:rPr>
              <a:t>3D - Perspective</a:t>
            </a:r>
            <a:endParaRPr lang="en-US" sz="3200" smtClean="0">
              <a:latin typeface="Helvetica" charset="0"/>
              <a:sym typeface="Helvetica" charset="0"/>
            </a:endParaRPr>
          </a:p>
        </p:txBody>
      </p:sp>
      <p:pic>
        <p:nvPicPr>
          <p:cNvPr id="2" name="Picture 4"/>
          <p:cNvPicPr>
            <a:picLocks noChangeArrowheads="1"/>
          </p:cNvPicPr>
          <p:nvPr/>
        </p:nvPicPr>
        <p:blipFill>
          <a:blip r:embed="rId4" cstate="print"/>
          <a:srcRect b="242"/>
          <a:stretch>
            <a:fillRect/>
          </a:stretch>
        </p:blipFill>
        <p:spPr bwMode="auto">
          <a:xfrm>
            <a:off x="-19050" y="6021388"/>
            <a:ext cx="9156700" cy="7350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sp>
        <p:nvSpPr>
          <p:cNvPr id="6150" name="Rectangle 5"/>
          <p:cNvSpPr>
            <a:spLocks/>
          </p:cNvSpPr>
          <p:nvPr/>
        </p:nvSpPr>
        <p:spPr bwMode="auto">
          <a:xfrm>
            <a:off x="34925" y="4221163"/>
            <a:ext cx="4824413" cy="554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External render of shop fronts to Gloucester St</a:t>
            </a:r>
          </a:p>
          <a:p>
            <a:pPr marL="39688"/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windows insulated against adjacent tram 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noise</a:t>
            </a:r>
            <a:endParaRPr lang="en-US" sz="18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51" name="Rectangle 6"/>
          <p:cNvSpPr>
            <a:spLocks/>
          </p:cNvSpPr>
          <p:nvPr/>
        </p:nvSpPr>
        <p:spPr bwMode="auto">
          <a:xfrm>
            <a:off x="5003800" y="4592638"/>
            <a:ext cx="3889375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Aerial view of green roof, solar panels, common roof garden spaces for tenants, stormwater collection chanelling to rain garden on street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650" y="787400"/>
            <a:ext cx="8102600" cy="232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59413" y="3363913"/>
            <a:ext cx="2884487" cy="218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46050"/>
            <a:ext cx="2952750" cy="777875"/>
          </a:xfrm>
        </p:spPr>
        <p:txBody>
          <a:bodyPr rIns="132080"/>
          <a:lstStyle/>
          <a:p>
            <a:pPr eaLnBrk="1" hangingPunct="1"/>
            <a:r>
              <a:rPr lang="en-US" sz="3200" smtClean="0">
                <a:latin typeface="Helvetica" charset="0"/>
                <a:cs typeface="Helvetica" charset="0"/>
                <a:sym typeface="Helvetica" charset="0"/>
              </a:rPr>
              <a:t>Cross Section</a:t>
            </a:r>
            <a:endParaRPr lang="en-US" sz="3200" smtClean="0">
              <a:latin typeface="Helvetica" charset="0"/>
              <a:sym typeface="Helvetica" charset="0"/>
            </a:endParaRPr>
          </a:p>
        </p:txBody>
      </p:sp>
      <p:pic>
        <p:nvPicPr>
          <p:cNvPr id="2" name="Picture 4"/>
          <p:cNvPicPr>
            <a:picLocks noChangeArrowheads="1"/>
          </p:cNvPicPr>
          <p:nvPr/>
        </p:nvPicPr>
        <p:blipFill>
          <a:blip r:embed="rId4" cstate="print"/>
          <a:srcRect b="242"/>
          <a:stretch>
            <a:fillRect/>
          </a:stretch>
        </p:blipFill>
        <p:spPr bwMode="auto">
          <a:xfrm>
            <a:off x="-19050" y="6021388"/>
            <a:ext cx="9156700" cy="7350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 cstate="print"/>
          <a:srcRect b="75"/>
          <a:stretch>
            <a:fillRect/>
          </a:stretch>
        </p:blipFill>
        <p:spPr bwMode="auto">
          <a:xfrm>
            <a:off x="265113" y="3559175"/>
            <a:ext cx="4268787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5" name="Rectangle 6"/>
          <p:cNvSpPr>
            <a:spLocks/>
          </p:cNvSpPr>
          <p:nvPr/>
        </p:nvSpPr>
        <p:spPr bwMode="auto">
          <a:xfrm>
            <a:off x="304800" y="3175000"/>
            <a:ext cx="14382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East Section</a:t>
            </a:r>
          </a:p>
        </p:txBody>
      </p:sp>
      <p:sp>
        <p:nvSpPr>
          <p:cNvPr id="7176" name="Rectangle 7"/>
          <p:cNvSpPr>
            <a:spLocks/>
          </p:cNvSpPr>
          <p:nvPr/>
        </p:nvSpPr>
        <p:spPr bwMode="auto">
          <a:xfrm>
            <a:off x="5508625" y="5568950"/>
            <a:ext cx="15398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North Section</a:t>
            </a:r>
          </a:p>
        </p:txBody>
      </p:sp>
      <p:sp>
        <p:nvSpPr>
          <p:cNvPr id="7177" name="Rectangle 8"/>
          <p:cNvSpPr>
            <a:spLocks/>
          </p:cNvSpPr>
          <p:nvPr/>
        </p:nvSpPr>
        <p:spPr bwMode="auto">
          <a:xfrm>
            <a:off x="254000" y="5410200"/>
            <a:ext cx="256857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Street Section (30kmph)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12725"/>
            <a:ext cx="8229600" cy="1508125"/>
          </a:xfrm>
        </p:spPr>
        <p:txBody>
          <a:bodyPr rIns="132080"/>
          <a:lstStyle/>
          <a:p>
            <a:pPr eaLnBrk="1" hangingPunct="1"/>
            <a:r>
              <a:rPr lang="en-US" sz="3200" smtClean="0">
                <a:latin typeface="Helvetica" charset="0"/>
                <a:cs typeface="Helvetica" charset="0"/>
                <a:sym typeface="Helvetica" charset="0"/>
              </a:rPr>
              <a:t>Spatial Plan</a:t>
            </a:r>
            <a:endParaRPr lang="en-US" sz="3200" smtClean="0">
              <a:latin typeface="Helvetica" charset="0"/>
              <a:sym typeface="Helvetica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 b="242"/>
          <a:stretch>
            <a:fillRect/>
          </a:stretch>
        </p:blipFill>
        <p:spPr bwMode="auto">
          <a:xfrm>
            <a:off x="-19050" y="6092825"/>
            <a:ext cx="9156700" cy="6635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43738" y="800100"/>
            <a:ext cx="1614487" cy="459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88" y="801688"/>
            <a:ext cx="2286000" cy="450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 cstate="print"/>
          <a:srcRect b="20"/>
          <a:stretch>
            <a:fillRect/>
          </a:stretch>
        </p:blipFill>
        <p:spPr bwMode="auto">
          <a:xfrm>
            <a:off x="2400300" y="906463"/>
            <a:ext cx="1917700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0838" y="808038"/>
            <a:ext cx="1531937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0" name="Rectangle 7"/>
          <p:cNvSpPr>
            <a:spLocks/>
          </p:cNvSpPr>
          <p:nvPr/>
        </p:nvSpPr>
        <p:spPr bwMode="auto">
          <a:xfrm>
            <a:off x="368300" y="5346700"/>
            <a:ext cx="15001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Ground Floor</a:t>
            </a:r>
          </a:p>
        </p:txBody>
      </p:sp>
      <p:sp>
        <p:nvSpPr>
          <p:cNvPr id="8201" name="Rectangle 8"/>
          <p:cNvSpPr>
            <a:spLocks/>
          </p:cNvSpPr>
          <p:nvPr/>
        </p:nvSpPr>
        <p:spPr bwMode="auto">
          <a:xfrm>
            <a:off x="2768600" y="5346700"/>
            <a:ext cx="11826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First Floor</a:t>
            </a:r>
          </a:p>
        </p:txBody>
      </p:sp>
      <p:sp>
        <p:nvSpPr>
          <p:cNvPr id="8202" name="Rectangle 9"/>
          <p:cNvSpPr>
            <a:spLocks/>
          </p:cNvSpPr>
          <p:nvPr/>
        </p:nvSpPr>
        <p:spPr bwMode="auto">
          <a:xfrm>
            <a:off x="5067300" y="5359400"/>
            <a:ext cx="15144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Second Floor</a:t>
            </a:r>
          </a:p>
        </p:txBody>
      </p:sp>
      <p:sp>
        <p:nvSpPr>
          <p:cNvPr id="8203" name="Rectangle 10"/>
          <p:cNvSpPr>
            <a:spLocks/>
          </p:cNvSpPr>
          <p:nvPr/>
        </p:nvSpPr>
        <p:spPr bwMode="auto">
          <a:xfrm>
            <a:off x="7226300" y="5359400"/>
            <a:ext cx="12588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Third Floor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rrowheads="1"/>
          </p:cNvPicPr>
          <p:nvPr/>
        </p:nvPicPr>
        <p:blipFill>
          <a:blip r:embed="rId2" cstate="print"/>
          <a:srcRect b="242"/>
          <a:stretch>
            <a:fillRect/>
          </a:stretch>
        </p:blipFill>
        <p:spPr bwMode="auto">
          <a:xfrm>
            <a:off x="-19050" y="6092825"/>
            <a:ext cx="9156700" cy="6635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  <p:sp>
        <p:nvSpPr>
          <p:cNvPr id="9219" name="Rectangle 2"/>
          <p:cNvSpPr>
            <a:spLocks/>
          </p:cNvSpPr>
          <p:nvPr/>
        </p:nvSpPr>
        <p:spPr bwMode="auto">
          <a:xfrm>
            <a:off x="1835150" y="6350"/>
            <a:ext cx="56896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r>
              <a:rPr lang="en-US" sz="32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StreetScape Perspective</a:t>
            </a:r>
          </a:p>
        </p:txBody>
      </p:sp>
      <p:pic>
        <p:nvPicPr>
          <p:cNvPr id="9220" name="Picture 3"/>
          <p:cNvPicPr>
            <a:picLocks noChangeArrowheads="1"/>
          </p:cNvPicPr>
          <p:nvPr/>
        </p:nvPicPr>
        <p:blipFill>
          <a:blip r:embed="rId3" cstate="print"/>
          <a:srcRect b="44"/>
          <a:stretch>
            <a:fillRect/>
          </a:stretch>
        </p:blipFill>
        <p:spPr bwMode="auto">
          <a:xfrm>
            <a:off x="1117600" y="620713"/>
            <a:ext cx="689768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4"/>
          <p:cNvSpPr>
            <a:spLocks/>
          </p:cNvSpPr>
          <p:nvPr/>
        </p:nvSpPr>
        <p:spPr bwMode="auto">
          <a:xfrm>
            <a:off x="34925" y="4106863"/>
            <a:ext cx="9156700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42900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Integration with New Regent St (Romanesque) - Retail, walking, cycling, tram &amp; service vehicles</a:t>
            </a:r>
          </a:p>
          <a:p>
            <a:pPr marL="342900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Provides for limited green space use of rare indigenous spp / taonga of the dry plains, dunes &amp; riverbeds in roof, walls &amp; pavement cracks</a:t>
            </a:r>
          </a:p>
          <a:p>
            <a:pPr marL="342900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Springs running through river stone paving  in braided pattern - revealed through hard ground surface glass – filtering through rain gardens before picking up ancient   tributaries of </a:t>
            </a:r>
            <a:r>
              <a:rPr lang="en-US" sz="1600" b="1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Avon/</a:t>
            </a:r>
            <a:r>
              <a:rPr lang="en-US" sz="1600" b="1" dirty="0" err="1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Otakaro</a:t>
            </a:r>
            <a:r>
              <a:rPr lang="en-US" sz="1600" b="1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 – ultimately issuing to wide green riparian corridor to sea</a:t>
            </a:r>
            <a:endParaRPr lang="en-US" sz="1600" b="1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84F38B-1117-4CF7-AD99-175943B6E848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print"/>
          <a:srcRect b="43"/>
          <a:stretch>
            <a:fillRect/>
          </a:stretch>
        </p:blipFill>
        <p:spPr bwMode="auto">
          <a:xfrm>
            <a:off x="1214438" y="476250"/>
            <a:ext cx="7534275" cy="567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Rectangle 2"/>
          <p:cNvSpPr>
            <a:spLocks/>
          </p:cNvSpPr>
          <p:nvPr/>
        </p:nvSpPr>
        <p:spPr bwMode="auto">
          <a:xfrm>
            <a:off x="2574925" y="6350"/>
            <a:ext cx="3975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r>
              <a:rPr lang="en-US" sz="32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StreetScape Plan</a:t>
            </a:r>
          </a:p>
        </p:txBody>
      </p:sp>
      <p:pic>
        <p:nvPicPr>
          <p:cNvPr id="2" name="Picture 3"/>
          <p:cNvPicPr>
            <a:picLocks noChangeArrowheads="1"/>
          </p:cNvPicPr>
          <p:nvPr/>
        </p:nvPicPr>
        <p:blipFill>
          <a:blip r:embed="rId3" cstate="print"/>
          <a:srcRect b="242"/>
          <a:stretch>
            <a:fillRect/>
          </a:stretch>
        </p:blipFill>
        <p:spPr bwMode="auto">
          <a:xfrm>
            <a:off x="-19050" y="6092825"/>
            <a:ext cx="9156700" cy="6635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dist="76199" dir="4260005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A2A2A2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Pages>0</Pages>
  <Words>834</Words>
  <Characters>0</Characters>
  <Application>Microsoft Office PowerPoint</Application>
  <PresentationFormat>On-screen Show (4:3)</PresentationFormat>
  <Lines>0</Lines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Title &amp; Bullets</vt:lpstr>
      <vt:lpstr>Slide 1</vt:lpstr>
      <vt:lpstr>Key Aspects/Principles of the Project</vt:lpstr>
      <vt:lpstr>The Site</vt:lpstr>
      <vt:lpstr>Key Features of Building</vt:lpstr>
      <vt:lpstr>3D - Perspective</vt:lpstr>
      <vt:lpstr>Cross Section</vt:lpstr>
      <vt:lpstr>Spatial Plan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Steven Dunn</dc:creator>
  <cp:lastModifiedBy>Kerry Barton</cp:lastModifiedBy>
  <cp:revision>40</cp:revision>
  <dcterms:modified xsi:type="dcterms:W3CDTF">2011-08-09T01:05:44Z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1096662</vt:lpwstr>
  </property>
  <property fmtid="{D5CDD505-2E9C-101B-9397-08002B2CF9AE}" pid="3" name="NXPowerLiteVersion">
    <vt:lpwstr>D3.7.2</vt:lpwstr>
  </property>
  <property fmtid="{D5CDD505-2E9C-101B-9397-08002B2CF9AE}" pid="4" name="_MarkAsFinal">
    <vt:bool>true</vt:bool>
  </property>
</Properties>
</file>