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  <p:sldMasterId id="2147483676" r:id="rId5"/>
  </p:sldMasterIdLst>
  <p:notesMasterIdLst>
    <p:notesMasterId r:id="rId28"/>
  </p:notesMasterIdLst>
  <p:handoutMasterIdLst>
    <p:handoutMasterId r:id="rId29"/>
  </p:handoutMasterIdLst>
  <p:sldIdLst>
    <p:sldId id="344" r:id="rId6"/>
    <p:sldId id="290" r:id="rId7"/>
    <p:sldId id="266" r:id="rId8"/>
    <p:sldId id="311" r:id="rId9"/>
    <p:sldId id="331" r:id="rId10"/>
    <p:sldId id="332" r:id="rId11"/>
    <p:sldId id="334" r:id="rId12"/>
    <p:sldId id="324" r:id="rId13"/>
    <p:sldId id="326" r:id="rId14"/>
    <p:sldId id="320" r:id="rId15"/>
    <p:sldId id="341" r:id="rId16"/>
    <p:sldId id="327" r:id="rId17"/>
    <p:sldId id="328" r:id="rId18"/>
    <p:sldId id="345" r:id="rId19"/>
    <p:sldId id="348" r:id="rId20"/>
    <p:sldId id="346" r:id="rId21"/>
    <p:sldId id="347" r:id="rId22"/>
    <p:sldId id="349" r:id="rId23"/>
    <p:sldId id="352" r:id="rId24"/>
    <p:sldId id="355" r:id="rId25"/>
    <p:sldId id="343" r:id="rId26"/>
    <p:sldId id="323" r:id="rId27"/>
  </p:sldIdLst>
  <p:sldSz cx="9144000" cy="6858000" type="screen4x3"/>
  <p:notesSz cx="6858000" cy="97345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333FF"/>
    <a:srgbClr val="FF3300"/>
    <a:srgbClr val="0066FF"/>
    <a:srgbClr val="808000"/>
    <a:srgbClr val="CC9900"/>
    <a:srgbClr val="CCCC00"/>
    <a:srgbClr val="99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7793" autoAdjust="0"/>
  </p:normalViewPr>
  <p:slideViewPr>
    <p:cSldViewPr>
      <p:cViewPr varScale="1">
        <p:scale>
          <a:sx n="93" d="100"/>
          <a:sy n="93" d="100"/>
        </p:scale>
        <p:origin x="-5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40" y="-84"/>
      </p:cViewPr>
      <p:guideLst>
        <p:guide orient="horz" pos="3066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://infofile.landcareresearch.co.nz/all/projects/main/00072/00099/Administration/Molesworth%20Chew%20Card%20Data%202008+2009+2010%20temp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://infofile.landcareresearch.co.nz/all/projects/main/00072/00099/Administration/Molesworth%20Chew%20Card%20Data%202008+2009+2010%20temp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://infofile.landcareresearch.co.nz/all/projects/main/00072/00099/Administration/Molesworth%20Chew%20Card%20Data%202008+2009+2010%20tem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NZ"/>
  <c:chart>
    <c:title>
      <c:layout/>
      <c:txPr>
        <a:bodyPr/>
        <a:lstStyle/>
        <a:p>
          <a:pPr>
            <a:defRPr sz="1200" b="0"/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0.16822150280057124"/>
          <c:y val="0.13075458459906422"/>
          <c:w val="0.73254599894191319"/>
          <c:h val="0.70347785091881465"/>
        </c:manualLayout>
      </c:layout>
      <c:scatterChart>
        <c:scatterStyle val="lineMarker"/>
        <c:ser>
          <c:idx val="0"/>
          <c:order val="0"/>
          <c:tx>
            <c:v>Overall, as % of pre</c:v>
          </c:tx>
          <c:spPr>
            <a:ln w="50800">
              <a:solidFill>
                <a:srgbClr val="FF0000"/>
              </a:solidFill>
            </a:ln>
          </c:spPr>
          <c:xVal>
            <c:numRef>
              <c:f>'[Molesworth Chew Card Data 2008+2009+2010 temp.xlsx]Sheet2'!$M$55:$P$55</c:f>
              <c:numCache>
                <c:formatCode>General</c:formatCode>
                <c:ptCount val="4"/>
                <c:pt idx="0">
                  <c:v>2008</c:v>
                </c:pt>
                <c:pt idx="1">
                  <c:v>2008.1</c:v>
                </c:pt>
                <c:pt idx="2">
                  <c:v>2009</c:v>
                </c:pt>
                <c:pt idx="3">
                  <c:v>2010</c:v>
                </c:pt>
              </c:numCache>
            </c:numRef>
          </c:xVal>
          <c:yVal>
            <c:numRef>
              <c:f>'[Molesworth Chew Card Data 2008+2009+2010 temp.xlsx]Sheet2'!$R$53:$U$53</c:f>
              <c:numCache>
                <c:formatCode>General</c:formatCode>
                <c:ptCount val="4"/>
                <c:pt idx="0">
                  <c:v>1</c:v>
                </c:pt>
                <c:pt idx="1">
                  <c:v>4.6643020035306113E-2</c:v>
                </c:pt>
                <c:pt idx="2">
                  <c:v>0.18531562647592284</c:v>
                </c:pt>
                <c:pt idx="3">
                  <c:v>0.39075253269604932</c:v>
                </c:pt>
              </c:numCache>
            </c:numRef>
          </c:yVal>
        </c:ser>
        <c:axId val="61047936"/>
        <c:axId val="61049472"/>
      </c:scatterChart>
      <c:valAx>
        <c:axId val="61047936"/>
        <c:scaling>
          <c:orientation val="minMax"/>
          <c:max val="2010"/>
          <c:min val="2008"/>
        </c:scaling>
        <c:axPos val="b"/>
        <c:numFmt formatCode="General" sourceLinked="1"/>
        <c:tickLblPos val="nextTo"/>
        <c:crossAx val="61049472"/>
        <c:crosses val="autoZero"/>
        <c:crossBetween val="midCat"/>
        <c:majorUnit val="1"/>
      </c:valAx>
      <c:valAx>
        <c:axId val="61049472"/>
        <c:scaling>
          <c:orientation val="minMax"/>
          <c:max val="1"/>
        </c:scaling>
        <c:axPos val="l"/>
        <c:numFmt formatCode="0%" sourceLinked="0"/>
        <c:tickLblPos val="nextTo"/>
        <c:crossAx val="61047936"/>
        <c:crosses val="autoZero"/>
        <c:crossBetween val="midCat"/>
        <c:majorUnit val="0.2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NZ"/>
  <c:chart>
    <c:plotArea>
      <c:layout>
        <c:manualLayout>
          <c:layoutTarget val="inner"/>
          <c:xMode val="edge"/>
          <c:yMode val="edge"/>
          <c:x val="0.18050906642057221"/>
          <c:y val="0.12626190895507972"/>
          <c:w val="0.73189584216696235"/>
          <c:h val="0.70426947046692767"/>
        </c:manualLayout>
      </c:layout>
      <c:scatterChart>
        <c:scatterStyle val="lineMarker"/>
        <c:ser>
          <c:idx val="3"/>
          <c:order val="0"/>
          <c:tx>
            <c:v>Block 2</c:v>
          </c:tx>
          <c:spPr>
            <a:ln w="44450"/>
          </c:spPr>
          <c:xVal>
            <c:numRef>
              <c:f>'[Molesworth Chew Card Data 2008+2009+2010 temp.xlsx]Sheet2'!$M$55:$P$55</c:f>
              <c:numCache>
                <c:formatCode>General</c:formatCode>
                <c:ptCount val="4"/>
                <c:pt idx="0">
                  <c:v>2008</c:v>
                </c:pt>
                <c:pt idx="1">
                  <c:v>2008.1</c:v>
                </c:pt>
                <c:pt idx="2">
                  <c:v>2009</c:v>
                </c:pt>
                <c:pt idx="3">
                  <c:v>2010</c:v>
                </c:pt>
              </c:numCache>
            </c:numRef>
          </c:xVal>
          <c:yVal>
            <c:numRef>
              <c:f>'[Molesworth Chew Card Data 2008+2009+2010 temp.xlsx]Sheet2'!$R$18:$U$18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0.12613307998571524</c:v>
                </c:pt>
                <c:pt idx="3">
                  <c:v>0.37072360934417548</c:v>
                </c:pt>
              </c:numCache>
            </c:numRef>
          </c:yVal>
        </c:ser>
        <c:ser>
          <c:idx val="1"/>
          <c:order val="1"/>
          <c:tx>
            <c:v>Block 4</c:v>
          </c:tx>
          <c:spPr>
            <a:ln w="44450">
              <a:solidFill>
                <a:schemeClr val="accent2"/>
              </a:solidFill>
            </a:ln>
          </c:spPr>
          <c:xVal>
            <c:numRef>
              <c:f>'[Molesworth Chew Card Data 2008+2009+2010 temp.xlsx]Sheet2'!$M$55:$P$55</c:f>
              <c:numCache>
                <c:formatCode>General</c:formatCode>
                <c:ptCount val="4"/>
                <c:pt idx="0">
                  <c:v>2008</c:v>
                </c:pt>
                <c:pt idx="1">
                  <c:v>2008.1</c:v>
                </c:pt>
                <c:pt idx="2">
                  <c:v>2009</c:v>
                </c:pt>
                <c:pt idx="3">
                  <c:v>2010</c:v>
                </c:pt>
              </c:numCache>
            </c:numRef>
          </c:xVal>
          <c:yVal>
            <c:numRef>
              <c:f>'[Molesworth Chew Card Data 2008+2009+2010 temp.xlsx]Sheet2'!$R$42:$U$42</c:f>
              <c:numCache>
                <c:formatCode>General</c:formatCode>
                <c:ptCount val="4"/>
                <c:pt idx="0">
                  <c:v>1</c:v>
                </c:pt>
                <c:pt idx="1">
                  <c:v>3.9799949807995685E-2</c:v>
                </c:pt>
                <c:pt idx="2">
                  <c:v>0.21261587853306418</c:v>
                </c:pt>
                <c:pt idx="3">
                  <c:v>0.64327454124688455</c:v>
                </c:pt>
              </c:numCache>
            </c:numRef>
          </c:yVal>
        </c:ser>
        <c:axId val="61089280"/>
        <c:axId val="61090816"/>
      </c:scatterChart>
      <c:valAx>
        <c:axId val="61089280"/>
        <c:scaling>
          <c:orientation val="minMax"/>
          <c:max val="2010"/>
          <c:min val="2008"/>
        </c:scaling>
        <c:axPos val="b"/>
        <c:numFmt formatCode="General" sourceLinked="1"/>
        <c:tickLblPos val="nextTo"/>
        <c:crossAx val="61090816"/>
        <c:crosses val="autoZero"/>
        <c:crossBetween val="midCat"/>
        <c:majorUnit val="1"/>
      </c:valAx>
      <c:valAx>
        <c:axId val="61090816"/>
        <c:scaling>
          <c:orientation val="minMax"/>
          <c:max val="1"/>
        </c:scaling>
        <c:axPos val="l"/>
        <c:numFmt formatCode="0%" sourceLinked="0"/>
        <c:tickLblPos val="nextTo"/>
        <c:crossAx val="61089280"/>
        <c:crosses val="autoZero"/>
        <c:crossBetween val="midCat"/>
        <c:majorUnit val="0.2"/>
      </c:valAx>
    </c:plotArea>
    <c:legend>
      <c:legendPos val="b"/>
      <c:layout>
        <c:manualLayout>
          <c:xMode val="edge"/>
          <c:yMode val="edge"/>
          <c:x val="0.2262053226248972"/>
          <c:y val="0.9185465109673161"/>
          <c:w val="0.53966995485496216"/>
          <c:h val="7.6944135141430378E-2"/>
        </c:manualLayout>
      </c:layout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NZ"/>
  <c:chart>
    <c:plotArea>
      <c:layout/>
      <c:scatterChart>
        <c:scatterStyle val="lineMarker"/>
        <c:ser>
          <c:idx val="2"/>
          <c:order val="0"/>
          <c:tx>
            <c:v>Block 3</c:v>
          </c:tx>
          <c:spPr>
            <a:ln w="44450">
              <a:solidFill>
                <a:schemeClr val="tx1"/>
              </a:solidFill>
            </a:ln>
          </c:spPr>
          <c:xVal>
            <c:numRef>
              <c:f>'[Molesworth Chew Card Data 2008+2009+2010 temp.xlsx]Sheet2'!$M$55:$P$55</c:f>
              <c:numCache>
                <c:formatCode>General</c:formatCode>
                <c:ptCount val="4"/>
                <c:pt idx="0">
                  <c:v>2008</c:v>
                </c:pt>
                <c:pt idx="1">
                  <c:v>2008.1</c:v>
                </c:pt>
                <c:pt idx="2">
                  <c:v>2009</c:v>
                </c:pt>
                <c:pt idx="3">
                  <c:v>2010</c:v>
                </c:pt>
              </c:numCache>
            </c:numRef>
          </c:xVal>
          <c:yVal>
            <c:numRef>
              <c:f>'[Molesworth Chew Card Data 2008+2009+2010 temp.xlsx]Sheet2'!$R$29:$U$29</c:f>
              <c:numCache>
                <c:formatCode>General</c:formatCode>
                <c:ptCount val="4"/>
                <c:pt idx="0">
                  <c:v>1</c:v>
                </c:pt>
                <c:pt idx="1">
                  <c:v>1.9688120803139891E-2</c:v>
                </c:pt>
                <c:pt idx="2">
                  <c:v>0.10808930015411582</c:v>
                </c:pt>
                <c:pt idx="3">
                  <c:v>0.20746964278461941</c:v>
                </c:pt>
              </c:numCache>
            </c:numRef>
          </c:yVal>
        </c:ser>
        <c:ser>
          <c:idx val="4"/>
          <c:order val="1"/>
          <c:tx>
            <c:v>Block 1</c:v>
          </c:tx>
          <c:spPr>
            <a:ln w="44450">
              <a:solidFill>
                <a:schemeClr val="accent2"/>
              </a:solidFill>
            </a:ln>
          </c:spPr>
          <c:xVal>
            <c:numRef>
              <c:f>'[Molesworth Chew Card Data 2008+2009+2010 temp.xlsx]Sheet2'!$M$55:$P$55</c:f>
              <c:numCache>
                <c:formatCode>General</c:formatCode>
                <c:ptCount val="4"/>
                <c:pt idx="0">
                  <c:v>2008</c:v>
                </c:pt>
                <c:pt idx="1">
                  <c:v>2008.1</c:v>
                </c:pt>
                <c:pt idx="2">
                  <c:v>2009</c:v>
                </c:pt>
                <c:pt idx="3">
                  <c:v>2010</c:v>
                </c:pt>
              </c:numCache>
            </c:numRef>
          </c:xVal>
          <c:yVal>
            <c:numRef>
              <c:f>'[Molesworth Chew Card Data 2008+2009+2010 temp.xlsx]Sheet2'!$R$5:$U$5</c:f>
              <c:numCache>
                <c:formatCode>General</c:formatCode>
                <c:ptCount val="4"/>
                <c:pt idx="0">
                  <c:v>1</c:v>
                </c:pt>
                <c:pt idx="1">
                  <c:v>9.0623796377417729E-2</c:v>
                </c:pt>
                <c:pt idx="2">
                  <c:v>0.24904972276257198</c:v>
                </c:pt>
                <c:pt idx="3">
                  <c:v>0.32878446160339414</c:v>
                </c:pt>
              </c:numCache>
            </c:numRef>
          </c:yVal>
        </c:ser>
        <c:axId val="61123584"/>
        <c:axId val="61608704"/>
      </c:scatterChart>
      <c:valAx>
        <c:axId val="61123584"/>
        <c:scaling>
          <c:orientation val="minMax"/>
          <c:max val="2010"/>
          <c:min val="2008"/>
        </c:scaling>
        <c:axPos val="b"/>
        <c:numFmt formatCode="General" sourceLinked="1"/>
        <c:tickLblPos val="nextTo"/>
        <c:crossAx val="61608704"/>
        <c:crosses val="autoZero"/>
        <c:crossBetween val="midCat"/>
        <c:majorUnit val="1"/>
      </c:valAx>
      <c:valAx>
        <c:axId val="61608704"/>
        <c:scaling>
          <c:orientation val="minMax"/>
          <c:max val="1"/>
        </c:scaling>
        <c:axPos val="l"/>
        <c:numFmt formatCode="0%" sourceLinked="0"/>
        <c:tickLblPos val="nextTo"/>
        <c:crossAx val="61123584"/>
        <c:crosses val="autoZero"/>
        <c:crossBetween val="midCat"/>
        <c:majorUnit val="0.2"/>
      </c:valAx>
    </c:plotArea>
    <c:legend>
      <c:legendPos val="b"/>
      <c:layout/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2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46133"/>
            <a:ext cx="2971800" cy="48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2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46133"/>
            <a:ext cx="2971800" cy="48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6F51F4A-98A3-480B-94C5-3C7884C83E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6950" y="730250"/>
            <a:ext cx="4864100" cy="3649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23911"/>
            <a:ext cx="5486400" cy="438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46133"/>
            <a:ext cx="2971800" cy="48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46133"/>
            <a:ext cx="2971800" cy="48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9FE344F-9153-4575-B2F5-F485AB34FE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FE344F-9153-4575-B2F5-F485AB34FEF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Obviously the outcomes of TB control on cattle is the</a:t>
            </a:r>
            <a:r>
              <a:rPr lang="en-AU" baseline="0" dirty="0" smtClean="0"/>
              <a:t> Holy Grail and this chart shows the general tracking of the </a:t>
            </a:r>
            <a:r>
              <a:rPr lang="en-AU" baseline="0" dirty="0" err="1" smtClean="0"/>
              <a:t>Molesoworth</a:t>
            </a:r>
            <a:r>
              <a:rPr lang="en-AU" baseline="0" dirty="0" smtClean="0"/>
              <a:t> herd since control began on the early 2000’s. Now very few (if any) </a:t>
            </a:r>
            <a:r>
              <a:rPr lang="en-AU" baseline="0" dirty="0" err="1" smtClean="0"/>
              <a:t>lesioned</a:t>
            </a:r>
            <a:r>
              <a:rPr lang="en-AU" baseline="0" dirty="0" smtClean="0"/>
              <a:t> reactors found at slaughter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FE344F-9153-4575-B2F5-F485AB34FEF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NZ" dirty="0" smtClean="0"/>
              <a:t>Part of the “Sustaining TB freedom” program looking at kernel estimates of home ranges of the main TB reservoir/sentinel species. Important to know that if TB is found what kind of area are we looing at depending on species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3AB179-811D-40BF-A2B5-0ED797D0398E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NZ" b="1" smtClean="0"/>
              <a:t>This conducted at the same time as the Molesworth study</a:t>
            </a:r>
          </a:p>
          <a:p>
            <a:r>
              <a:rPr lang="en-NZ" smtClean="0"/>
              <a:t>Even with high attrition of collars and malfunction the data provided is well in excess of anything collected off pigs to date.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0BEBD7-0F20-486B-B03E-1DAD48607818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NZ" dirty="0" smtClean="0"/>
              <a:t>Stats is only on 9 animals so far, 3 of which are shown here.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0DD642-6235-461C-B047-E12C24194E11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NZ" dirty="0" smtClean="0"/>
              <a:t>Useful data from 26 collars, shown here.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B0964-C314-4BC2-A513-B90D6371D5AA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NZ" dirty="0" smtClean="0"/>
              <a:t>Shows the same possums over 7 nights as opposed to 4 months, covers much of his home range, this may result in more frequent interactions with devices even with fewer possums in this habitat – perhaps we overestimated possum density due to these large home ranges? Other</a:t>
            </a:r>
            <a:r>
              <a:rPr lang="en-NZ" baseline="0" dirty="0" smtClean="0"/>
              <a:t> management implications include the spacing of poison/flight lines – we have recently used reduced sowing rates and spacing out to 500m with good effect in this habitat.</a:t>
            </a:r>
            <a:endParaRPr lang="en-NZ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20B0E5-3DA2-4BB1-8CBF-0F47FDA14906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NZ" smtClean="0"/>
              <a:t>People ask why put collars on cattle –surely you know what paddock you left them in??</a:t>
            </a:r>
          </a:p>
          <a:p>
            <a:r>
              <a:rPr lang="en-NZ" smtClean="0"/>
              <a:t>For previous Molesworth study we had to resort to U.S data for cattle home ranges as a best guess (200 ha?), now we have a much better idea of the amount of landscape they cover. </a:t>
            </a:r>
          </a:p>
          <a:p>
            <a:r>
              <a:rPr lang="en-NZ" smtClean="0"/>
              <a:t>A single example of a hereford steer over 114 days is shown.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418001-73A6-4F6E-86D3-C96B8E81C2D1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NZ" dirty="0" smtClean="0"/>
              <a:t>15 deer collared, combination of stags and hinds, 14 recovered – data is for 13 at present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E1C2B0-A6D2-44EC-8AB3-FD8F9091F767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NZ" dirty="0" smtClean="0"/>
              <a:t>Just to broadly depict the order of magnitude in home range sizes between the 4 species. If you were to find Tb in any of these species this is the kind of detection area you would likely be looking. Remembering the deer is only 1 animal at present so may exceed normal home range.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230C18-92DD-4CF0-936C-95792E68F100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AU" dirty="0" smtClean="0"/>
              <a:t>WE only wanted moderate kills in</a:t>
            </a:r>
            <a:r>
              <a:rPr lang="en-AU" baseline="0" dirty="0" smtClean="0"/>
              <a:t> order to use an aerially delivered vaccine to the survivors.</a:t>
            </a:r>
            <a:endParaRPr lang="en-NZ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93FEEC-DD57-4949-A4BE-07E051C1B82F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E68654-E32D-48E0-9589-CBF2E373833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This talk is basically a background to ongoing work based on Molesworth Stationa nd the Clarence Reserve, some of it nearly complete while other parts are just beginning.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AU" dirty="0" smtClean="0"/>
              <a:t>Even with the high knockdown – only 1/10</a:t>
            </a:r>
            <a:r>
              <a:rPr lang="en-AU" baseline="30000" dirty="0" smtClean="0"/>
              <a:t>th</a:t>
            </a:r>
            <a:r>
              <a:rPr lang="en-AU" dirty="0" smtClean="0"/>
              <a:t> of the toxin as per a normal operation was used</a:t>
            </a:r>
          </a:p>
          <a:p>
            <a:pPr eaLnBrk="1" hangingPunct="1"/>
            <a:endParaRPr lang="en-AU" dirty="0" smtClean="0"/>
          </a:p>
          <a:p>
            <a:pPr eaLnBrk="1" hangingPunct="1"/>
            <a:r>
              <a:rPr lang="en-AU" dirty="0" smtClean="0"/>
              <a:t>Moderate knockdown</a:t>
            </a:r>
            <a:r>
              <a:rPr lang="en-AU" baseline="0" dirty="0" smtClean="0"/>
              <a:t> at 500m spacing's shows what can be achieved at very low cost in these habitats – again 500m </a:t>
            </a:r>
            <a:r>
              <a:rPr lang="en-AU" baseline="0" dirty="0" err="1" smtClean="0"/>
              <a:t>spacings</a:t>
            </a:r>
            <a:r>
              <a:rPr lang="en-AU" baseline="0" dirty="0" smtClean="0"/>
              <a:t> probably worked due to possum movements in this habitat.</a:t>
            </a:r>
            <a:endParaRPr lang="en-NZ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93FEEC-DD57-4949-A4BE-07E051C1B82F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Whether or not it’s a true rapid recovery?</a:t>
            </a:r>
            <a:endParaRPr lang="en-NZ" dirty="0" smtClean="0"/>
          </a:p>
          <a:p>
            <a:r>
              <a:rPr lang="en-NZ" dirty="0" smtClean="0"/>
              <a:t>Reduced costs</a:t>
            </a:r>
            <a:r>
              <a:rPr lang="en-NZ" baseline="0" dirty="0" smtClean="0"/>
              <a:t> could lead to either faster and/or cheaper TB eradication in the high country.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FE344F-9153-4575-B2F5-F485AB34FEF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A51931-4343-4573-904C-434812AD4FA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algn="l">
              <a:lnSpc>
                <a:spcPct val="80000"/>
              </a:lnSpc>
              <a:defRPr/>
            </a:pPr>
            <a:r>
              <a:rPr lang="en-NZ" dirty="0" smtClean="0"/>
              <a:t>Started in 2004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Parts of the high country hold too few possums for TB to persist</a:t>
            </a:r>
          </a:p>
          <a:p>
            <a:pPr lvl="1" algn="l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Question: Can these be reliably identified and left out? </a:t>
            </a:r>
          </a:p>
          <a:p>
            <a:pPr lvl="1" algn="l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Research initiated to identify if costs could be reduced by reducing coverage and sowing rate </a:t>
            </a:r>
            <a:r>
              <a:rPr lang="en-NZ" dirty="0" smtClean="0"/>
              <a:t>ground</a:t>
            </a:r>
            <a:r>
              <a:rPr lang="en-NZ" baseline="0" dirty="0" smtClean="0"/>
              <a:t> and sattelite data to predict habitats.</a:t>
            </a:r>
          </a:p>
          <a:p>
            <a:pPr lvl="1" algn="l">
              <a:lnSpc>
                <a:spcPct val="80000"/>
              </a:lnSpc>
              <a:defRPr/>
            </a:pPr>
            <a:r>
              <a:rPr lang="en-NZ" dirty="0" smtClean="0"/>
              <a:t>Obviously next way to lead on from that study was to test it with an operational job</a:t>
            </a:r>
            <a:r>
              <a:rPr lang="en-NZ" baseline="0" dirty="0" smtClean="0"/>
              <a:t> which was completed in October 2008 using both limited covergae (i.e only controlling risky habitat) and reduced sowing rates by using the cluster technique.</a:t>
            </a:r>
            <a:endParaRPr lang="en-NZ" dirty="0" smtClean="0"/>
          </a:p>
          <a:p>
            <a:pPr algn="l" eaLnBrk="1" hangingPunct="1"/>
            <a:r>
              <a:rPr lang="en-NZ" dirty="0" smtClean="0"/>
              <a:t>Coverage = % of area of block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94F3B5-31BE-452A-A84D-7F135BED856F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dirty="0" smtClean="0"/>
              <a:t>These blocks were monitored using chewcards and also monitored with 103 RTC</a:t>
            </a:r>
            <a:r>
              <a:rPr lang="en-GB" baseline="0" dirty="0" smtClean="0"/>
              <a:t> lines and showed that same pattern, with no difference between broadcast and cluster sowing</a:t>
            </a:r>
            <a:endParaRPr lang="en-GB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NZ" dirty="0" smtClean="0"/>
              <a:t>Looking at Wax Tag index as a % of pre control index we have a steady increase</a:t>
            </a:r>
            <a:r>
              <a:rPr lang="en-NZ" baseline="0" dirty="0" smtClean="0"/>
              <a:t> in possum index through 2009 and 2010. Overall possum index is 39% of pre control levels which is higher than biologically possible – therefore shows an immediate post control index bias. Blue lines are low coverage, black lines are high coverage. </a:t>
            </a:r>
            <a:endParaRPr lang="en-NZ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8E42E3-285F-484B-BF80-B23D5D5FE881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NZ" dirty="0" smtClean="0"/>
              <a:t>Low bias CCI is similar to what is now recognised as biased low RTCI post control – unforested areas (2D habitat)</a:t>
            </a:r>
            <a:r>
              <a:rPr lang="en-NZ" baseline="0" dirty="0" smtClean="0"/>
              <a:t> </a:t>
            </a:r>
            <a:r>
              <a:rPr lang="en-NZ" dirty="0" smtClean="0"/>
              <a:t>first time reasons around this.</a:t>
            </a:r>
          </a:p>
          <a:p>
            <a:r>
              <a:rPr lang="en-NZ" dirty="0" smtClean="0"/>
              <a:t>The question is : was control effective enough to eliminate</a:t>
            </a:r>
            <a:r>
              <a:rPr lang="en-NZ" baseline="0" dirty="0" smtClean="0"/>
              <a:t> TB in possums?</a:t>
            </a:r>
            <a:endParaRPr lang="en-NZ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9DCE2B-313F-4DC1-AEF6-7480CE52AAAC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NZ" dirty="0" smtClean="0"/>
              <a:t>You could generalise and say that Molesworth had a TB problem, high TB prevalence in these areas prior to control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8A9B2D-730D-4983-809D-B572A69C61EA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NZ" dirty="0" smtClean="0"/>
              <a:t>Tb animals from Molesworth: All from the first release of animals soon after the poison operation. Average 65% recovery rate </a:t>
            </a:r>
            <a:r>
              <a:rPr lang="en-NZ" baseline="0" dirty="0" smtClean="0"/>
              <a:t>due natural mortality and hunting pressure.</a:t>
            </a:r>
          </a:p>
          <a:p>
            <a:r>
              <a:rPr lang="en-NZ" baseline="0" dirty="0" smtClean="0"/>
              <a:t>82 pigs released total – 54 recovered for necropsy and exposure time shown in years.</a:t>
            </a:r>
          </a:p>
          <a:p>
            <a:endParaRPr lang="en-NZ" dirty="0" smtClean="0"/>
          </a:p>
          <a:p>
            <a:r>
              <a:rPr lang="en-NZ" dirty="0" smtClean="0"/>
              <a:t>Molesworth exposure time nearly 29 years.</a:t>
            </a:r>
          </a:p>
          <a:p>
            <a:r>
              <a:rPr lang="en-NZ" dirty="0" smtClean="0"/>
              <a:t>Clarence only </a:t>
            </a:r>
            <a:r>
              <a:rPr lang="en-NZ" dirty="0" smtClean="0">
                <a:solidFill>
                  <a:srgbClr val="FF0000"/>
                </a:solidFill>
              </a:rPr>
              <a:t>1/5</a:t>
            </a:r>
            <a:r>
              <a:rPr lang="en-NZ" baseline="30000" dirty="0" smtClean="0">
                <a:solidFill>
                  <a:srgbClr val="FF0000"/>
                </a:solidFill>
              </a:rPr>
              <a:t>th</a:t>
            </a:r>
            <a:r>
              <a:rPr lang="en-NZ" dirty="0" smtClean="0"/>
              <a:t> the exposure time and 42% prevalence so showing a clear difference in possum controlled areas</a:t>
            </a:r>
          </a:p>
          <a:p>
            <a:endParaRPr lang="en-NZ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3998C8-15C0-4D5C-AFED-CEE5AE2C099D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NZ" dirty="0" smtClean="0"/>
              <a:t>However when you look at resident pigs (2008 and 2009 had a large sample born before</a:t>
            </a:r>
            <a:r>
              <a:rPr lang="en-NZ" baseline="0" dirty="0" smtClean="0"/>
              <a:t> possum control), then there is a large decline in TB levels followed by an increase in 2011. Sentinels were also brought in in 2011 with no TB</a:t>
            </a:r>
            <a:endParaRPr lang="en-NZ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A25C5-B103-4BA7-AE35-B131730075D7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815F2-2AD8-4949-82DB-3C4CA3D5CAC0}" type="datetimeFigureOut">
              <a:rPr lang="en-US"/>
              <a:pPr>
                <a:defRPr/>
              </a:pPr>
              <a:t>6/23/2011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3B9E1-2469-4A32-A97E-F78EB0E9AD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DDD0B-86E7-4B5F-9AFD-B58EF3DF4431}" type="datetimeFigureOut">
              <a:rPr lang="en-US"/>
              <a:pPr>
                <a:defRPr/>
              </a:pPr>
              <a:t>6/23/2011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EDE65-DCB4-44C1-A1E5-2467830D97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E9FA8-8933-40F8-9558-B622C375F0DA}" type="datetimeFigureOut">
              <a:rPr lang="en-US"/>
              <a:pPr>
                <a:defRPr/>
              </a:pPr>
              <a:t>6/23/2011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4A1BA-FCBF-4742-8F98-21AD02DC1A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Logo 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3960812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2" descr="poss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8938" y="0"/>
            <a:ext cx="1135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126288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789363"/>
            <a:ext cx="7127875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9B5EF-172F-4018-8EF4-64FC2A9373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614D3-A97A-4250-8916-B506E043075C}" type="datetimeFigureOut">
              <a:rPr lang="en-US"/>
              <a:pPr>
                <a:defRPr/>
              </a:pPr>
              <a:t>6/23/2011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C7029-390D-4694-B131-B7843ED7FE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5B9EF-CE4C-4285-AA9E-6E45A98E6D61}" type="datetimeFigureOut">
              <a:rPr lang="en-US"/>
              <a:pPr>
                <a:defRPr/>
              </a:pPr>
              <a:t>6/23/2011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A3005-200F-4F0D-AC54-D5CDE06619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743FE-CD7A-410B-BA0C-7F2F4B9FC75E}" type="datetimeFigureOut">
              <a:rPr lang="en-US"/>
              <a:pPr>
                <a:defRPr/>
              </a:pPr>
              <a:t>6/23/2011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A03FD-9039-4921-8FEF-2C75BECB1E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EC803-C3B7-4779-88FA-A74691D2C31A}" type="datetimeFigureOut">
              <a:rPr lang="en-US"/>
              <a:pPr>
                <a:defRPr/>
              </a:pPr>
              <a:t>6/23/2011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03AC9-C683-4246-B5F9-172C8E67B0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EA79A-194F-4BD3-A914-B3FFA6052E5F}" type="datetimeFigureOut">
              <a:rPr lang="en-US"/>
              <a:pPr>
                <a:defRPr/>
              </a:pPr>
              <a:t>6/23/2011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8CA5C-AB8B-4203-9EFB-9A9CDFB4E0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BAF21-1310-4798-8038-D9BC27EB1C1B}" type="datetimeFigureOut">
              <a:rPr lang="en-US"/>
              <a:pPr>
                <a:defRPr/>
              </a:pPr>
              <a:t>6/23/2011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D39CA-5150-4AB6-A7D5-77A12AEB27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0D9D6-EE0F-466D-9089-4DBEFD4DA679}" type="datetimeFigureOut">
              <a:rPr lang="en-US"/>
              <a:pPr>
                <a:defRPr/>
              </a:pPr>
              <a:t>6/23/2011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91DED-D3AB-44BB-9504-AF8127DFD5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DBE29-6C83-4267-869F-0F6A504C11A8}" type="datetimeFigureOut">
              <a:rPr lang="en-US"/>
              <a:pPr>
                <a:defRPr/>
              </a:pPr>
              <a:t>6/23/2011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45862-FC5D-417B-ACAE-717DFAA7EA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F908544A-6F6D-4461-9B22-AB1668CE556A}" type="datetimeFigureOut">
              <a:rPr lang="en-US"/>
              <a:pPr>
                <a:defRPr/>
              </a:pPr>
              <a:t>6/23/2011</a:t>
            </a:fld>
            <a:endParaRPr lang="en-US" dirty="0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3481979-DEAD-45DB-8003-2A3731723C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40335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43890E1-A9A6-4A5C-B9B2-9E34817697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Excel_97-2003_Worksheet1.xls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27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sz="3200" b="1" dirty="0" smtClean="0">
                <a:latin typeface="Arial Rounded MT Bold" pitchFamily="34" charset="0"/>
              </a:rPr>
              <a:t>Wildlife TB in the North Canterbury High Country- </a:t>
            </a:r>
            <a:br>
              <a:rPr lang="en-NZ" sz="3200" b="1" dirty="0" smtClean="0">
                <a:latin typeface="Arial Rounded MT Bold" pitchFamily="34" charset="0"/>
              </a:rPr>
            </a:br>
            <a:r>
              <a:rPr lang="en-NZ" sz="3200" b="1" dirty="0" smtClean="0">
                <a:latin typeface="Arial Rounded MT Bold" pitchFamily="34" charset="0"/>
              </a:rPr>
              <a:t>A Research Update.</a:t>
            </a:r>
            <a:endParaRPr lang="en-NZ" sz="3200" dirty="0" smtClean="0">
              <a:latin typeface="Arial Rounded MT Bold" pitchFamily="34" charset="0"/>
            </a:endParaRPr>
          </a:p>
        </p:txBody>
      </p:sp>
      <p:sp>
        <p:nvSpPr>
          <p:cNvPr id="4099" name="Subtitle 3"/>
          <p:cNvSpPr>
            <a:spLocks noGrp="1"/>
          </p:cNvSpPr>
          <p:nvPr>
            <p:ph type="subTitle" idx="1"/>
          </p:nvPr>
        </p:nvSpPr>
        <p:spPr>
          <a:xfrm>
            <a:off x="395288" y="5105400"/>
            <a:ext cx="7127875" cy="1752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2000" i="1" u="sng" dirty="0" smtClean="0">
                <a:solidFill>
                  <a:srgbClr val="002060"/>
                </a:solidFill>
                <a:latin typeface="Arial Rounded MT Bold" pitchFamily="34" charset="0"/>
              </a:rPr>
              <a:t>Ivor Yockney,</a:t>
            </a:r>
            <a:r>
              <a:rPr lang="en-US" sz="2000" i="1" dirty="0" smtClean="0">
                <a:solidFill>
                  <a:srgbClr val="002060"/>
                </a:solidFill>
                <a:latin typeface="Arial Rounded MT Bold" pitchFamily="34" charset="0"/>
              </a:rPr>
              <a:t> Graham Nugent  and Jackie Whitford 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2000" i="1" dirty="0" smtClean="0">
                <a:solidFill>
                  <a:srgbClr val="002060"/>
                </a:solidFill>
                <a:latin typeface="Arial Rounded MT Bold" pitchFamily="34" charset="0"/>
              </a:rPr>
              <a:t>Landcare Research, P.O. Box 40, Lincoln 8142</a:t>
            </a:r>
          </a:p>
          <a:p>
            <a:pPr algn="l" eaLnBrk="1" hangingPunct="1">
              <a:lnSpc>
                <a:spcPct val="80000"/>
              </a:lnSpc>
            </a:pPr>
            <a:endParaRPr lang="en-US" sz="2000" i="1" dirty="0" smtClean="0">
              <a:solidFill>
                <a:srgbClr val="00206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4" cstate="print"/>
          <a:srcRect r="98"/>
          <a:stretch>
            <a:fillRect/>
          </a:stretch>
        </p:blipFill>
        <p:spPr bwMode="auto">
          <a:xfrm>
            <a:off x="5292080" y="1484784"/>
            <a:ext cx="3600400" cy="510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n-NZ" sz="3200" dirty="0" smtClean="0">
                <a:latin typeface="Arial Rounded MT Bold" pitchFamily="34" charset="0"/>
              </a:rPr>
              <a:t>2. Impact of control on </a:t>
            </a:r>
            <a:br>
              <a:rPr lang="en-NZ" sz="3200" dirty="0" smtClean="0">
                <a:latin typeface="Arial Rounded MT Bold" pitchFamily="34" charset="0"/>
              </a:rPr>
            </a:br>
            <a:r>
              <a:rPr lang="en-NZ" sz="3200" dirty="0" smtClean="0">
                <a:latin typeface="Arial Rounded MT Bold" pitchFamily="34" charset="0"/>
              </a:rPr>
              <a:t>TB prevalence</a:t>
            </a:r>
            <a:endParaRPr lang="en-US" sz="3200" dirty="0" smtClean="0">
              <a:latin typeface="Arial Rounded MT Bold" pitchFamily="34" charset="0"/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673225"/>
            <a:ext cx="5076055" cy="463609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NZ" sz="2400" dirty="0" smtClean="0">
                <a:latin typeface="Arial Rounded MT Bold" pitchFamily="34" charset="0"/>
              </a:rPr>
              <a:t>To measure the true success of the operation (in terms of reducing/eliminating TB) </a:t>
            </a:r>
            <a:r>
              <a:rPr lang="en-NZ" sz="2400" dirty="0" err="1" smtClean="0">
                <a:latin typeface="Arial Rounded MT Bold" pitchFamily="34" charset="0"/>
              </a:rPr>
              <a:t>monitpring</a:t>
            </a:r>
            <a:r>
              <a:rPr lang="en-NZ" sz="2400" dirty="0" smtClean="0">
                <a:latin typeface="Arial Rounded MT Bold" pitchFamily="34" charset="0"/>
              </a:rPr>
              <a:t> of cattle TB and conducted  a program of ongoing surveillance through the use of released sentinel pigs.</a:t>
            </a:r>
          </a:p>
          <a:p>
            <a:pPr eaLnBrk="1" hangingPunct="1">
              <a:lnSpc>
                <a:spcPct val="90000"/>
              </a:lnSpc>
            </a:pPr>
            <a:endParaRPr lang="en-NZ" sz="2400" dirty="0" smtClean="0"/>
          </a:p>
          <a:p>
            <a:pPr eaLnBrk="1" hangingPunct="1">
              <a:lnSpc>
                <a:spcPct val="90000"/>
              </a:lnSpc>
            </a:pPr>
            <a:r>
              <a:rPr lang="en-NZ" sz="2400" dirty="0" smtClean="0">
                <a:latin typeface="Arial Rounded MT Bold" pitchFamily="34" charset="0"/>
              </a:rPr>
              <a:t>Combining the use of sentinel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NZ" sz="2400" dirty="0" smtClean="0">
                <a:latin typeface="Arial Rounded MT Bold" pitchFamily="34" charset="0"/>
              </a:rPr>
              <a:t>    pigs as Judas animals for finding resident  to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NZ" sz="2400" dirty="0" smtClean="0">
                <a:latin typeface="Arial Rounded MT Bold" pitchFamily="34" charset="0"/>
              </a:rPr>
              <a:t>    increase efficiencies of TB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NZ" sz="2400" dirty="0" smtClean="0">
                <a:latin typeface="Arial Rounded MT Bold" pitchFamily="34" charset="0"/>
              </a:rPr>
              <a:t>    surveys 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0" y="223961"/>
          <a:ext cx="9040126" cy="6634039"/>
        </p:xfrm>
        <a:graphic>
          <a:graphicData uri="http://schemas.openxmlformats.org/presentationml/2006/ole">
            <p:oleObj spid="_x0000_s1026" name="Chart" r:id="rId5" imgW="8182051" imgH="6019800" progId="Excel.Sheet.8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72200" y="1412776"/>
            <a:ext cx="25922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NZ" sz="2400" dirty="0" smtClean="0">
                <a:latin typeface="Arial Rounded MT Bold" pitchFamily="34" charset="0"/>
              </a:rPr>
              <a:t> Even moderate possum control has had a major effect on reducing possum-cattle TB transmission</a:t>
            </a:r>
            <a:endParaRPr lang="en-NZ" sz="24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Molesworth ma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 descr="F:\Clarence Photos\P907047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1484313"/>
            <a:ext cx="4572000" cy="3429000"/>
          </a:xfrm>
        </p:spPr>
      </p:pic>
      <p:pic>
        <p:nvPicPr>
          <p:cNvPr id="18436" name="Picture 2" descr="F:\Deer darting\Pete with Spik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itle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229600" cy="1143000"/>
          </a:xfrm>
        </p:spPr>
        <p:txBody>
          <a:bodyPr/>
          <a:lstStyle/>
          <a:p>
            <a:pPr eaLnBrk="1" hangingPunct="1"/>
            <a:r>
              <a:rPr lang="en-NZ" sz="3200" dirty="0" smtClean="0">
                <a:latin typeface="Arial Rounded MT Bold" pitchFamily="34" charset="0"/>
              </a:rPr>
              <a:t>3. GPS tracking</a:t>
            </a:r>
            <a:br>
              <a:rPr lang="en-NZ" sz="3200" dirty="0" smtClean="0">
                <a:latin typeface="Arial Rounded MT Bold" pitchFamily="34" charset="0"/>
              </a:rPr>
            </a:br>
            <a:r>
              <a:rPr lang="en-NZ" sz="3200" dirty="0" smtClean="0">
                <a:latin typeface="Arial Rounded MT Bold" pitchFamily="34" charset="0"/>
              </a:rPr>
              <a:t>of cattle, deer, pigs and possums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1143000"/>
          </a:xfrm>
        </p:spPr>
        <p:txBody>
          <a:bodyPr/>
          <a:lstStyle/>
          <a:p>
            <a:pPr eaLnBrk="1" hangingPunct="1"/>
            <a:r>
              <a:rPr lang="en-NZ" sz="3200" dirty="0" smtClean="0">
                <a:latin typeface="Arial Rounded MT Bold" pitchFamily="34" charset="0"/>
              </a:rPr>
              <a:t>GPS animal tracking</a:t>
            </a:r>
          </a:p>
        </p:txBody>
      </p:sp>
      <p:sp>
        <p:nvSpPr>
          <p:cNvPr id="19460" name="Content Placeholder 2"/>
          <p:cNvSpPr>
            <a:spLocks noGrp="1"/>
          </p:cNvSpPr>
          <p:nvPr>
            <p:ph idx="1"/>
          </p:nvPr>
        </p:nvSpPr>
        <p:spPr>
          <a:xfrm>
            <a:off x="1" y="1457325"/>
            <a:ext cx="4788024" cy="5400675"/>
          </a:xfrm>
        </p:spPr>
        <p:txBody>
          <a:bodyPr/>
          <a:lstStyle/>
          <a:p>
            <a:pPr eaLnBrk="1" hangingPunct="1"/>
            <a:r>
              <a:rPr lang="en-NZ" sz="2800" dirty="0" smtClean="0">
                <a:latin typeface="Arial Rounded MT Bold" pitchFamily="34" charset="0"/>
              </a:rPr>
              <a:t>Better understanding of home range and utilisation, and their relative utility as TB sentinels</a:t>
            </a:r>
          </a:p>
          <a:p>
            <a:pPr eaLnBrk="1" hangingPunct="1"/>
            <a:r>
              <a:rPr lang="en-NZ" sz="2800" dirty="0" smtClean="0">
                <a:latin typeface="Arial Rounded MT Bold" pitchFamily="34" charset="0"/>
              </a:rPr>
              <a:t>Most robust home range data set yet covering four major TB hosts in a single place (habitat)</a:t>
            </a:r>
          </a:p>
          <a:p>
            <a:pPr eaLnBrk="1" hangingPunct="1"/>
            <a:endParaRPr lang="en-NZ" sz="2800" dirty="0" smtClean="0">
              <a:latin typeface="Arial Rounded MT Bold" pitchFamily="34" charset="0"/>
            </a:endParaRPr>
          </a:p>
          <a:p>
            <a:pPr eaLnBrk="1" hangingPunct="1"/>
            <a:r>
              <a:rPr lang="en-NZ" sz="1800" i="1" dirty="0" smtClean="0">
                <a:latin typeface="Arial Rounded MT Bold" pitchFamily="34" charset="0"/>
              </a:rPr>
              <a:t>Largely unanalysed at present so presenting preliminary results</a:t>
            </a:r>
            <a:endParaRPr lang="en-NZ" sz="2800" dirty="0" smtClean="0">
              <a:latin typeface="Arial Rounded MT Bold" pitchFamily="34" charset="0"/>
            </a:endParaRPr>
          </a:p>
        </p:txBody>
      </p:sp>
      <p:pic>
        <p:nvPicPr>
          <p:cNvPr id="19461" name="Picture 7" descr="P922057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8640"/>
            <a:ext cx="3131840" cy="417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4" descr="P92205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652120" y="3573016"/>
            <a:ext cx="316835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igSirTr_NZMG3.jpg"/>
          <p:cNvPicPr>
            <a:picLocks noChangeAspect="1"/>
          </p:cNvPicPr>
          <p:nvPr/>
        </p:nvPicPr>
        <p:blipFill>
          <a:blip r:embed="rId3" cstate="print"/>
          <a:srcRect b="42"/>
          <a:stretch>
            <a:fillRect/>
          </a:stretch>
        </p:blipFill>
        <p:spPr bwMode="auto">
          <a:xfrm>
            <a:off x="0" y="0"/>
            <a:ext cx="6399176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Content Placeholder 6"/>
          <p:cNvSpPr>
            <a:spLocks noGrp="1"/>
          </p:cNvSpPr>
          <p:nvPr>
            <p:ph sz="half" idx="2"/>
          </p:nvPr>
        </p:nvSpPr>
        <p:spPr>
          <a:xfrm>
            <a:off x="6228184" y="260648"/>
            <a:ext cx="2915816" cy="54625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NZ" sz="3200" dirty="0" smtClean="0">
                <a:solidFill>
                  <a:srgbClr val="3333FF"/>
                </a:solidFill>
                <a:latin typeface="Arial Rounded MT Bold" pitchFamily="34" charset="0"/>
              </a:rPr>
              <a:t>Pig home ranges</a:t>
            </a:r>
          </a:p>
          <a:p>
            <a:pPr eaLnBrk="1" hangingPunct="1">
              <a:buFontTx/>
              <a:buNone/>
            </a:pPr>
            <a:r>
              <a:rPr lang="en-NZ" dirty="0" smtClean="0">
                <a:latin typeface="Arial Rounded MT Bold" pitchFamily="34" charset="0"/>
              </a:rPr>
              <a:t>Mean = 4.2 km²</a:t>
            </a:r>
          </a:p>
          <a:p>
            <a:pPr eaLnBrk="1" hangingPunct="1">
              <a:buFontTx/>
              <a:buNone/>
            </a:pPr>
            <a:r>
              <a:rPr lang="en-NZ" dirty="0" smtClean="0">
                <a:latin typeface="Arial Rounded MT Bold" pitchFamily="34" charset="0"/>
              </a:rPr>
              <a:t>Max = 10 km²</a:t>
            </a:r>
          </a:p>
          <a:p>
            <a:pPr eaLnBrk="1" hangingPunct="1">
              <a:buFontTx/>
              <a:buNone/>
            </a:pPr>
            <a:r>
              <a:rPr lang="en-NZ" dirty="0" smtClean="0">
                <a:latin typeface="Arial Rounded MT Bold" pitchFamily="34" charset="0"/>
              </a:rPr>
              <a:t>Min = 1 km²</a:t>
            </a:r>
          </a:p>
          <a:p>
            <a:pPr eaLnBrk="1" hangingPunct="1">
              <a:buFontTx/>
              <a:buNone/>
            </a:pPr>
            <a:r>
              <a:rPr lang="en-NZ" dirty="0" smtClean="0">
                <a:latin typeface="Arial Rounded MT Bold" pitchFamily="34" charset="0"/>
              </a:rPr>
              <a:t>N=9</a:t>
            </a:r>
          </a:p>
        </p:txBody>
      </p:sp>
      <p:pic>
        <p:nvPicPr>
          <p:cNvPr id="20484" name="Picture 4" descr="Wild P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3014" y="3789363"/>
            <a:ext cx="3839500" cy="287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3" descr="pos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35"/>
          <a:stretch>
            <a:fillRect/>
          </a:stretch>
        </p:blipFill>
        <p:spPr>
          <a:xfrm>
            <a:off x="0" y="0"/>
            <a:ext cx="6082860" cy="6669360"/>
          </a:xfrm>
        </p:spPr>
      </p:pic>
      <p:sp>
        <p:nvSpPr>
          <p:cNvPr id="6" name="Content Placeholder 6"/>
          <p:cNvSpPr txBox="1">
            <a:spLocks/>
          </p:cNvSpPr>
          <p:nvPr/>
        </p:nvSpPr>
        <p:spPr>
          <a:xfrm>
            <a:off x="6084168" y="476250"/>
            <a:ext cx="3275732" cy="546258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NZ" sz="3200" kern="0" dirty="0">
                <a:solidFill>
                  <a:srgbClr val="3333FF"/>
                </a:solidFill>
                <a:latin typeface="Arial Rounded MT Bold" pitchFamily="34" charset="0"/>
              </a:rPr>
              <a:t>Possum home ranges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NZ" sz="2800" kern="0" dirty="0">
                <a:latin typeface="Arial Rounded MT Bold" pitchFamily="34" charset="0"/>
              </a:rPr>
              <a:t>Mean = 18.6 ha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NZ" sz="2800" kern="0" dirty="0">
                <a:latin typeface="Arial Rounded MT Bold" pitchFamily="34" charset="0"/>
              </a:rPr>
              <a:t>Max = </a:t>
            </a:r>
            <a:r>
              <a:rPr lang="en-NZ" sz="2800" kern="0" dirty="0" smtClean="0">
                <a:latin typeface="Arial Rounded MT Bold" pitchFamily="34" charset="0"/>
              </a:rPr>
              <a:t>40.0 </a:t>
            </a:r>
            <a:r>
              <a:rPr lang="en-NZ" sz="2800" kern="0" dirty="0">
                <a:latin typeface="Arial Rounded MT Bold" pitchFamily="34" charset="0"/>
              </a:rPr>
              <a:t>ha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NZ" sz="2800" kern="0" dirty="0">
                <a:latin typeface="Arial Rounded MT Bold" pitchFamily="34" charset="0"/>
              </a:rPr>
              <a:t>Min = </a:t>
            </a:r>
            <a:r>
              <a:rPr lang="en-NZ" sz="2800" kern="0" dirty="0" smtClean="0">
                <a:latin typeface="Arial Rounded MT Bold" pitchFamily="34" charset="0"/>
              </a:rPr>
              <a:t>0.7 </a:t>
            </a:r>
            <a:r>
              <a:rPr lang="en-NZ" sz="2800" kern="0" dirty="0">
                <a:latin typeface="Arial Rounded MT Bold" pitchFamily="34" charset="0"/>
              </a:rPr>
              <a:t>ha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NZ" sz="2800" kern="0" dirty="0">
                <a:latin typeface="Arial Rounded MT Bold" pitchFamily="34" charset="0"/>
              </a:rPr>
              <a:t>N= 26</a:t>
            </a:r>
          </a:p>
        </p:txBody>
      </p:sp>
      <p:pic>
        <p:nvPicPr>
          <p:cNvPr id="4" name="Picture 5" descr="F:\Clarence Photos\P9150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933056"/>
            <a:ext cx="364701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poss8330H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1520" y="-1"/>
            <a:ext cx="4139343" cy="573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itle 4"/>
          <p:cNvSpPr>
            <a:spLocks noGrp="1"/>
          </p:cNvSpPr>
          <p:nvPr>
            <p:ph type="title"/>
          </p:nvPr>
        </p:nvSpPr>
        <p:spPr>
          <a:xfrm>
            <a:off x="5219700" y="333375"/>
            <a:ext cx="3008313" cy="863377"/>
          </a:xfrm>
        </p:spPr>
        <p:txBody>
          <a:bodyPr/>
          <a:lstStyle/>
          <a:p>
            <a:pPr eaLnBrk="1" hangingPunct="1"/>
            <a:r>
              <a:rPr lang="en-NZ" sz="3200" b="0" dirty="0" smtClean="0">
                <a:solidFill>
                  <a:srgbClr val="3333FF"/>
                </a:solidFill>
                <a:latin typeface="Arial Rounded MT Bold" pitchFamily="34" charset="0"/>
              </a:rPr>
              <a:t>Short-term range use</a:t>
            </a:r>
          </a:p>
        </p:txBody>
      </p:sp>
      <p:pic>
        <p:nvPicPr>
          <p:cNvPr id="23556" name="Picture 7" descr="Carriage Drive possum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645025"/>
            <a:ext cx="3627930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Placeholder 6"/>
          <p:cNvSpPr>
            <a:spLocks noGrp="1"/>
          </p:cNvSpPr>
          <p:nvPr>
            <p:ph type="body" sz="half" idx="2"/>
          </p:nvPr>
        </p:nvSpPr>
        <p:spPr>
          <a:xfrm>
            <a:off x="4788024" y="1268760"/>
            <a:ext cx="4355976" cy="4403031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NZ" sz="2400" dirty="0" smtClean="0">
                <a:latin typeface="Arial Rounded MT Bold" pitchFamily="34" charset="0"/>
              </a:rPr>
              <a:t> adult male possum used most of its large home range within a 7-day period </a:t>
            </a:r>
          </a:p>
          <a:p>
            <a:pPr eaLnBrk="1" hangingPunct="1"/>
            <a:r>
              <a:rPr lang="en-NZ" sz="2400" dirty="0" smtClean="0">
                <a:latin typeface="Arial Rounded MT Bold" pitchFamily="34" charset="0"/>
              </a:rPr>
              <a:t>=&gt; more frequent interactions with devices  - overestimates density?</a:t>
            </a:r>
            <a:endParaRPr lang="en-N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cattle831.jpg"/>
          <p:cNvPicPr>
            <a:picLocks noChangeAspect="1"/>
          </p:cNvPicPr>
          <p:nvPr/>
        </p:nvPicPr>
        <p:blipFill>
          <a:blip r:embed="rId3" cstate="print"/>
          <a:srcRect b="1"/>
          <a:stretch>
            <a:fillRect/>
          </a:stretch>
        </p:blipFill>
        <p:spPr bwMode="auto">
          <a:xfrm>
            <a:off x="0" y="-1"/>
            <a:ext cx="5724128" cy="681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6"/>
          <p:cNvSpPr txBox="1">
            <a:spLocks/>
          </p:cNvSpPr>
          <p:nvPr/>
        </p:nvSpPr>
        <p:spPr>
          <a:xfrm>
            <a:off x="5940152" y="188640"/>
            <a:ext cx="2699792" cy="546258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NZ" sz="3200" kern="0" dirty="0">
                <a:solidFill>
                  <a:srgbClr val="3333FF"/>
                </a:solidFill>
                <a:latin typeface="Arial Rounded MT Bold" pitchFamily="34" charset="0"/>
              </a:rPr>
              <a:t>Cattle home ranges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NZ" sz="2800" kern="0" dirty="0">
                <a:latin typeface="Arial Rounded MT Bold" pitchFamily="34" charset="0"/>
              </a:rPr>
              <a:t>Mean = 38 km²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NZ" sz="2800" kern="0" dirty="0">
                <a:latin typeface="Arial Rounded MT Bold" pitchFamily="34" charset="0"/>
              </a:rPr>
              <a:t>Max = 112 km²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NZ" sz="2800" kern="0" dirty="0">
                <a:latin typeface="Arial Rounded MT Bold" pitchFamily="34" charset="0"/>
              </a:rPr>
              <a:t>Min = 15 km²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NZ" sz="2800" kern="0" dirty="0">
                <a:latin typeface="Arial Rounded MT Bold" pitchFamily="34" charset="0"/>
              </a:rPr>
              <a:t>N= 20</a:t>
            </a:r>
          </a:p>
        </p:txBody>
      </p:sp>
      <p:pic>
        <p:nvPicPr>
          <p:cNvPr id="24579" name="Picture 2" descr="F:\Muzzle Station Sept 2009\P90704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805960"/>
            <a:ext cx="4067944" cy="305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/>
          <p:cNvSpPr txBox="1">
            <a:spLocks/>
          </p:cNvSpPr>
          <p:nvPr/>
        </p:nvSpPr>
        <p:spPr>
          <a:xfrm>
            <a:off x="6228184" y="260648"/>
            <a:ext cx="2915816" cy="593883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NZ" sz="3200" kern="0" dirty="0">
                <a:solidFill>
                  <a:srgbClr val="3333FF"/>
                </a:solidFill>
                <a:latin typeface="Arial Rounded MT Bold" pitchFamily="34" charset="0"/>
              </a:rPr>
              <a:t>Deer home ranges</a:t>
            </a:r>
          </a:p>
          <a:p>
            <a:endParaRPr lang="en-NZ" sz="2400" dirty="0" smtClean="0"/>
          </a:p>
          <a:p>
            <a:r>
              <a:rPr lang="en-NZ" sz="2800" dirty="0" smtClean="0">
                <a:latin typeface="Arial Rounded MT Bold" pitchFamily="34" charset="0"/>
              </a:rPr>
              <a:t>Mean = 76</a:t>
            </a:r>
            <a:r>
              <a:rPr lang="en-NZ" sz="2800" kern="0" dirty="0" smtClean="0">
                <a:latin typeface="Arial Rounded MT Bold" pitchFamily="34" charset="0"/>
              </a:rPr>
              <a:t> km²</a:t>
            </a:r>
            <a:endParaRPr lang="en-NZ" sz="2800" dirty="0" smtClean="0">
              <a:latin typeface="Arial Rounded MT Bold" pitchFamily="34" charset="0"/>
            </a:endParaRPr>
          </a:p>
          <a:p>
            <a:r>
              <a:rPr lang="en-NZ" sz="2800" dirty="0" smtClean="0">
                <a:latin typeface="Arial Rounded MT Bold" pitchFamily="34" charset="0"/>
              </a:rPr>
              <a:t>Max = 173 </a:t>
            </a:r>
            <a:r>
              <a:rPr lang="en-NZ" sz="2800" kern="0" dirty="0" smtClean="0">
                <a:latin typeface="Arial Rounded MT Bold" pitchFamily="34" charset="0"/>
              </a:rPr>
              <a:t>km²</a:t>
            </a:r>
            <a:endParaRPr lang="en-NZ" sz="2800" dirty="0" smtClean="0">
              <a:latin typeface="Arial Rounded MT Bold" pitchFamily="34" charset="0"/>
            </a:endParaRPr>
          </a:p>
          <a:p>
            <a:r>
              <a:rPr lang="en-NZ" sz="2800" dirty="0" smtClean="0">
                <a:latin typeface="Arial Rounded MT Bold" pitchFamily="34" charset="0"/>
              </a:rPr>
              <a:t>Min = 22 </a:t>
            </a:r>
            <a:r>
              <a:rPr lang="en-NZ" sz="2800" kern="0" dirty="0" smtClean="0">
                <a:latin typeface="Arial Rounded MT Bold" pitchFamily="34" charset="0"/>
              </a:rPr>
              <a:t>km²</a:t>
            </a:r>
            <a:endParaRPr lang="en-NZ" sz="2800" dirty="0" smtClean="0">
              <a:latin typeface="Arial Rounded MT Bold" pitchFamily="34" charset="0"/>
            </a:endParaRPr>
          </a:p>
          <a:p>
            <a:r>
              <a:rPr lang="en-NZ" sz="2800" dirty="0" smtClean="0">
                <a:latin typeface="Arial Rounded MT Bold" pitchFamily="34" charset="0"/>
              </a:rPr>
              <a:t>N = 13</a:t>
            </a:r>
          </a:p>
        </p:txBody>
      </p:sp>
      <p:pic>
        <p:nvPicPr>
          <p:cNvPr id="5" name="Picture 4" descr="DeerKern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52993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5856" y="98072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002060"/>
                </a:solidFill>
                <a:latin typeface="Arial Rounded MT Bold" pitchFamily="34" charset="0"/>
              </a:rPr>
              <a:t>Male</a:t>
            </a:r>
            <a:endParaRPr lang="en-NZ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576" y="4581128"/>
            <a:ext cx="995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 smtClean="0">
                <a:solidFill>
                  <a:srgbClr val="002060"/>
                </a:solidFill>
                <a:latin typeface="Arial Rounded MT Bold" pitchFamily="34" charset="0"/>
              </a:rPr>
              <a:t>Female</a:t>
            </a:r>
            <a:endParaRPr lang="en-NZ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pic>
        <p:nvPicPr>
          <p:cNvPr id="7" name="Picture 2" descr="F:\Deer darting\IMG_10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645024"/>
            <a:ext cx="4285952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HR_Circles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99075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Wild P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4925" y="2276475"/>
            <a:ext cx="2759075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rot="10800000">
            <a:off x="4643438" y="2276475"/>
            <a:ext cx="2089150" cy="6477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3" name="Picture 4" descr="F:\Clarence Photos\P90704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4437063"/>
            <a:ext cx="3227388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rot="16200000" flipV="1">
            <a:off x="3373438" y="2590800"/>
            <a:ext cx="2376488" cy="1747837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5" name="Picture 5" descr="F:\Clarence Photos\P91505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25" y="0"/>
            <a:ext cx="2771775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/>
          <p:nvPr/>
        </p:nvCxnSpPr>
        <p:spPr>
          <a:xfrm rot="10800000" flipV="1">
            <a:off x="5003800" y="1341438"/>
            <a:ext cx="1728788" cy="6477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7" name="Picture 3" descr="F:\Deer darting\IMG_11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346575"/>
            <a:ext cx="3348038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16200000" flipV="1">
            <a:off x="1115219" y="3428206"/>
            <a:ext cx="2160588" cy="72072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Clarence Reserve Work\Aerial application\Moonlighting.JPG"/>
          <p:cNvPicPr>
            <a:picLocks noChangeAspect="1" noChangeArrowheads="1"/>
          </p:cNvPicPr>
          <p:nvPr/>
        </p:nvPicPr>
        <p:blipFill>
          <a:blip r:embed="rId3" cstate="print"/>
          <a:srcRect r="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NZ" sz="3600" b="1" dirty="0" smtClean="0">
                <a:latin typeface="Arial Rounded MT Bold" pitchFamily="34" charset="0"/>
              </a:rPr>
              <a:t>4. Ultra-low aerial</a:t>
            </a:r>
            <a:endParaRPr lang="en-NZ" sz="3600" dirty="0" smtClean="0">
              <a:latin typeface="Arial Rounded MT Bold" pitchFamily="34" charset="0"/>
            </a:endParaRPr>
          </a:p>
        </p:txBody>
      </p:sp>
      <p:sp>
        <p:nvSpPr>
          <p:cNvPr id="18436" name="Content Placeholder 2"/>
          <p:cNvSpPr>
            <a:spLocks noGrp="1"/>
          </p:cNvSpPr>
          <p:nvPr>
            <p:ph idx="1"/>
          </p:nvPr>
        </p:nvSpPr>
        <p:spPr>
          <a:xfrm>
            <a:off x="4067944" y="2924944"/>
            <a:ext cx="4901804" cy="3733874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FFFF00"/>
                </a:solidFill>
                <a:latin typeface="Arial Rounded MT Bold" pitchFamily="34" charset="0"/>
              </a:rPr>
              <a:t>As part of large scale test of a possum vaccine four 1000-ha areas aerial poisoned to produce a high kill (2 areas) or moderate kills (2 areas)</a:t>
            </a:r>
          </a:p>
          <a:p>
            <a:pPr eaLnBrk="1" hangingPunct="1"/>
            <a:r>
              <a:rPr lang="en-US" sz="2800" dirty="0" smtClean="0">
                <a:solidFill>
                  <a:srgbClr val="FFFF00"/>
                </a:solidFill>
                <a:latin typeface="Arial Rounded MT Bold" pitchFamily="34" charset="0"/>
              </a:rPr>
              <a:t>Cluster sowing operation, Feb 2011.</a:t>
            </a:r>
            <a:endParaRPr lang="en-NZ" sz="4400" dirty="0" smtClean="0">
              <a:solidFill>
                <a:srgbClr val="FFFF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DSC056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24975" cy="699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4"/>
          <p:cNvSpPr>
            <a:spLocks noGrp="1"/>
          </p:cNvSpPr>
          <p:nvPr>
            <p:ph type="ctrTitle"/>
          </p:nvPr>
        </p:nvSpPr>
        <p:spPr>
          <a:xfrm>
            <a:off x="1116013" y="333375"/>
            <a:ext cx="7126287" cy="792163"/>
          </a:xfrm>
        </p:spPr>
        <p:txBody>
          <a:bodyPr/>
          <a:lstStyle/>
          <a:p>
            <a:r>
              <a:rPr lang="en-NZ" dirty="0" smtClean="0">
                <a:solidFill>
                  <a:schemeClr val="bg1"/>
                </a:solidFill>
                <a:latin typeface="Arial Rounded MT Bold" pitchFamily="34" charset="0"/>
              </a:rPr>
              <a:t>Background</a:t>
            </a: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</a:br>
            <a:endParaRPr lang="en-NZ" dirty="0" smtClean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908050"/>
            <a:ext cx="86764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Much of South Island high country not included in current NPMS </a:t>
            </a:r>
          </a:p>
          <a:p>
            <a:pPr lvl="1">
              <a:lnSpc>
                <a:spcPct val="80000"/>
              </a:lnSpc>
              <a:defRPr/>
            </a:pPr>
            <a:endParaRPr lang="en-US" sz="24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lvl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Few 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herds but vast size made it too expensive [on a cost/herd basis] to attempt to reduce TB in 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livestock.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sz="2400" dirty="0">
              <a:solidFill>
                <a:schemeClr val="bg1"/>
              </a:solidFill>
              <a:latin typeface="Arial Rounded MT Bold" pitchFamily="34" charset="0"/>
            </a:endParaRPr>
          </a:p>
          <a:p>
            <a:pPr lvl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But some control 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and research initiated 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in partnership with 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AHB/MSI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lvl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lvl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lvl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lvl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lvl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lvl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Studies </a:t>
            </a:r>
            <a:r>
              <a:rPr lang="en-US" sz="2400" dirty="0" err="1" smtClean="0">
                <a:solidFill>
                  <a:schemeClr val="bg1"/>
                </a:solidFill>
                <a:latin typeface="Arial Rounded MT Bold" pitchFamily="34" charset="0"/>
              </a:rPr>
              <a:t>summarised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: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Reduced coverage/ sowing rates for aerial control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Effect of control on TB levels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Home ranges of TB sentinels and wildlife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Ultra low aerial 1080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Clarence Reserve Work\Aerial application\Moonlighting.JPG"/>
          <p:cNvPicPr>
            <a:picLocks noChangeAspect="1" noChangeArrowheads="1"/>
          </p:cNvPicPr>
          <p:nvPr/>
        </p:nvPicPr>
        <p:blipFill>
          <a:blip r:embed="rId3" cstate="print"/>
          <a:srcRect r="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NZ" sz="3600" b="1" dirty="0" smtClean="0">
                <a:latin typeface="Arial Rounded MT Bold" pitchFamily="34" charset="0"/>
              </a:rPr>
              <a:t>Ultra-low aerial results</a:t>
            </a:r>
            <a:endParaRPr lang="en-NZ" sz="3600" dirty="0" smtClean="0">
              <a:latin typeface="Arial Rounded MT Bold" pitchFamily="34" charset="0"/>
            </a:endParaRPr>
          </a:p>
        </p:txBody>
      </p:sp>
      <p:sp>
        <p:nvSpPr>
          <p:cNvPr id="18436" name="Content Placeholder 2"/>
          <p:cNvSpPr>
            <a:spLocks noGrp="1"/>
          </p:cNvSpPr>
          <p:nvPr>
            <p:ph idx="1"/>
          </p:nvPr>
        </p:nvSpPr>
        <p:spPr>
          <a:xfrm>
            <a:off x="3923928" y="1988840"/>
            <a:ext cx="5621884" cy="4525962"/>
          </a:xfrm>
        </p:spPr>
        <p:txBody>
          <a:bodyPr/>
          <a:lstStyle/>
          <a:p>
            <a:r>
              <a:rPr lang="en-NZ" sz="2800" u="sng" dirty="0" smtClean="0">
                <a:solidFill>
                  <a:srgbClr val="FFFF00"/>
                </a:solidFill>
                <a:latin typeface="Arial Rounded MT Bold" pitchFamily="34" charset="0"/>
              </a:rPr>
              <a:t>High knockdown aim: </a:t>
            </a:r>
          </a:p>
          <a:p>
            <a:pPr lvl="1"/>
            <a:r>
              <a:rPr lang="en-NZ" sz="2400" dirty="0" smtClean="0">
                <a:solidFill>
                  <a:srgbClr val="FFFF00"/>
                </a:solidFill>
                <a:latin typeface="Arial Rounded MT Bold" pitchFamily="34" charset="0"/>
              </a:rPr>
              <a:t>100m FPS, 500g/ha prefeed</a:t>
            </a:r>
          </a:p>
          <a:p>
            <a:pPr lvl="1"/>
            <a:r>
              <a:rPr lang="en-NZ" sz="2400" dirty="0" smtClean="0">
                <a:solidFill>
                  <a:srgbClr val="FFFF00"/>
                </a:solidFill>
                <a:latin typeface="Arial Rounded MT Bold" pitchFamily="34" charset="0"/>
              </a:rPr>
              <a:t> 300g/ha toxic</a:t>
            </a:r>
          </a:p>
          <a:p>
            <a:r>
              <a:rPr lang="en-NZ" sz="2800" dirty="0" smtClean="0">
                <a:solidFill>
                  <a:srgbClr val="FF0000"/>
                </a:solidFill>
                <a:latin typeface="Arial Rounded MT Bold" pitchFamily="34" charset="0"/>
              </a:rPr>
              <a:t>17/18 (94%) radio collared possums killed</a:t>
            </a:r>
          </a:p>
          <a:p>
            <a:r>
              <a:rPr lang="en-NZ" sz="2800" dirty="0" smtClean="0">
                <a:solidFill>
                  <a:srgbClr val="FFFF00"/>
                </a:solidFill>
                <a:latin typeface="Arial Rounded MT Bold" pitchFamily="34" charset="0"/>
              </a:rPr>
              <a:t> </a:t>
            </a:r>
            <a:r>
              <a:rPr lang="en-NZ" sz="2800" u="sng" dirty="0" smtClean="0">
                <a:solidFill>
                  <a:srgbClr val="FFFF00"/>
                </a:solidFill>
                <a:latin typeface="Arial Rounded MT Bold" pitchFamily="34" charset="0"/>
              </a:rPr>
              <a:t>Moderate knockdown aim</a:t>
            </a:r>
            <a:r>
              <a:rPr lang="en-NZ" sz="2800" dirty="0" smtClean="0">
                <a:solidFill>
                  <a:srgbClr val="FFFF00"/>
                </a:solidFill>
                <a:latin typeface="Arial Rounded MT Bold" pitchFamily="34" charset="0"/>
              </a:rPr>
              <a:t>:</a:t>
            </a:r>
          </a:p>
          <a:p>
            <a:pPr lvl="1"/>
            <a:r>
              <a:rPr lang="en-NZ" sz="2400" b="1" dirty="0" smtClean="0">
                <a:solidFill>
                  <a:srgbClr val="FFFF00"/>
                </a:solidFill>
                <a:latin typeface="Arial Rounded MT Bold" pitchFamily="34" charset="0"/>
              </a:rPr>
              <a:t>500m</a:t>
            </a:r>
            <a:r>
              <a:rPr lang="en-NZ" sz="2400" dirty="0" smtClean="0">
                <a:solidFill>
                  <a:srgbClr val="FFFF00"/>
                </a:solidFill>
                <a:latin typeface="Arial Rounded MT Bold" pitchFamily="34" charset="0"/>
              </a:rPr>
              <a:t> FPS, no prefeed, </a:t>
            </a:r>
          </a:p>
          <a:p>
            <a:pPr lvl="1"/>
            <a:r>
              <a:rPr lang="en-NZ" sz="2400" dirty="0" smtClean="0">
                <a:solidFill>
                  <a:srgbClr val="FFFF00"/>
                </a:solidFill>
                <a:latin typeface="Arial Rounded MT Bold" pitchFamily="34" charset="0"/>
              </a:rPr>
              <a:t>60g/ha toxic, </a:t>
            </a:r>
          </a:p>
          <a:p>
            <a:r>
              <a:rPr lang="en-NZ" sz="2800" dirty="0" smtClean="0">
                <a:solidFill>
                  <a:srgbClr val="FF0000"/>
                </a:solidFill>
                <a:latin typeface="Arial Rounded MT Bold" pitchFamily="34" charset="0"/>
              </a:rPr>
              <a:t>25/33  (76%) possums killed </a:t>
            </a:r>
          </a:p>
          <a:p>
            <a:pPr>
              <a:buNone/>
            </a:pPr>
            <a:r>
              <a:rPr lang="en-AU" sz="2800" dirty="0" smtClean="0"/>
              <a:t> </a:t>
            </a:r>
            <a:endParaRPr lang="en-N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en-NZ" dirty="0" smtClean="0">
                <a:latin typeface="Arial Rounded MT Bold" pitchFamily="34" charset="0"/>
              </a:rPr>
              <a:t>Management Implications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256213"/>
          </a:xfrm>
        </p:spPr>
        <p:txBody>
          <a:bodyPr/>
          <a:lstStyle/>
          <a:p>
            <a:pPr eaLnBrk="1" hangingPunct="1"/>
            <a:r>
              <a:rPr lang="en-NZ" sz="2400" dirty="0" smtClean="0">
                <a:latin typeface="Arial Rounded MT Bold" pitchFamily="34" charset="0"/>
              </a:rPr>
              <a:t>Rapid recovery after cluster and reduced coverage poisoning</a:t>
            </a:r>
          </a:p>
          <a:p>
            <a:pPr lvl="1" eaLnBrk="1" hangingPunct="1"/>
            <a:r>
              <a:rPr lang="en-NZ" sz="2000" dirty="0" smtClean="0">
                <a:latin typeface="Arial Rounded MT Bold" pitchFamily="34" charset="0"/>
              </a:rPr>
              <a:t>First evidence of post control possum detection bias in </a:t>
            </a:r>
            <a:r>
              <a:rPr lang="en-NZ" sz="2000" dirty="0" err="1" smtClean="0">
                <a:latin typeface="Arial Rounded MT Bold" pitchFamily="34" charset="0"/>
              </a:rPr>
              <a:t>unforested</a:t>
            </a:r>
            <a:r>
              <a:rPr lang="en-NZ" sz="2000" dirty="0" smtClean="0">
                <a:latin typeface="Arial Rounded MT Bold" pitchFamily="34" charset="0"/>
              </a:rPr>
              <a:t> areas</a:t>
            </a:r>
          </a:p>
          <a:p>
            <a:pPr eaLnBrk="1" hangingPunct="1"/>
            <a:r>
              <a:rPr lang="en-NZ" sz="2400" dirty="0" smtClean="0">
                <a:latin typeface="Arial Rounded MT Bold" pitchFamily="34" charset="0"/>
              </a:rPr>
              <a:t>Despite only moderate control on Molesworth, cattle and sentinel pig data suggests a major impact on TB levels</a:t>
            </a:r>
          </a:p>
          <a:p>
            <a:pPr eaLnBrk="1" hangingPunct="1"/>
            <a:r>
              <a:rPr lang="en-NZ" sz="2400" dirty="0" smtClean="0">
                <a:latin typeface="Arial Rounded MT Bold" pitchFamily="34" charset="0"/>
              </a:rPr>
              <a:t>Home range data suggest much wider ranging movements than first thought – implications for possum detection and control</a:t>
            </a:r>
          </a:p>
          <a:p>
            <a:pPr eaLnBrk="1" hangingPunct="1"/>
            <a:r>
              <a:rPr lang="en-NZ" sz="2400" dirty="0" smtClean="0">
                <a:latin typeface="Arial Rounded MT Bold" pitchFamily="34" charset="0"/>
              </a:rPr>
              <a:t>With prefeeding, very  little 1080 needed in this low-possum density 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:\Muzzle pig pen photos\2008_11_10\IMG_06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en-NZ" smtClean="0">
                <a:latin typeface="Arial Rounded MT Bold" pitchFamily="34" charset="0"/>
              </a:rPr>
              <a:t>Acknowledgements</a:t>
            </a:r>
            <a:endParaRPr lang="en-US" smtClean="0">
              <a:latin typeface="Arial Rounded MT Bold" pitchFamily="34" charset="0"/>
            </a:endParaRP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5129213"/>
            <a:ext cx="8229600" cy="17287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NZ" sz="2400" dirty="0" smtClean="0">
                <a:solidFill>
                  <a:schemeClr val="bg1"/>
                </a:solidFill>
                <a:latin typeface="Arial Rounded MT Bold" pitchFamily="34" charset="0"/>
              </a:rPr>
              <a:t>Animal Health Board, FRST/MSI and Landcorp Farming for operational and research funding, Jim Ward (Molesworth Station), Colin and Tina Nimmo and staff (Muzzle Station), Amuri Helicopters. 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ByAr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1438"/>
            <a:ext cx="4681538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323528" y="188640"/>
            <a:ext cx="8316912" cy="19082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200" dirty="0" smtClean="0">
                <a:solidFill>
                  <a:schemeClr val="tx2"/>
                </a:solidFill>
                <a:latin typeface="Arial Rounded MT Bold" pitchFamily="34" charset="0"/>
              </a:rPr>
              <a:t>1</a:t>
            </a:r>
            <a:r>
              <a:rPr lang="en-US" sz="2800" dirty="0" smtClean="0">
                <a:solidFill>
                  <a:schemeClr val="tx2"/>
                </a:solidFill>
                <a:latin typeface="Arial Rounded MT Bold" pitchFamily="34" charset="0"/>
              </a:rPr>
              <a:t>. </a:t>
            </a:r>
            <a:r>
              <a:rPr lang="en-US" sz="3200" dirty="0" smtClean="0">
                <a:solidFill>
                  <a:schemeClr val="tx2"/>
                </a:solidFill>
                <a:latin typeface="Arial Rounded MT Bold" pitchFamily="34" charset="0"/>
              </a:rPr>
              <a:t>Reduced coverage and sowing rates </a:t>
            </a:r>
          </a:p>
          <a:p>
            <a:pPr algn="ctr">
              <a:spcBef>
                <a:spcPts val="0"/>
              </a:spcBef>
            </a:pPr>
            <a:r>
              <a:rPr lang="en-US" sz="3200" dirty="0" smtClean="0">
                <a:solidFill>
                  <a:schemeClr val="tx2"/>
                </a:solidFill>
                <a:latin typeface="Arial Rounded MT Bold" pitchFamily="34" charset="0"/>
              </a:rPr>
              <a:t>for aerial possum control</a:t>
            </a:r>
            <a:endParaRPr lang="en-US" sz="3200" dirty="0">
              <a:solidFill>
                <a:schemeClr val="tx2"/>
              </a:solidFill>
              <a:latin typeface="Arial Rounded MT Bold" pitchFamily="34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  <a:latin typeface="Arial Rounded MT Bold" pitchFamily="34" charset="0"/>
              </a:rPr>
              <a:t>		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  <a:latin typeface="Arial Rounded MT Bold" pitchFamily="34" charset="0"/>
              </a:rPr>
              <a:t>	</a:t>
            </a:r>
          </a:p>
        </p:txBody>
      </p:sp>
      <p:sp>
        <p:nvSpPr>
          <p:cNvPr id="6169" name="Text Box 51"/>
          <p:cNvSpPr txBox="1">
            <a:spLocks noChangeArrowheads="1"/>
          </p:cNvSpPr>
          <p:nvPr/>
        </p:nvSpPr>
        <p:spPr bwMode="auto">
          <a:xfrm>
            <a:off x="2268538" y="2060575"/>
            <a:ext cx="360362" cy="3667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170" name="Text Box 52"/>
          <p:cNvSpPr txBox="1">
            <a:spLocks noChangeArrowheads="1"/>
          </p:cNvSpPr>
          <p:nvPr/>
        </p:nvSpPr>
        <p:spPr bwMode="auto">
          <a:xfrm>
            <a:off x="3995738" y="2708275"/>
            <a:ext cx="360362" cy="3667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171" name="Text Box 53"/>
          <p:cNvSpPr txBox="1">
            <a:spLocks noChangeArrowheads="1"/>
          </p:cNvSpPr>
          <p:nvPr/>
        </p:nvSpPr>
        <p:spPr bwMode="auto">
          <a:xfrm>
            <a:off x="1908175" y="3860800"/>
            <a:ext cx="360363" cy="3667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172" name="Text Box 54"/>
          <p:cNvSpPr txBox="1">
            <a:spLocks noChangeArrowheads="1"/>
          </p:cNvSpPr>
          <p:nvPr/>
        </p:nvSpPr>
        <p:spPr bwMode="auto">
          <a:xfrm>
            <a:off x="611188" y="3068638"/>
            <a:ext cx="360362" cy="366712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173" name="Text Box 55"/>
          <p:cNvSpPr txBox="1">
            <a:spLocks noChangeArrowheads="1"/>
          </p:cNvSpPr>
          <p:nvPr/>
        </p:nvSpPr>
        <p:spPr bwMode="auto">
          <a:xfrm>
            <a:off x="827088" y="5661025"/>
            <a:ext cx="3744912" cy="77946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Black areas &gt; 10% predicted TCI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</a:rPr>
              <a:t>Grey areas &gt; 5% predicted TCI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932041" y="1484784"/>
            <a:ext cx="4032448" cy="45259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	In 2008, 28,500 ha aerially poisoned to test cluster</a:t>
            </a:r>
            <a:r>
              <a:rPr kumimoji="0" lang="en-NZ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sowing and reduced coverage as ways of reducing control costs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NZ" sz="2800" kern="0" baseline="0" dirty="0" smtClean="0">
                <a:latin typeface="Arial Rounded MT Bold" pitchFamily="34" charset="0"/>
              </a:rPr>
              <a:t>	- 4 treatments applied </a:t>
            </a:r>
            <a:endParaRPr kumimoji="0" lang="en-NZ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39750" y="1114425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95536" y="260350"/>
            <a:ext cx="87484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 Rounded MT Bold" pitchFamily="34" charset="0"/>
              </a:rPr>
              <a:t>Immediate reduction </a:t>
            </a:r>
            <a:r>
              <a:rPr lang="en-US" sz="3200" dirty="0">
                <a:latin typeface="Arial Rounded MT Bold" pitchFamily="34" charset="0"/>
              </a:rPr>
              <a:t>in possum activity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900113" y="5665788"/>
            <a:ext cx="76327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dirty="0">
                <a:latin typeface="Arial Rounded MT Bold" pitchFamily="34" charset="0"/>
              </a:rPr>
              <a:t>Overall Chew Card Index decline of 91%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Arial Rounded MT Bold" pitchFamily="34" charset="0"/>
              </a:rPr>
              <a:t> Highest kills in low density blocks (=  high coverage</a:t>
            </a:r>
            <a:r>
              <a:rPr lang="en-US" dirty="0" smtClean="0">
                <a:latin typeface="Arial Rounded MT Bold" pitchFamily="34" charset="0"/>
              </a:rPr>
              <a:t>)</a:t>
            </a:r>
            <a:endParaRPr lang="en-US" dirty="0"/>
          </a:p>
        </p:txBody>
      </p:sp>
      <p:pic>
        <p:nvPicPr>
          <p:cNvPr id="717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908050"/>
            <a:ext cx="784860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200" dirty="0" smtClean="0">
                <a:latin typeface="Arial Rounded MT Bold" pitchFamily="34" charset="0"/>
              </a:rPr>
              <a:t>Subsequent recovery</a:t>
            </a: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395536" y="1412776"/>
            <a:ext cx="85693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2800" dirty="0">
                <a:latin typeface="Arial Rounded MT Bold" pitchFamily="34" charset="0"/>
              </a:rPr>
              <a:t>Chew cards and wax tags used to estimate possum </a:t>
            </a:r>
            <a:r>
              <a:rPr lang="en-NZ" sz="2800" dirty="0" smtClean="0">
                <a:latin typeface="Arial Rounded MT Bold" pitchFamily="34" charset="0"/>
              </a:rPr>
              <a:t>abundance 1 &amp; 2 </a:t>
            </a:r>
            <a:r>
              <a:rPr lang="en-NZ" sz="2400" dirty="0" smtClean="0">
                <a:latin typeface="Arial Rounded MT Bold" pitchFamily="34" charset="0"/>
              </a:rPr>
              <a:t>years</a:t>
            </a:r>
            <a:r>
              <a:rPr lang="en-NZ" sz="2800" dirty="0" smtClean="0">
                <a:latin typeface="Arial Rounded MT Bold" pitchFamily="34" charset="0"/>
              </a:rPr>
              <a:t> post control</a:t>
            </a:r>
            <a:endParaRPr lang="en-NZ" sz="2800" dirty="0">
              <a:latin typeface="Arial Rounded MT Bold" pitchFamily="34" charset="0"/>
            </a:endParaRPr>
          </a:p>
          <a:p>
            <a:endParaRPr lang="en-NZ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0" y="2708920"/>
          <a:ext cx="3215237" cy="2797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2987824" y="2780928"/>
          <a:ext cx="3207440" cy="2816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5936560" y="2996952"/>
          <a:ext cx="3207440" cy="2816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Rectangle 11"/>
          <p:cNvSpPr/>
          <p:nvPr/>
        </p:nvSpPr>
        <p:spPr>
          <a:xfrm>
            <a:off x="3923928" y="5805264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 smtClean="0">
                <a:latin typeface="Arial Rounded MT Bold" pitchFamily="34" charset="0"/>
              </a:rPr>
              <a:t>Cluster sown</a:t>
            </a:r>
            <a:endParaRPr lang="en-NZ" dirty="0"/>
          </a:p>
        </p:txBody>
      </p:sp>
      <p:sp>
        <p:nvSpPr>
          <p:cNvPr id="13" name="Rectangle 12"/>
          <p:cNvSpPr/>
          <p:nvPr/>
        </p:nvSpPr>
        <p:spPr>
          <a:xfrm>
            <a:off x="7092280" y="5805264"/>
            <a:ext cx="1347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 smtClean="0">
                <a:latin typeface="Arial Rounded MT Bold" pitchFamily="34" charset="0"/>
              </a:rPr>
              <a:t>Broadcast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z="3200" dirty="0" smtClean="0">
                <a:latin typeface="Arial Rounded MT Bold" pitchFamily="34" charset="0"/>
              </a:rPr>
              <a:t>Rapid increase in </a:t>
            </a:r>
            <a:br>
              <a:rPr lang="en-NZ" sz="3200" dirty="0" smtClean="0">
                <a:latin typeface="Arial Rounded MT Bold" pitchFamily="34" charset="0"/>
              </a:rPr>
            </a:br>
            <a:r>
              <a:rPr lang="en-NZ" sz="3200" dirty="0" smtClean="0">
                <a:latin typeface="Arial Rounded MT Bold" pitchFamily="34" charset="0"/>
              </a:rPr>
              <a:t>apparent possum abundance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51520" y="1772816"/>
            <a:ext cx="4752528" cy="4525963"/>
          </a:xfrm>
        </p:spPr>
        <p:txBody>
          <a:bodyPr/>
          <a:lstStyle/>
          <a:p>
            <a:pPr eaLnBrk="1" hangingPunct="1"/>
            <a:r>
              <a:rPr lang="en-NZ" sz="2400" dirty="0" smtClean="0">
                <a:latin typeface="Arial Rounded MT Bold" pitchFamily="34" charset="0"/>
              </a:rPr>
              <a:t>Overall nearly a six-fold increase in CCI from 8.3% (2008) to 49% (2010) </a:t>
            </a:r>
          </a:p>
          <a:p>
            <a:pPr eaLnBrk="1" hangingPunct="1"/>
            <a:r>
              <a:rPr lang="en-NZ" sz="2400" dirty="0" smtClean="0">
                <a:latin typeface="Arial Rounded MT Bold" pitchFamily="34" charset="0"/>
              </a:rPr>
              <a:t>This increase is well in excess of reproductive capabilities of possums so therefore a biased-low post-control CCI </a:t>
            </a:r>
          </a:p>
          <a:p>
            <a:pPr eaLnBrk="1" hangingPunct="1">
              <a:buNone/>
            </a:pPr>
            <a:r>
              <a:rPr lang="en-NZ" sz="2400" b="1" dirty="0" smtClean="0">
                <a:solidFill>
                  <a:srgbClr val="3333FF"/>
                </a:solidFill>
                <a:latin typeface="Arial Rounded MT Bold" pitchFamily="34" charset="0"/>
              </a:rPr>
              <a:t>=&gt; the kills were not as good as we thought they were?</a:t>
            </a:r>
          </a:p>
          <a:p>
            <a:pPr lvl="1" eaLnBrk="1" hangingPunct="1"/>
            <a:r>
              <a:rPr lang="en-NZ" sz="2000" dirty="0" smtClean="0">
                <a:latin typeface="Arial Rounded MT Bold" pitchFamily="34" charset="0"/>
              </a:rPr>
              <a:t>First time this has been found in unforested habitats</a:t>
            </a:r>
          </a:p>
        </p:txBody>
      </p:sp>
      <p:pic>
        <p:nvPicPr>
          <p:cNvPr id="10244" name="Picture 8" descr="Molesworth chewcards 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772816"/>
            <a:ext cx="345638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Shooting Track Lo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4824536" cy="296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DSC0053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1929" y="1556792"/>
            <a:ext cx="431207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eaLnBrk="1" hangingPunct="1"/>
            <a:r>
              <a:rPr lang="en-NZ" sz="3200" dirty="0" smtClean="0">
                <a:latin typeface="Arial Rounded MT Bold" pitchFamily="34" charset="0"/>
              </a:rPr>
              <a:t>2. Effect of control on TB levels</a:t>
            </a:r>
            <a:br>
              <a:rPr lang="en-NZ" sz="3200" dirty="0" smtClean="0">
                <a:latin typeface="Arial Rounded MT Bold" pitchFamily="34" charset="0"/>
              </a:rPr>
            </a:br>
            <a:r>
              <a:rPr lang="en-NZ" sz="2400" dirty="0" smtClean="0">
                <a:latin typeface="Arial Rounded MT Bold" pitchFamily="34" charset="0"/>
              </a:rPr>
              <a:t>Pre-poison TB prevalence </a:t>
            </a:r>
            <a:br>
              <a:rPr lang="en-NZ" sz="2400" dirty="0" smtClean="0">
                <a:latin typeface="Arial Rounded MT Bold" pitchFamily="34" charset="0"/>
              </a:rPr>
            </a:br>
            <a:r>
              <a:rPr lang="en-NZ" sz="2400" dirty="0" smtClean="0">
                <a:latin typeface="Arial Rounded MT Bold" pitchFamily="34" charset="0"/>
              </a:rPr>
              <a:t>in resident pigs</a:t>
            </a:r>
          </a:p>
        </p:txBody>
      </p:sp>
      <p:sp>
        <p:nvSpPr>
          <p:cNvPr id="14341" name="Content Placeholder 2"/>
          <p:cNvSpPr>
            <a:spLocks noGrp="1"/>
          </p:cNvSpPr>
          <p:nvPr>
            <p:ph idx="1"/>
          </p:nvPr>
        </p:nvSpPr>
        <p:spPr>
          <a:xfrm>
            <a:off x="468313" y="4653136"/>
            <a:ext cx="8229600" cy="220486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NZ" sz="2800" dirty="0" err="1" smtClean="0">
                <a:latin typeface="Arial Rounded MT Bold" pitchFamily="34" charset="0"/>
              </a:rPr>
              <a:t>Molesworth</a:t>
            </a:r>
            <a:r>
              <a:rPr lang="en-NZ" sz="2800" dirty="0" smtClean="0">
                <a:latin typeface="Arial Rounded MT Bold" pitchFamily="34" charset="0"/>
              </a:rPr>
              <a:t> poison area:</a:t>
            </a:r>
          </a:p>
          <a:p>
            <a:pPr eaLnBrk="1" hangingPunct="1"/>
            <a:r>
              <a:rPr lang="en-NZ" sz="2800" dirty="0" smtClean="0">
                <a:latin typeface="Arial Rounded MT Bold" pitchFamily="34" charset="0"/>
              </a:rPr>
              <a:t>2004 (n = 18) 94% prevalence</a:t>
            </a:r>
          </a:p>
          <a:p>
            <a:pPr eaLnBrk="1" hangingPunct="1"/>
            <a:r>
              <a:rPr lang="en-NZ" sz="2800" dirty="0" smtClean="0">
                <a:latin typeface="Arial Rounded MT Bold" pitchFamily="34" charset="0"/>
              </a:rPr>
              <a:t>2005 (n = 37) 95% prevalence</a:t>
            </a:r>
          </a:p>
          <a:p>
            <a:pPr eaLnBrk="1" hangingPunct="1"/>
            <a:r>
              <a:rPr lang="en-NZ" sz="2800" dirty="0" smtClean="0">
                <a:latin typeface="Arial Rounded MT Bold" pitchFamily="34" charset="0"/>
              </a:rPr>
              <a:t>2006 (n = 25) 76% prevalence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z="3200" dirty="0" smtClean="0">
                <a:latin typeface="Arial Rounded MT Bold" pitchFamily="34" charset="0"/>
              </a:rPr>
              <a:t>Post-poison TB levels in </a:t>
            </a:r>
            <a:br>
              <a:rPr lang="en-NZ" sz="3200" dirty="0" smtClean="0">
                <a:latin typeface="Arial Rounded MT Bold" pitchFamily="34" charset="0"/>
              </a:rPr>
            </a:br>
            <a:r>
              <a:rPr lang="en-NZ" sz="3200" dirty="0" smtClean="0">
                <a:latin typeface="Arial Rounded MT Bold" pitchFamily="34" charset="0"/>
              </a:rPr>
              <a:t>released sentinel releases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1559" y="1772816"/>
          <a:ext cx="7704856" cy="331236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70725"/>
                <a:gridCol w="1833411"/>
                <a:gridCol w="1750360"/>
                <a:gridCol w="1750360"/>
              </a:tblGrid>
              <a:tr h="1001413">
                <a:tc>
                  <a:txBody>
                    <a:bodyPr/>
                    <a:lstStyle/>
                    <a:p>
                      <a:r>
                        <a:rPr lang="en-NZ" dirty="0" smtClean="0">
                          <a:latin typeface="Arial Rounded MT Bold" pitchFamily="34" charset="0"/>
                        </a:rPr>
                        <a:t>Site</a:t>
                      </a:r>
                      <a:endParaRPr lang="en-NZ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latin typeface="Arial Rounded MT Bold" pitchFamily="34" charset="0"/>
                        </a:rPr>
                        <a:t>N sentinels recovered/</a:t>
                      </a:r>
                    </a:p>
                    <a:p>
                      <a:r>
                        <a:rPr lang="en-NZ" dirty="0" smtClean="0">
                          <a:latin typeface="Arial Rounded MT Bold" pitchFamily="34" charset="0"/>
                        </a:rPr>
                        <a:t>released</a:t>
                      </a:r>
                      <a:endParaRPr lang="en-NZ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latin typeface="Arial Rounded MT Bold" pitchFamily="34" charset="0"/>
                        </a:rPr>
                        <a:t>Exposure Time </a:t>
                      </a:r>
                    </a:p>
                    <a:p>
                      <a:r>
                        <a:rPr lang="en-NZ" dirty="0" smtClean="0">
                          <a:latin typeface="Arial Rounded MT Bold" pitchFamily="34" charset="0"/>
                        </a:rPr>
                        <a:t>(years)</a:t>
                      </a:r>
                      <a:endParaRPr lang="en-NZ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latin typeface="Arial Rounded MT Bold" pitchFamily="34" charset="0"/>
                        </a:rPr>
                        <a:t>TB </a:t>
                      </a:r>
                    </a:p>
                    <a:p>
                      <a:r>
                        <a:rPr lang="en-NZ" dirty="0" smtClean="0">
                          <a:latin typeface="Arial Rounded MT Bold" pitchFamily="34" charset="0"/>
                        </a:rPr>
                        <a:t>(gross diagnosis)</a:t>
                      </a:r>
                      <a:endParaRPr lang="en-NZ" dirty="0"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  <a:tr h="1155478">
                <a:tc>
                  <a:txBody>
                    <a:bodyPr/>
                    <a:lstStyle/>
                    <a:p>
                      <a:r>
                        <a:rPr lang="en-NZ" dirty="0" err="1" smtClean="0">
                          <a:latin typeface="Arial Rounded MT Bold" pitchFamily="34" charset="0"/>
                        </a:rPr>
                        <a:t>Molesworth</a:t>
                      </a:r>
                      <a:endParaRPr lang="en-NZ" dirty="0" smtClean="0">
                        <a:latin typeface="Arial Rounded MT Bold" pitchFamily="34" charset="0"/>
                      </a:endParaRPr>
                    </a:p>
                    <a:p>
                      <a:r>
                        <a:rPr lang="en-NZ" b="1" dirty="0" smtClean="0">
                          <a:solidFill>
                            <a:srgbClr val="3333FF"/>
                          </a:solidFill>
                          <a:latin typeface="Arial Rounded MT Bold" pitchFamily="34" charset="0"/>
                        </a:rPr>
                        <a:t>(poisoned)</a:t>
                      </a:r>
                      <a:endParaRPr lang="en-NZ" b="1" dirty="0">
                        <a:solidFill>
                          <a:srgbClr val="3333FF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latin typeface="Arial Rounded MT Bold" pitchFamily="34" charset="0"/>
                        </a:rPr>
                        <a:t>42/64</a:t>
                      </a:r>
                      <a:endParaRPr lang="en-NZ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latin typeface="Arial Rounded MT Bold" pitchFamily="34" charset="0"/>
                        </a:rPr>
                        <a:t>29.2</a:t>
                      </a:r>
                      <a:endParaRPr lang="en-NZ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latin typeface="Arial Rounded MT Bold" pitchFamily="34" charset="0"/>
                        </a:rPr>
                        <a:t>3 (7%)</a:t>
                      </a:r>
                      <a:endParaRPr lang="en-NZ" dirty="0"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  <a:tr h="1155478">
                <a:tc>
                  <a:txBody>
                    <a:bodyPr/>
                    <a:lstStyle/>
                    <a:p>
                      <a:r>
                        <a:rPr lang="en-NZ" dirty="0" smtClean="0">
                          <a:latin typeface="Arial Rounded MT Bold" pitchFamily="34" charset="0"/>
                        </a:rPr>
                        <a:t>Clarence Reserve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b="1" dirty="0" smtClean="0">
                          <a:solidFill>
                            <a:srgbClr val="3333FF"/>
                          </a:solidFill>
                          <a:latin typeface="Arial Rounded MT Bold" pitchFamily="34" charset="0"/>
                        </a:rPr>
                        <a:t>(</a:t>
                      </a:r>
                      <a:r>
                        <a:rPr lang="en-NZ" b="1" dirty="0" err="1" smtClean="0">
                          <a:solidFill>
                            <a:srgbClr val="3333FF"/>
                          </a:solidFill>
                          <a:latin typeface="Arial Rounded MT Bold" pitchFamily="34" charset="0"/>
                        </a:rPr>
                        <a:t>unpoisoned</a:t>
                      </a:r>
                      <a:r>
                        <a:rPr lang="en-NZ" b="1" dirty="0" smtClean="0">
                          <a:solidFill>
                            <a:srgbClr val="3333FF"/>
                          </a:solidFill>
                          <a:latin typeface="Arial Rounded MT Bold" pitchFamily="34" charset="0"/>
                        </a:rPr>
                        <a:t>)</a:t>
                      </a:r>
                    </a:p>
                    <a:p>
                      <a:endParaRPr lang="en-NZ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latin typeface="Arial Rounded MT Bold" pitchFamily="34" charset="0"/>
                        </a:rPr>
                        <a:t>12/18</a:t>
                      </a:r>
                      <a:endParaRPr lang="en-NZ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latin typeface="Arial Rounded MT Bold" pitchFamily="34" charset="0"/>
                        </a:rPr>
                        <a:t>5.7</a:t>
                      </a:r>
                      <a:endParaRPr lang="en-NZ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latin typeface="Arial Rounded MT Bold" pitchFamily="34" charset="0"/>
                        </a:rPr>
                        <a:t>5(42%)</a:t>
                      </a:r>
                      <a:endParaRPr lang="en-NZ" dirty="0"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5576" y="5013176"/>
            <a:ext cx="7488832" cy="158417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NZ" sz="2800" b="1" dirty="0" smtClean="0">
                <a:solidFill>
                  <a:srgbClr val="3333FF"/>
                </a:solidFill>
                <a:latin typeface="Arial Rounded MT Bold" pitchFamily="34" charset="0"/>
              </a:rPr>
              <a:t>=&gt; Far lower force of infection in  1080 poisoned areas despite the moderate kills and quick recovery of possums`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z="3200" dirty="0" smtClean="0">
                <a:latin typeface="Arial Rounded MT Bold" pitchFamily="34" charset="0"/>
              </a:rPr>
              <a:t>Post-poison TB levels </a:t>
            </a:r>
            <a:br>
              <a:rPr lang="en-NZ" sz="3200" dirty="0" smtClean="0">
                <a:latin typeface="Arial Rounded MT Bold" pitchFamily="34" charset="0"/>
              </a:rPr>
            </a:br>
            <a:r>
              <a:rPr lang="en-NZ" sz="3200" dirty="0" smtClean="0">
                <a:latin typeface="Arial Rounded MT Bold" pitchFamily="34" charset="0"/>
              </a:rPr>
              <a:t>in resident pigs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827584" y="1626082"/>
          <a:ext cx="7920880" cy="35041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63526"/>
                <a:gridCol w="3193058"/>
                <a:gridCol w="2664296"/>
              </a:tblGrid>
              <a:tr h="813263">
                <a:tc>
                  <a:txBody>
                    <a:bodyPr/>
                    <a:lstStyle/>
                    <a:p>
                      <a:r>
                        <a:rPr lang="en-NZ" sz="2000" dirty="0" smtClean="0">
                          <a:solidFill>
                            <a:srgbClr val="FFFF00"/>
                          </a:solidFill>
                          <a:latin typeface="Arial Rounded MT Bold" pitchFamily="34" charset="0"/>
                        </a:rPr>
                        <a:t>Year</a:t>
                      </a:r>
                      <a:endParaRPr lang="en-NZ" sz="2000" dirty="0">
                        <a:solidFill>
                          <a:srgbClr val="FFFF0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 dirty="0" err="1" smtClean="0">
                          <a:solidFill>
                            <a:srgbClr val="FFFF00"/>
                          </a:solidFill>
                          <a:latin typeface="Arial Rounded MT Bold" pitchFamily="34" charset="0"/>
                        </a:rPr>
                        <a:t>Molesworth</a:t>
                      </a:r>
                      <a:r>
                        <a:rPr lang="en-NZ" sz="2000" dirty="0" smtClean="0">
                          <a:solidFill>
                            <a:srgbClr val="FFFF00"/>
                          </a:solidFill>
                          <a:latin typeface="Arial Rounded MT Bold" pitchFamily="34" charset="0"/>
                        </a:rPr>
                        <a:t> %TB (n</a:t>
                      </a:r>
                      <a:r>
                        <a:rPr lang="en-NZ" sz="2000" baseline="0" dirty="0" smtClean="0">
                          <a:solidFill>
                            <a:srgbClr val="FFFF00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n-NZ" sz="2000" dirty="0" smtClean="0">
                          <a:solidFill>
                            <a:srgbClr val="FFFF00"/>
                          </a:solidFill>
                          <a:latin typeface="Arial Rounded MT Bold" pitchFamily="34" charset="0"/>
                        </a:rPr>
                        <a:t>)</a:t>
                      </a:r>
                    </a:p>
                    <a:p>
                      <a:r>
                        <a:rPr lang="en-NZ" sz="2000" dirty="0" smtClean="0">
                          <a:solidFill>
                            <a:srgbClr val="FFFF00"/>
                          </a:solidFill>
                          <a:latin typeface="Arial Rounded MT Bold" pitchFamily="34" charset="0"/>
                        </a:rPr>
                        <a:t>(Poisoned)</a:t>
                      </a:r>
                      <a:endParaRPr lang="en-NZ" sz="2000" dirty="0">
                        <a:solidFill>
                          <a:srgbClr val="FFFF0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 dirty="0" smtClean="0">
                          <a:solidFill>
                            <a:srgbClr val="FFFF00"/>
                          </a:solidFill>
                          <a:latin typeface="Arial Rounded MT Bold" pitchFamily="34" charset="0"/>
                        </a:rPr>
                        <a:t>Clarence</a:t>
                      </a:r>
                      <a:r>
                        <a:rPr lang="en-NZ" sz="2000" baseline="0" dirty="0" smtClean="0">
                          <a:solidFill>
                            <a:srgbClr val="FFFF00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n-NZ" sz="2000" dirty="0" smtClean="0">
                          <a:solidFill>
                            <a:srgbClr val="FFFF00"/>
                          </a:solidFill>
                          <a:latin typeface="Arial Rounded MT Bold" pitchFamily="34" charset="0"/>
                        </a:rPr>
                        <a:t>%TB (n</a:t>
                      </a:r>
                      <a:r>
                        <a:rPr lang="en-NZ" sz="2000" baseline="0" dirty="0" smtClean="0">
                          <a:solidFill>
                            <a:srgbClr val="FFFF00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n-NZ" sz="2000" dirty="0" smtClean="0">
                          <a:solidFill>
                            <a:srgbClr val="FFFF00"/>
                          </a:solidFill>
                          <a:latin typeface="Arial Rounded MT Bold" pitchFamily="34" charset="0"/>
                        </a:rPr>
                        <a:t>)</a:t>
                      </a:r>
                    </a:p>
                    <a:p>
                      <a:r>
                        <a:rPr lang="en-NZ" sz="2000" dirty="0" smtClean="0">
                          <a:solidFill>
                            <a:srgbClr val="FFFF00"/>
                          </a:solidFill>
                          <a:latin typeface="Arial Rounded MT Bold" pitchFamily="34" charset="0"/>
                        </a:rPr>
                        <a:t>(</a:t>
                      </a:r>
                      <a:r>
                        <a:rPr lang="en-NZ" sz="2000" dirty="0" err="1" smtClean="0">
                          <a:solidFill>
                            <a:srgbClr val="FFFF00"/>
                          </a:solidFill>
                          <a:latin typeface="Arial Rounded MT Bold" pitchFamily="34" charset="0"/>
                        </a:rPr>
                        <a:t>Unpoisoned</a:t>
                      </a:r>
                      <a:r>
                        <a:rPr lang="en-NZ" sz="2000" dirty="0" smtClean="0">
                          <a:solidFill>
                            <a:srgbClr val="FFFF00"/>
                          </a:solidFill>
                          <a:latin typeface="Arial Rounded MT Bold" pitchFamily="34" charset="0"/>
                        </a:rPr>
                        <a:t>)</a:t>
                      </a:r>
                      <a:endParaRPr lang="en-NZ" sz="2000" dirty="0">
                        <a:solidFill>
                          <a:srgbClr val="FFFF0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  <a:tr h="639004"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>
                          <a:latin typeface="Arial Rounded MT Bold" pitchFamily="34" charset="0"/>
                        </a:rPr>
                        <a:t>2008</a:t>
                      </a:r>
                      <a:endParaRPr lang="en-NZ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>
                          <a:latin typeface="Arial Rounded MT Bold" pitchFamily="34" charset="0"/>
                        </a:rPr>
                        <a:t>80% (21)</a:t>
                      </a:r>
                      <a:endParaRPr lang="en-NZ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>
                          <a:latin typeface="Arial Rounded MT Bold" pitchFamily="34" charset="0"/>
                        </a:rPr>
                        <a:t>75% (4)</a:t>
                      </a:r>
                      <a:endParaRPr lang="en-NZ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  <a:tr h="592312"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>
                          <a:latin typeface="Arial Rounded MT Bold" pitchFamily="34" charset="0"/>
                        </a:rPr>
                        <a:t>2009</a:t>
                      </a:r>
                      <a:endParaRPr lang="en-NZ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>
                          <a:latin typeface="Arial Rounded MT Bold" pitchFamily="34" charset="0"/>
                        </a:rPr>
                        <a:t>81%</a:t>
                      </a:r>
                      <a:r>
                        <a:rPr lang="en-NZ" sz="2400" baseline="0" dirty="0" smtClean="0">
                          <a:latin typeface="Arial Rounded MT Bold" pitchFamily="34" charset="0"/>
                        </a:rPr>
                        <a:t> (16)</a:t>
                      </a:r>
                      <a:endParaRPr lang="en-NZ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>
                          <a:latin typeface="Arial Rounded MT Bold" pitchFamily="34" charset="0"/>
                        </a:rPr>
                        <a:t>64% (28)</a:t>
                      </a:r>
                      <a:endParaRPr lang="en-NZ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  <a:tr h="636603"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>
                          <a:latin typeface="Arial Rounded MT Bold" pitchFamily="34" charset="0"/>
                        </a:rPr>
                        <a:t>2010</a:t>
                      </a:r>
                      <a:endParaRPr lang="en-NZ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>
                          <a:latin typeface="Arial Rounded MT Bold" pitchFamily="34" charset="0"/>
                        </a:rPr>
                        <a:t>26% (38)</a:t>
                      </a:r>
                      <a:endParaRPr lang="en-NZ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>
                          <a:latin typeface="Arial Rounded MT Bold" pitchFamily="34" charset="0"/>
                        </a:rPr>
                        <a:t>58% (65)</a:t>
                      </a:r>
                      <a:endParaRPr lang="en-NZ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  <a:tr h="7779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400" dirty="0" smtClean="0">
                          <a:latin typeface="Arial Rounded MT Bold" pitchFamily="34" charset="0"/>
                        </a:rPr>
                        <a:t>2011</a:t>
                      </a:r>
                    </a:p>
                    <a:p>
                      <a:pPr algn="ctr"/>
                      <a:endParaRPr lang="en-NZ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400" dirty="0" smtClean="0">
                          <a:latin typeface="Arial Rounded MT Bold" pitchFamily="34" charset="0"/>
                        </a:rPr>
                        <a:t>39% (136)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400" dirty="0" smtClean="0">
                          <a:latin typeface="Arial Rounded MT Bold" pitchFamily="34" charset="0"/>
                        </a:rPr>
                        <a:t>61% (64)</a:t>
                      </a:r>
                    </a:p>
                    <a:p>
                      <a:pPr algn="ctr"/>
                      <a:endParaRPr lang="en-NZ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55576" y="5085184"/>
            <a:ext cx="748883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=&gt; Major decline in TB after poisoning but</a:t>
            </a:r>
            <a:r>
              <a:rPr kumimoji="0" lang="en-NZ" sz="2800" b="1" i="0" u="none" strike="noStrike" kern="0" cap="none" spc="0" normalizeH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still </a:t>
            </a:r>
            <a:r>
              <a:rPr kumimoji="0" lang="en-N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high and no longer decline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NZ" sz="2800" b="1" kern="0" dirty="0" smtClean="0">
                <a:solidFill>
                  <a:srgbClr val="3333FF"/>
                </a:solidFill>
                <a:latin typeface="Arial Rounded MT Bold" pitchFamily="34" charset="0"/>
              </a:rPr>
              <a:t>=&gt; TB still in possums?</a:t>
            </a:r>
            <a:endParaRPr kumimoji="0" lang="en-NZ" sz="2800" b="1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ossum_landscape">
  <a:themeElements>
    <a:clrScheme name="possum_landsca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ossum_landscap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ssum_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sum_landsca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sum_landscap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sum_landscap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sum_landscap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sum_landscap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ssum_landscap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ssum_landscap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ssum_landscap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ssum_landscap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ssum_landscap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ssum_landscap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Live xmlns="ac7b80e8-7076-485e-90db-11bc203aa038">true</Live>
    <Area xmlns="ac7b80e8-7076-485e-90db-11bc203aa038"/>
    <Record_Type xmlns="79338817-504b-4fbf-9884-42ec1ddd79b5">Normal</Record_Type>
    <Document_x0020_Type xmlns="f6c850aa-1778-4d3a-a144-4c7a46708228">Presentation</Document_x0020_Type>
    <Landcare_x0020_Reference xmlns="029a8486-6bb3-4d67-971b-9be76ae38a2f" xsi:nil="true"/>
    <Financial_x0020_Year xmlns="ac7b80e8-7076-485e-90db-11bc203aa038" xsi:nil="true"/>
    <Tags xmlns="a15f2643-d7ac-4cff-8b8b-94d521370fc3">
      <Value>7</Value>
      <Value>1</Value>
      <Value>4</Value>
    </Tags>
    <Activity xmlns="029a8486-6bb3-4d67-971b-9be76ae38a2f">Projects</Activity>
    <Function xmlns="029a8486-6bb3-4d67-971b-9be76ae38a2f">Delivering Products and Services</Function>
    <Review_x0020_Date1 xmlns="28c51807-f676-4dea-8938-016236cf08b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45D9F093213E3D498A9C4579DB564B8300BDA1E59EC485374D8EACC895C61E0BBC" ma:contentTypeVersion="80" ma:contentTypeDescription="Standard company document" ma:contentTypeScope="" ma:versionID="a203e4e8f192cf5e347f046d14cbea7c">
  <xsd:schema xmlns:xsd="http://www.w3.org/2001/XMLSchema" xmlns:p="http://schemas.microsoft.com/office/2006/metadata/properties" xmlns:ns2="79338817-504b-4fbf-9884-42ec1ddd79b5" xmlns:ns3="f6c850aa-1778-4d3a-a144-4c7a46708228" xmlns:ns4="ac7b80e8-7076-485e-90db-11bc203aa038" xmlns:ns5="a15f2643-d7ac-4cff-8b8b-94d521370fc3" xmlns:ns6="029a8486-6bb3-4d67-971b-9be76ae38a2f" xmlns:ns7="28c51807-f676-4dea-8938-016236cf08bb" targetNamespace="http://schemas.microsoft.com/office/2006/metadata/properties" ma:root="true" ma:fieldsID="668dfba1ffa6980acde9c74ab8dc8a97" ns2:_="" ns3:_="" ns4:_="" ns5:_="" ns6:_="" ns7:_="">
    <xsd:import namespace="79338817-504b-4fbf-9884-42ec1ddd79b5"/>
    <xsd:import namespace="f6c850aa-1778-4d3a-a144-4c7a46708228"/>
    <xsd:import namespace="ac7b80e8-7076-485e-90db-11bc203aa038"/>
    <xsd:import namespace="a15f2643-d7ac-4cff-8b8b-94d521370fc3"/>
    <xsd:import namespace="029a8486-6bb3-4d67-971b-9be76ae38a2f"/>
    <xsd:import namespace="28c51807-f676-4dea-8938-016236cf08bb"/>
    <xsd:element name="properties">
      <xsd:complexType>
        <xsd:sequence>
          <xsd:element name="documentManagement">
            <xsd:complexType>
              <xsd:all>
                <xsd:element ref="ns2:Record_Type"/>
                <xsd:element ref="ns3:Document_x0020_Type" minOccurs="0"/>
                <xsd:element ref="ns4:Area" minOccurs="0"/>
                <xsd:element ref="ns5:Tags" minOccurs="0"/>
                <xsd:element ref="ns6:Landcare_x0020_Reference" minOccurs="0"/>
                <xsd:element ref="ns4:Financial_x0020_Year" minOccurs="0"/>
                <xsd:element ref="ns7:Review_x0020_Date1" minOccurs="0"/>
                <xsd:element ref="ns4:Live" minOccurs="0"/>
                <xsd:element ref="ns6:Activity"/>
                <xsd:element ref="ns6:Function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79338817-504b-4fbf-9884-42ec1ddd79b5" elementFormDefault="qualified">
    <xsd:import namespace="http://schemas.microsoft.com/office/2006/documentManagement/types"/>
    <xsd:element name="Record_Type" ma:index="9" ma:displayName="Record Type" ma:default="Normal" ma:format="Dropdown" ma:internalName="RecordType" ma:readOnly="false">
      <xsd:simpleType>
        <xsd:restriction base="dms:Choice">
          <xsd:enumeration value="Normal"/>
          <xsd:enumeration value="Housekeeping"/>
          <xsd:enumeration value="Long Term"/>
          <xsd:enumeration value="Superseded"/>
          <xsd:enumeration value="Email"/>
        </xsd:restriction>
      </xsd:simpleType>
    </xsd:element>
  </xsd:schema>
  <xsd:schema xmlns:xsd="http://www.w3.org/2001/XMLSchema" xmlns:dms="http://schemas.microsoft.com/office/2006/documentManagement/types" targetNamespace="f6c850aa-1778-4d3a-a144-4c7a46708228" elementFormDefault="qualified">
    <xsd:import namespace="http://schemas.microsoft.com/office/2006/documentManagement/types"/>
    <xsd:element name="Document_x0020_Type" ma:index="10" nillable="true" ma:displayName="Document Type" ma:default="Document" ma:format="Dropdown" ma:internalName="Document_x0020_Type">
      <xsd:simpleType>
        <xsd:restriction base="dms:Choice">
          <xsd:enumeration value="Agenda"/>
          <xsd:enumeration value="Correspondence"/>
          <xsd:enumeration value="Data"/>
          <xsd:enumeration value="Document"/>
          <xsd:enumeration value="Instructions"/>
          <xsd:enumeration value="Labels"/>
          <xsd:enumeration value="Manual"/>
          <xsd:enumeration value="Minutes"/>
          <xsd:enumeration value="News"/>
          <xsd:enumeration value="Policy"/>
          <xsd:enumeration value="Presentation"/>
          <xsd:enumeration value="Procedure"/>
          <xsd:enumeration value="Proposal"/>
          <xsd:enumeration value="Report"/>
          <xsd:enumeration value="Template"/>
          <xsd:enumeration value="Photo"/>
        </xsd:restriction>
      </xsd:simpleType>
    </xsd:element>
  </xsd:schema>
  <xsd:schema xmlns:xsd="http://www.w3.org/2001/XMLSchema" xmlns:dms="http://schemas.microsoft.com/office/2006/documentManagement/types" targetNamespace="ac7b80e8-7076-485e-90db-11bc203aa038" elementFormDefault="qualified">
    <xsd:import namespace="http://schemas.microsoft.com/office/2006/documentManagement/types"/>
    <xsd:element name="Area" ma:index="11" nillable="true" ma:displayName="Area" ma:list="{47987436-AA42-472D-B7C2-C3CC71D54E5B}" ma:internalName="Area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inancial_x0020_Year" ma:index="14" nillable="true" ma:displayName="Financial Year" ma:format="Dropdown" ma:internalName="Financial_x0020_Year">
      <xsd:simpleType>
        <xsd:restriction base="dms:Choice">
          <xsd:enumeration value="0506"/>
          <xsd:enumeration value="0607"/>
          <xsd:enumeration value="0708"/>
          <xsd:enumeration value="0809"/>
          <xsd:enumeration value="0910"/>
          <xsd:enumeration value="1011"/>
          <xsd:enumeration value="1112"/>
        </xsd:restriction>
      </xsd:simpleType>
    </xsd:element>
    <xsd:element name="Live" ma:index="16" nillable="true" ma:displayName="Live" ma:default="1" ma:internalName="Live">
      <xsd:simpleType>
        <xsd:restriction base="dms:Boolean"/>
      </xsd:simpleType>
    </xsd:element>
  </xsd:schema>
  <xsd:schema xmlns:xsd="http://www.w3.org/2001/XMLSchema" xmlns:dms="http://schemas.microsoft.com/office/2006/documentManagement/types" targetNamespace="a15f2643-d7ac-4cff-8b8b-94d521370fc3" elementFormDefault="qualified">
    <xsd:import namespace="http://schemas.microsoft.com/office/2006/documentManagement/types"/>
    <xsd:element name="Tags" ma:index="12" nillable="true" ma:displayName="Tags" ma:list="{9EE417A2-B70C-4C6C-917C-CE4258FFCAB5}" ma:internalName="Tags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dms="http://schemas.microsoft.com/office/2006/documentManagement/types" targetNamespace="029a8486-6bb3-4d67-971b-9be76ae38a2f" elementFormDefault="qualified">
    <xsd:import namespace="http://schemas.microsoft.com/office/2006/documentManagement/types"/>
    <xsd:element name="Landcare_x0020_Reference" ma:index="13" nillable="true" ma:displayName="Reference" ma:default="" ma:internalName="Landcare_x0020_Reference">
      <xsd:simpleType>
        <xsd:restriction base="dms:Text">
          <xsd:maxLength value="255"/>
        </xsd:restriction>
      </xsd:simpleType>
    </xsd:element>
    <xsd:element name="Activity" ma:index="17" ma:displayName="Activity" ma:default="Projects" ma:format="RadioButtons" ma:hidden="true" ma:internalName="Activity" ma:readOnly="false">
      <xsd:simpleType>
        <xsd:restriction base="dms:Choice">
          <xsd:enumeration value="Projects"/>
        </xsd:restriction>
      </xsd:simpleType>
    </xsd:element>
    <xsd:element name="Function" ma:index="18" ma:displayName="Function" ma:default="Delivering Products and Services" ma:format="RadioButtons" ma:hidden="true" ma:internalName="Function" ma:readOnly="false">
      <xsd:simpleType>
        <xsd:restriction base="dms:Choice">
          <xsd:enumeration value="Delivering Products and Services"/>
        </xsd:restriction>
      </xsd:simpleType>
    </xsd:element>
  </xsd:schema>
  <xsd:schema xmlns:xsd="http://www.w3.org/2001/XMLSchema" xmlns:dms="http://schemas.microsoft.com/office/2006/documentManagement/types" targetNamespace="28c51807-f676-4dea-8938-016236cf08bb" elementFormDefault="qualified">
    <xsd:import namespace="http://schemas.microsoft.com/office/2006/documentManagement/types"/>
    <xsd:element name="Review_x0020_Date1" ma:index="15" nillable="true" ma:displayName="Review Date" ma:format="DateOnly" ma:internalName="Review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8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7EBD38A9-F687-45B2-A120-B86C4AB8C3F5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79338817-504b-4fbf-9884-42ec1ddd79b5"/>
    <ds:schemaRef ds:uri="f6c850aa-1778-4d3a-a144-4c7a46708228"/>
    <ds:schemaRef ds:uri="ac7b80e8-7076-485e-90db-11bc203aa038"/>
    <ds:schemaRef ds:uri="a15f2643-d7ac-4cff-8b8b-94d521370fc3"/>
    <ds:schemaRef ds:uri="029a8486-6bb3-4d67-971b-9be76ae38a2f"/>
    <ds:schemaRef ds:uri="28c51807-f676-4dea-8938-016236cf08bb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4EFCC15A-2F02-4242-8F20-1E9BD0D3FE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8E7968-1B28-41C4-AE82-6ED60C067B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338817-504b-4fbf-9884-42ec1ddd79b5"/>
    <ds:schemaRef ds:uri="f6c850aa-1778-4d3a-a144-4c7a46708228"/>
    <ds:schemaRef ds:uri="ac7b80e8-7076-485e-90db-11bc203aa038"/>
    <ds:schemaRef ds:uri="a15f2643-d7ac-4cff-8b8b-94d521370fc3"/>
    <ds:schemaRef ds:uri="029a8486-6bb3-4d67-971b-9be76ae38a2f"/>
    <ds:schemaRef ds:uri="28c51807-f676-4dea-8938-016236cf08bb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possum_landscape</Template>
  <TotalTime>4897</TotalTime>
  <Words>1701</Words>
  <Application>Microsoft Office PowerPoint</Application>
  <PresentationFormat>On-screen Show (4:3)</PresentationFormat>
  <Paragraphs>208</Paragraphs>
  <Slides>22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Default Design</vt:lpstr>
      <vt:lpstr>2_possum_landscape</vt:lpstr>
      <vt:lpstr>Chart</vt:lpstr>
      <vt:lpstr>Wildlife TB in the North Canterbury High Country-  A Research Update.</vt:lpstr>
      <vt:lpstr>Background </vt:lpstr>
      <vt:lpstr>Slide 3</vt:lpstr>
      <vt:lpstr>Slide 4</vt:lpstr>
      <vt:lpstr>Subsequent recovery</vt:lpstr>
      <vt:lpstr>Rapid increase in  apparent possum abundance</vt:lpstr>
      <vt:lpstr>2. Effect of control on TB levels Pre-poison TB prevalence  in resident pigs</vt:lpstr>
      <vt:lpstr>Post-poison TB levels in  released sentinel releases </vt:lpstr>
      <vt:lpstr>Post-poison TB levels  in resident pigs</vt:lpstr>
      <vt:lpstr>2. Impact of control on  TB prevalence</vt:lpstr>
      <vt:lpstr>3. GPS tracking of cattle, deer, pigs and possums </vt:lpstr>
      <vt:lpstr>GPS animal tracking</vt:lpstr>
      <vt:lpstr>Slide 13</vt:lpstr>
      <vt:lpstr>Slide 14</vt:lpstr>
      <vt:lpstr>Short-term range use</vt:lpstr>
      <vt:lpstr>Slide 16</vt:lpstr>
      <vt:lpstr>Slide 17</vt:lpstr>
      <vt:lpstr>Slide 18</vt:lpstr>
      <vt:lpstr>4. Ultra-low aerial</vt:lpstr>
      <vt:lpstr>Ultra-low aerial results</vt:lpstr>
      <vt:lpstr>Management Implications</vt:lpstr>
      <vt:lpstr>Acknowledgements</vt:lpstr>
    </vt:vector>
  </TitlesOfParts>
  <Company>Landcare Research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Wildlife TB in the North Canterbury High Country - a research update.</dc:title>
  <dc:creator>Graham Nugent</dc:creator>
  <dc:description>Room 2 - 11:20am Ivor Yockney &amp; Jackie Whitford.</dc:description>
  <cp:lastModifiedBy>Kerry Barton</cp:lastModifiedBy>
  <cp:revision>330</cp:revision>
  <dcterms:created xsi:type="dcterms:W3CDTF">2006-11-13T23:19:11Z</dcterms:created>
  <dcterms:modified xsi:type="dcterms:W3CDTF">2011-06-23T01:25:22Z</dcterms:modified>
  <cp:contentType>Standard Document</cp:contentType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0x01010045D9F093213E3D498A9C4579DB564B8300BDA1E59EC485374D8EACC895C61E0BBC</vt:lpwstr>
  </property>
  <property fmtid="{D5CDD505-2E9C-101B-9397-08002B2CF9AE}" pid="3" name="NXPowerLiteLastOptimized">
    <vt:lpwstr>1427210</vt:lpwstr>
  </property>
  <property fmtid="{D5CDD505-2E9C-101B-9397-08002B2CF9AE}" pid="4" name="NXPowerLiteVersion">
    <vt:lpwstr>D3.7.2</vt:lpwstr>
  </property>
  <property fmtid="{D5CDD505-2E9C-101B-9397-08002B2CF9AE}" pid="5" name="_MarkAsFinal">
    <vt:bool>true</vt:bool>
  </property>
</Properties>
</file>