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4" r:id="rId11"/>
    <p:sldId id="270" r:id="rId12"/>
    <p:sldId id="263" r:id="rId13"/>
    <p:sldId id="265" r:id="rId14"/>
    <p:sldId id="266" r:id="rId15"/>
    <p:sldId id="267" r:id="rId16"/>
    <p:sldId id="271" r:id="rId17"/>
    <p:sldId id="269" r:id="rId18"/>
    <p:sldId id="274" r:id="rId19"/>
    <p:sldId id="272" r:id="rId20"/>
    <p:sldId id="273" r:id="rId21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4C126-351B-4BB8-B4CB-5FDF18490605}" type="datetimeFigureOut">
              <a:rPr lang="en-NZ" smtClean="0"/>
              <a:pPr/>
              <a:t>23/06/2011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54F16-B549-477D-BBFD-D6EDF9119A66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B25E-011C-4C21-B6F3-99C9263F680E}" type="datetimeFigureOut">
              <a:rPr lang="en-NZ" smtClean="0"/>
              <a:pPr/>
              <a:t>23/06/2011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82698-971E-4C4E-8F0D-2A51B29826F8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82698-971E-4C4E-8F0D-2A51B29826F8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1. Conspiracy  ACP owned by government</a:t>
            </a:r>
          </a:p>
          <a:p>
            <a:r>
              <a:rPr lang="en-NZ" dirty="0" smtClean="0"/>
              <a:t>2. 5-minute bird counts  (rent a scientist)</a:t>
            </a:r>
          </a:p>
          <a:p>
            <a:r>
              <a:rPr lang="en-NZ" dirty="0" smtClean="0"/>
              <a:t>3. 1080 in water OK but what about endocrine</a:t>
            </a:r>
            <a:r>
              <a:rPr lang="en-NZ" baseline="0" dirty="0" smtClean="0"/>
              <a:t> disrupters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82698-971E-4C4E-8F0D-2A51B29826F8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smtClean="0"/>
              <a:t>Mediated modelling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82698-971E-4C4E-8F0D-2A51B29826F8}" type="slidenum">
              <a:rPr lang="en-NZ" smtClean="0"/>
              <a:pPr/>
              <a:t>10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Some public feel disenfranchised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82698-971E-4C4E-8F0D-2A51B29826F8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Participants include agency stakeholders (e.g. Fed Farmers)</a:t>
            </a:r>
          </a:p>
          <a:p>
            <a:r>
              <a:rPr lang="en-NZ" dirty="0" smtClean="0"/>
              <a:t>Community of interest/issue</a:t>
            </a:r>
            <a:r>
              <a:rPr lang="en-NZ" baseline="0" dirty="0" smtClean="0"/>
              <a:t> or Community of place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82698-971E-4C4E-8F0D-2A51B29826F8}" type="slidenum">
              <a:rPr lang="en-NZ" smtClean="0"/>
              <a:pPr/>
              <a:t>14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Enable participants to connect and engage in conversations in different ways and to visualise more decision pathways and range of issues and options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82698-971E-4C4E-8F0D-2A51B29826F8}" type="slidenum">
              <a:rPr lang="en-NZ" smtClean="0"/>
              <a:pPr/>
              <a:t>16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126288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27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fld id="{B3606BA0-D4BB-440B-BE16-435743B1B41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6" name="Picture 14" descr="Logo 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960812" cy="966787"/>
          </a:xfrm>
          <a:prstGeom prst="rect">
            <a:avLst/>
          </a:prstGeom>
          <a:noFill/>
        </p:spPr>
      </p:pic>
      <p:pic>
        <p:nvPicPr>
          <p:cNvPr id="3094" name="Picture 22" descr="possu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8938" y="0"/>
            <a:ext cx="1135062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B08D-8C42-4442-B011-9319C3CC1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E16CE-8CE6-44C1-A122-AA6B69406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B11D-92FD-445F-8DB2-F3029E0F6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8E878-1594-49B8-9567-496E8B12C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B1D82-F92C-4285-BECC-BADB29D81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61A30-DCFF-4519-BD85-2F4D4C6F8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2AE07-5A3D-42B0-84C7-78B55EA3E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87633-8913-4DF2-BAE2-507B847AF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50BA0-6F74-45B9-928B-86EAE238C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6E1AC-3BC5-40D3-AF21-1B5E423B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F2268C-E87B-4EC8-94B0-463588A4A8F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11" descr="stri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96338" y="0"/>
            <a:ext cx="347662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dpracticeparticipate.govt.nz/techniques/specialised-participatory-methods.html#ConsensusConference5" TargetMode="External"/><Relationship Id="rId13" Type="http://schemas.openxmlformats.org/officeDocument/2006/relationships/hyperlink" Target="http://www.goodpracticeparticipate.govt.nz/techniques/specialised-participatory-methods.html#OpenHouse10" TargetMode="External"/><Relationship Id="rId18" Type="http://schemas.openxmlformats.org/officeDocument/2006/relationships/hyperlink" Target="http://www.goodpracticeparticipate.govt.nz/techniques/specialised-participatory-methods.html#WorldCafe15" TargetMode="External"/><Relationship Id="rId3" Type="http://schemas.openxmlformats.org/officeDocument/2006/relationships/image" Target="../media/image13.jpeg"/><Relationship Id="rId7" Type="http://schemas.openxmlformats.org/officeDocument/2006/relationships/hyperlink" Target="http://www.goodpracticeparticipate.govt.nz/techniques/specialised-participatory-methods.html#CitizensJuries4" TargetMode="External"/><Relationship Id="rId12" Type="http://schemas.openxmlformats.org/officeDocument/2006/relationships/hyperlink" Target="http://www.goodpracticeparticipate.govt.nz/techniques/specialised-participatory-methods.html#OpenAgendaConferences9" TargetMode="External"/><Relationship Id="rId17" Type="http://schemas.openxmlformats.org/officeDocument/2006/relationships/hyperlink" Target="http://www.goodpracticeparticipate.govt.nz/techniques/specialised-participatory-methods.html#SustainedDialogue14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www.goodpracticeparticipate.govt.nz/techniques/specialised-participatory-methods.html#Roadshows1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dpracticeparticipate.govt.nz/techniques/specialised-participatory-methods.html#Charette3" TargetMode="External"/><Relationship Id="rId11" Type="http://schemas.openxmlformats.org/officeDocument/2006/relationships/hyperlink" Target="http://www.goodpracticeparticipate.govt.nz/techniques/specialised-participatory-methods.html#GraphicFacilitation8" TargetMode="External"/><Relationship Id="rId5" Type="http://schemas.openxmlformats.org/officeDocument/2006/relationships/hyperlink" Target="http://www.goodpracticeparticipate.govt.nz/techniques/specialised-participatory-methods.html#ChangeLabusingtheUProcess2" TargetMode="External"/><Relationship Id="rId15" Type="http://schemas.openxmlformats.org/officeDocument/2006/relationships/hyperlink" Target="http://www.goodpracticeparticipate.govt.nz/techniques/specialised-participatory-methods.html#ParticipatoryAppraisal12" TargetMode="External"/><Relationship Id="rId10" Type="http://schemas.openxmlformats.org/officeDocument/2006/relationships/hyperlink" Target="http://www.goodpracticeparticipate.govt.nz/techniques/specialised-participatory-methods.html#FutureSearch7" TargetMode="External"/><Relationship Id="rId4" Type="http://schemas.openxmlformats.org/officeDocument/2006/relationships/hyperlink" Target="http://www.goodpracticeparticipate.govt.nz/techniques/specialised-participatory-methods.html#AppreciativeInquiry1" TargetMode="External"/><Relationship Id="rId9" Type="http://schemas.openxmlformats.org/officeDocument/2006/relationships/hyperlink" Target="http://www.goodpracticeparticipate.govt.nz/techniques/specialised-participatory-methods.html#DeliberativeMethod6" TargetMode="External"/><Relationship Id="rId14" Type="http://schemas.openxmlformats.org/officeDocument/2006/relationships/hyperlink" Target="http://www.goodpracticeparticipate.govt.nz/techniques/specialised-participatory-methods.html#OpenSpaceTechnology1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552" y="2060848"/>
            <a:ext cx="7126288" cy="1470025"/>
          </a:xfrm>
        </p:spPr>
        <p:txBody>
          <a:bodyPr/>
          <a:lstStyle/>
          <a:p>
            <a:r>
              <a:rPr lang="en-US" dirty="0" smtClean="0"/>
              <a:t>Community participation and vertebrate pest control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933056"/>
            <a:ext cx="7704856" cy="1368152"/>
          </a:xfrm>
        </p:spPr>
        <p:txBody>
          <a:bodyPr/>
          <a:lstStyle/>
          <a:p>
            <a:r>
              <a:rPr lang="en-US" dirty="0" smtClean="0"/>
              <a:t>Alison Greenaway and Bruce Warburton</a:t>
            </a:r>
          </a:p>
          <a:p>
            <a:r>
              <a:rPr lang="en-US" dirty="0" err="1" smtClean="0"/>
              <a:t>Landcare</a:t>
            </a:r>
            <a:r>
              <a:rPr lang="en-US" dirty="0" smtClean="0"/>
              <a:t> Research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869160"/>
            <a:ext cx="2285785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1" descr="Active Relationships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48880"/>
            <a:ext cx="5400600" cy="33843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508104" y="1718131"/>
            <a:ext cx="3419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Appreciative Inquiry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Change Lab using the U-Process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Charette</a:t>
            </a: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Citizens' Juries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Consensus Conference</a:t>
            </a: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/>
              </a:rPr>
              <a:t>Deliberative Method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0"/>
              </a:rPr>
              <a:t>Future Search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1"/>
              </a:rPr>
              <a:t>Graphic Facilitation</a:t>
            </a: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2"/>
              </a:rPr>
              <a:t>Open Agenda Conferences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3"/>
              </a:rPr>
              <a:t>Open House</a:t>
            </a: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4"/>
              </a:rPr>
              <a:t>Open Space Technology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5"/>
              </a:rPr>
              <a:t>Participatory Appraisal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6"/>
              </a:rPr>
              <a:t>Roadshows</a:t>
            </a: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6"/>
              </a:rPr>
              <a:t>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7"/>
              </a:rPr>
              <a:t>Sustained Dialogue </a:t>
            </a:r>
            <a:endPara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8"/>
              </a:rPr>
              <a:t>World Cafe </a:t>
            </a:r>
            <a:endParaRPr kumimoji="0" lang="en-N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N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N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N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79512" y="274638"/>
            <a:ext cx="864096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 central government perspective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136904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843808" y="4005064"/>
            <a:ext cx="1584176" cy="1080120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7" name="Group 6"/>
          <p:cNvGrpSpPr/>
          <p:nvPr/>
        </p:nvGrpSpPr>
        <p:grpSpPr>
          <a:xfrm>
            <a:off x="4195986" y="2132856"/>
            <a:ext cx="2464246" cy="2030389"/>
            <a:chOff x="4195986" y="2132856"/>
            <a:chExt cx="2464246" cy="2030389"/>
          </a:xfrm>
        </p:grpSpPr>
        <p:cxnSp>
          <p:nvCxnSpPr>
            <p:cNvPr id="5" name="Straight Arrow Connector 4"/>
            <p:cNvCxnSpPr>
              <a:stCxn id="3" idx="7"/>
            </p:cNvCxnSpPr>
            <p:nvPr/>
          </p:nvCxnSpPr>
          <p:spPr>
            <a:xfrm rot="5400000" flipH="1" flipV="1">
              <a:off x="4268899" y="3068056"/>
              <a:ext cx="1022276" cy="116810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076056" y="2132856"/>
              <a:ext cx="1584176" cy="1080120"/>
            </a:xfrm>
            <a:prstGeom prst="ellipse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How do we start?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1268761"/>
            <a:ext cx="8424936" cy="5184575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case studies:</a:t>
            </a:r>
          </a:p>
          <a:p>
            <a:pPr marL="900113" lvl="1" indent="-442913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NZ" sz="2800" kern="0" dirty="0" smtClean="0">
                <a:latin typeface="+mn-lt"/>
              </a:rPr>
              <a:t>Trace changes in comprehension/opposition and levels of discourse around planning</a:t>
            </a:r>
          </a:p>
          <a:p>
            <a:pPr marL="900113" lvl="1" indent="-442913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kumimoji="0" lang="en-N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visibility of </a:t>
            </a:r>
            <a:r>
              <a:rPr kumimoji="0" lang="en-NZ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through social media</a:t>
            </a:r>
            <a:endParaRPr kumimoji="0" lang="en-NZ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28750" lvl="2" indent="-514350">
              <a:spcBef>
                <a:spcPts val="600"/>
              </a:spcBef>
              <a:buFont typeface="Arial" pitchFamily="34" charset="0"/>
              <a:buChar char="•"/>
              <a:tabLst>
                <a:tab pos="2876550" algn="l"/>
              </a:tabLst>
              <a:defRPr/>
            </a:pPr>
            <a:r>
              <a:rPr kumimoji="0" lang="en-N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	Possible places?</a:t>
            </a:r>
          </a:p>
          <a:p>
            <a:pPr marL="1428750" lvl="2" indent="-514350">
              <a:spcBef>
                <a:spcPts val="600"/>
              </a:spcBef>
              <a:buFont typeface="Arial" pitchFamily="34" charset="0"/>
              <a:buChar char="•"/>
              <a:tabLst>
                <a:tab pos="2876550" algn="l"/>
              </a:tabLst>
              <a:defRPr/>
            </a:pPr>
            <a:r>
              <a:rPr kumimoji="0" lang="en-N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	Possible communities?</a:t>
            </a:r>
          </a:p>
          <a:p>
            <a:pPr marL="1428750" lvl="2" indent="-514350">
              <a:spcBef>
                <a:spcPts val="600"/>
              </a:spcBef>
              <a:buFont typeface="Arial" pitchFamily="34" charset="0"/>
              <a:buChar char="•"/>
              <a:tabLst>
                <a:tab pos="2876550" algn="l"/>
              </a:tabLst>
              <a:defRPr/>
            </a:pPr>
            <a:r>
              <a:rPr kumimoji="0" lang="en-N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	Decision(s) to get involved with?</a:t>
            </a:r>
          </a:p>
          <a:p>
            <a:pPr marL="1428750" lvl="2" indent="-514350">
              <a:spcBef>
                <a:spcPts val="600"/>
              </a:spcBef>
              <a:buFont typeface="Arial" pitchFamily="34" charset="0"/>
              <a:buChar char="•"/>
              <a:tabLst>
                <a:tab pos="2876550" algn="l"/>
              </a:tabLst>
              <a:defRPr/>
            </a:pPr>
            <a:r>
              <a:rPr kumimoji="0" lang="en-N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	Techniques to use?</a:t>
            </a:r>
            <a:endParaRPr kumimoji="0" lang="en-N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N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Possible Places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9512" y="1772816"/>
            <a:ext cx="849694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err="1" smtClean="0"/>
              <a:t>Waipoua</a:t>
            </a:r>
            <a:r>
              <a:rPr lang="en-NZ" sz="3200" dirty="0" smtClean="0"/>
              <a:t>: Little 1080 use but by-kill a concern</a:t>
            </a:r>
          </a:p>
          <a:p>
            <a:pPr marL="442913" indent="-4429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Wanganui: Possum fur/employment/anti-1080</a:t>
            </a:r>
          </a:p>
          <a:p>
            <a:pPr marL="442913" indent="-4429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Karamea/Kumara: Strong anti-1080 lobby</a:t>
            </a:r>
          </a:p>
          <a:p>
            <a:pPr marL="442913" indent="-4429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Coromandel: Strong anti-1080 lobby</a:t>
            </a:r>
            <a:endParaRPr lang="en-N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Possible community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1916832"/>
            <a:ext cx="79208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Arial" pitchFamily="34" charset="0"/>
              <a:buChar char="•"/>
            </a:pPr>
            <a:r>
              <a:rPr lang="en-NZ" sz="3200" dirty="0" smtClean="0"/>
              <a:t>What is a community ?</a:t>
            </a:r>
          </a:p>
          <a:p>
            <a:pPr marL="1279525" lvl="2" indent="-365125">
              <a:spcBef>
                <a:spcPts val="1200"/>
              </a:spcBef>
              <a:buFont typeface="Wingdings" pitchFamily="2" charset="2"/>
              <a:buChar char="Ø"/>
            </a:pPr>
            <a:r>
              <a:rPr lang="en-NZ" sz="3200" dirty="0" smtClean="0"/>
              <a:t>Scale?</a:t>
            </a:r>
          </a:p>
          <a:p>
            <a:pPr marL="1279525" lvl="2" indent="-365125">
              <a:spcBef>
                <a:spcPts val="1200"/>
              </a:spcBef>
              <a:buFont typeface="Wingdings" pitchFamily="2" charset="2"/>
              <a:buChar char="Ø"/>
            </a:pPr>
            <a:r>
              <a:rPr lang="en-NZ" sz="3200" dirty="0" smtClean="0"/>
              <a:t>Participants?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1008"/>
            <a:ext cx="41052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Possible constraints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1628800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Decision makers have accountabilities:</a:t>
            </a:r>
          </a:p>
          <a:p>
            <a:endParaRPr lang="en-NZ" sz="3200" dirty="0" smtClean="0"/>
          </a:p>
          <a:p>
            <a:pPr marL="811213" lvl="1" indent="-3540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Legal</a:t>
            </a:r>
          </a:p>
          <a:p>
            <a:pPr marL="811213" lvl="1" indent="-3540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Budgetary</a:t>
            </a:r>
          </a:p>
          <a:p>
            <a:pPr marL="811213" lvl="1" indent="-3540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Methodological</a:t>
            </a:r>
          </a:p>
          <a:p>
            <a:pPr marL="811213" lvl="1" indent="-3540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Time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Media to Connect</a:t>
            </a:r>
            <a:endParaRPr kumimoji="0" lang="en-NZ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1556792"/>
            <a:ext cx="799288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NZ" sz="3200" dirty="0" smtClean="0"/>
              <a:t>Social media tools:</a:t>
            </a:r>
            <a:br>
              <a:rPr lang="en-NZ" sz="3200" dirty="0" smtClean="0"/>
            </a:br>
            <a:endParaRPr lang="en-NZ" sz="3200" dirty="0" smtClean="0"/>
          </a:p>
          <a:p>
            <a:pPr marL="808038" lvl="1" indent="-350838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err="1" smtClean="0"/>
              <a:t>Facebook</a:t>
            </a:r>
            <a:endParaRPr lang="en-NZ" sz="3200" dirty="0" smtClean="0"/>
          </a:p>
          <a:p>
            <a:pPr marL="808038" lvl="1" indent="-350838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Online deliberation space</a:t>
            </a:r>
          </a:p>
          <a:p>
            <a:pPr marL="808038" lvl="1" indent="-350838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Online discussion space (Forums)</a:t>
            </a:r>
          </a:p>
          <a:p>
            <a:pPr marL="808038" lvl="1" indent="-350838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Computer gaming (Pen Holland)</a:t>
            </a:r>
          </a:p>
          <a:p>
            <a:pPr marL="1265238" lvl="2" indent="-350838">
              <a:spcBef>
                <a:spcPts val="1800"/>
              </a:spcBef>
              <a:buFont typeface="Wingdings" pitchFamily="2" charset="2"/>
              <a:buChar char="Ø"/>
            </a:pPr>
            <a:r>
              <a:rPr lang="en-NZ" sz="2800" dirty="0" err="1" smtClean="0"/>
              <a:t>Wekapedia</a:t>
            </a:r>
            <a:r>
              <a:rPr lang="en-NZ" sz="2800" dirty="0" smtClean="0"/>
              <a:t> of information</a:t>
            </a:r>
            <a:endParaRPr lang="en-NZ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196752"/>
            <a:ext cx="3038412" cy="230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517232"/>
            <a:ext cx="1362471" cy="118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7308304" y="5315956"/>
            <a:ext cx="1152128" cy="360040"/>
          </a:xfrm>
          <a:prstGeom prst="wedgeRoundRectCallout">
            <a:avLst>
              <a:gd name="adj1" fmla="val -52836"/>
              <a:gd name="adj2" fmla="val 870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ysClr val="windowText" lastClr="000000"/>
                </a:solidFill>
              </a:rPr>
              <a:t>?????</a:t>
            </a:r>
            <a:endParaRPr lang="en-NZ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Issues</a:t>
            </a:r>
            <a:endParaRPr kumimoji="0" lang="en-NZ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520" y="1412776"/>
            <a:ext cx="828092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NZ" sz="2800" dirty="0" smtClean="0"/>
              <a:t>How far could/would agencies move in sharing decision making?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NZ" sz="2800" dirty="0" smtClean="0"/>
              <a:t>What are the agency-specific</a:t>
            </a:r>
            <a:br>
              <a:rPr lang="en-NZ" sz="2800" dirty="0" smtClean="0"/>
            </a:br>
            <a:r>
              <a:rPr lang="en-NZ" sz="2800" dirty="0" smtClean="0"/>
              <a:t>pathways of decision making</a:t>
            </a:r>
            <a:br>
              <a:rPr lang="en-NZ" sz="2800" dirty="0" smtClean="0"/>
            </a:br>
            <a:r>
              <a:rPr lang="en-NZ" sz="2800" dirty="0" smtClean="0"/>
              <a:t>and their risk profiles?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NZ" sz="2800" dirty="0" smtClean="0"/>
              <a:t>What is the cost/benefit of participation versus not doing it?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NZ" sz="2800" dirty="0" smtClean="0"/>
              <a:t>How will results be linked with policy/practices</a:t>
            </a:r>
            <a:endParaRPr lang="en-NZ" sz="2800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348880"/>
            <a:ext cx="1974013" cy="152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dirty="0" smtClean="0"/>
              <a:t>MSI Strategic Technologies for MSPC</a:t>
            </a:r>
            <a:br>
              <a:rPr lang="en-US" sz="3600" dirty="0" smtClean="0"/>
            </a:br>
            <a:r>
              <a:rPr lang="en-US" sz="3600" dirty="0" err="1" smtClean="0"/>
              <a:t>Programme</a:t>
            </a:r>
            <a:r>
              <a:rPr lang="en-US" sz="3600" dirty="0" smtClean="0"/>
              <a:t> Objectives</a:t>
            </a:r>
            <a:endParaRPr lang="en-US" sz="3600" dirty="0"/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 bwMode="auto">
          <a:xfrm>
            <a:off x="323528" y="1916832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0" algn="l"/>
              </a:tabLst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 the costs of aerial and ground-	based control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0" algn="l"/>
              </a:tabLst>
              <a:defRPr/>
            </a:pPr>
            <a:r>
              <a:rPr lang="en-US" sz="3200" kern="0" dirty="0" err="1" smtClean="0">
                <a:latin typeface="+mn-lt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 the adverse impacts of aerial 	and ground-based control (welfare, 	residues, non-targets)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0" algn="l"/>
              </a:tabLst>
              <a:defRPr/>
            </a:pPr>
            <a:r>
              <a:rPr lang="en-US" sz="3200" kern="0" dirty="0" err="1" smtClean="0">
                <a:latin typeface="+mn-lt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 community opposition to pest 	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(increasing community 	participation in pest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5536" y="1556792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 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b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400" dirty="0" smtClean="0"/>
              <a:t>Community participation in pest programmes improved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48478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260" y="1779687"/>
            <a:ext cx="458074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Key Questions:</a:t>
            </a:r>
          </a:p>
          <a:p>
            <a:endParaRPr lang="en-NZ" sz="1200" b="1" dirty="0" smtClean="0"/>
          </a:p>
          <a:p>
            <a:pPr marL="442913" lvl="1" indent="-266700">
              <a:buFont typeface="Wingdings" pitchFamily="2" charset="2"/>
              <a:buChar char="Ø"/>
            </a:pPr>
            <a:r>
              <a:rPr lang="en-NZ" dirty="0" smtClean="0"/>
              <a:t>Can the mismatch between public concerns and current scientific consensus over methods used for possum control be effectively addressed through improved community dialogue?</a:t>
            </a:r>
            <a:br>
              <a:rPr lang="en-NZ" dirty="0" smtClean="0"/>
            </a:br>
            <a:r>
              <a:rPr lang="en-NZ" dirty="0" smtClean="0">
                <a:solidFill>
                  <a:schemeClr val="accent2"/>
                </a:solidFill>
              </a:rPr>
              <a:t>(Alison Greenaway, Bob Frame, Helen Fitt, Bruce Warburton, Phil Cowan),</a:t>
            </a:r>
            <a:endParaRPr lang="en-NZ" dirty="0" smtClean="0"/>
          </a:p>
          <a:p>
            <a:pPr marL="442913" lvl="1" indent="-266700">
              <a:spcBef>
                <a:spcPts val="1200"/>
              </a:spcBef>
              <a:buFont typeface="Wingdings" pitchFamily="2" charset="2"/>
              <a:buChar char="Ø"/>
            </a:pPr>
            <a:r>
              <a:rPr lang="en-NZ" dirty="0" smtClean="0"/>
              <a:t>Can ecological games (model visualisation) provide an effective medium for informing community participants of the economic and ecological consequences of their choices?</a:t>
            </a:r>
            <a:br>
              <a:rPr lang="en-NZ" dirty="0" smtClean="0"/>
            </a:br>
            <a:r>
              <a:rPr lang="en-NZ" dirty="0" smtClean="0">
                <a:solidFill>
                  <a:schemeClr val="accent2"/>
                </a:solidFill>
              </a:rPr>
              <a:t>(Pen Holland)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1779687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Partners &amp; collaborators</a:t>
            </a:r>
            <a:endParaRPr lang="en-NZ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20486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NZ" dirty="0" smtClean="0"/>
              <a:t>Clare </a:t>
            </a:r>
            <a:r>
              <a:rPr lang="en-NZ" dirty="0" err="1" smtClean="0"/>
              <a:t>Veltman</a:t>
            </a:r>
            <a:r>
              <a:rPr lang="en-NZ" dirty="0" smtClean="0"/>
              <a:t>, Harry Broad, Michelle Crowell (DOC)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NZ" dirty="0" smtClean="0"/>
              <a:t>John Deal, Nick </a:t>
            </a:r>
            <a:r>
              <a:rPr lang="en-NZ" dirty="0" err="1" smtClean="0"/>
              <a:t>Hancox</a:t>
            </a:r>
            <a:r>
              <a:rPr lang="en-NZ" dirty="0" smtClean="0"/>
              <a:t> (AHB)</a:t>
            </a:r>
            <a:endParaRPr lang="en-N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44208" y="3096690"/>
            <a:ext cx="2272705" cy="155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95924" y="4581128"/>
            <a:ext cx="249531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11961" y="4883791"/>
            <a:ext cx="2520280" cy="161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NZ" dirty="0" smtClean="0"/>
              <a:t>Science and the public</a:t>
            </a:r>
            <a:endParaRPr lang="en-NZ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2348880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Why do people have different views of the same problem?</a:t>
            </a:r>
          </a:p>
          <a:p>
            <a:endParaRPr lang="en-NZ" sz="2800" dirty="0" smtClean="0"/>
          </a:p>
          <a:p>
            <a:r>
              <a:rPr lang="en-NZ" sz="2800" dirty="0" smtClean="0"/>
              <a:t>Why do we do science?</a:t>
            </a:r>
            <a:endParaRPr lang="en-NZ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3779912" y="1484784"/>
            <a:ext cx="5034463" cy="4896544"/>
            <a:chOff x="0" y="0"/>
            <a:chExt cx="9053415" cy="68580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 b="23"/>
            <a:stretch>
              <a:fillRect/>
            </a:stretch>
          </p:blipFill>
          <p:spPr bwMode="auto">
            <a:xfrm>
              <a:off x="0" y="0"/>
              <a:ext cx="8820472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5956592" y="6252882"/>
              <a:ext cx="30968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 smtClean="0"/>
                <a:t>Graham Nugent</a:t>
              </a:r>
              <a:endParaRPr lang="en-NZ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Issue Complexity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1484784"/>
            <a:ext cx="813690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1080, or aerial application, or all toxins</a:t>
            </a:r>
          </a:p>
          <a:p>
            <a:pPr marL="265113" indent="-2651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Deer hunters: animal welfare, non-target species </a:t>
            </a:r>
          </a:p>
          <a:p>
            <a:pPr marL="265113" indent="-2651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Fur harvesters: absence</a:t>
            </a:r>
            <a:br>
              <a:rPr lang="en-NZ" sz="3200" dirty="0" smtClean="0"/>
            </a:br>
            <a:r>
              <a:rPr lang="en-NZ" sz="3200" dirty="0" smtClean="0"/>
              <a:t>of possums but blame</a:t>
            </a:r>
            <a:br>
              <a:rPr lang="en-NZ" sz="3200" dirty="0" smtClean="0"/>
            </a:br>
            <a:r>
              <a:rPr lang="en-NZ" sz="3200" dirty="0" smtClean="0"/>
              <a:t>1080</a:t>
            </a:r>
          </a:p>
          <a:p>
            <a:pPr marL="265113" indent="-2651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err="1" smtClean="0"/>
              <a:t>Chemophobes</a:t>
            </a:r>
            <a:r>
              <a:rPr lang="en-NZ" sz="3200" dirty="0" smtClean="0"/>
              <a:t>, water,</a:t>
            </a:r>
            <a:br>
              <a:rPr lang="en-NZ" sz="3200" dirty="0" smtClean="0"/>
            </a:br>
            <a:r>
              <a:rPr lang="en-NZ" sz="3200" dirty="0" smtClean="0"/>
              <a:t>air, soil</a:t>
            </a:r>
          </a:p>
          <a:p>
            <a:pPr marL="265113" indent="-265113"/>
            <a:endParaRPr lang="en-NZ" sz="3200" dirty="0"/>
          </a:p>
        </p:txBody>
      </p:sp>
      <p:pic>
        <p:nvPicPr>
          <p:cNvPr id="9" name="Picture 8" descr="1080 protest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2811" y="3487992"/>
            <a:ext cx="3506171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Ecological Complexity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141277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Control strategies – thresholds </a:t>
            </a:r>
            <a:endParaRPr lang="en-N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132856"/>
            <a:ext cx="4805363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551723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Individual </a:t>
            </a:r>
            <a:r>
              <a:rPr lang="en-NZ" sz="3200" dirty="0" err="1" smtClean="0"/>
              <a:t>vs</a:t>
            </a:r>
            <a:r>
              <a:rPr lang="en-NZ" sz="3200" dirty="0" smtClean="0"/>
              <a:t> population effects </a:t>
            </a:r>
            <a:endParaRPr lang="en-NZ" sz="3200" dirty="0"/>
          </a:p>
        </p:txBody>
      </p:sp>
      <p:sp>
        <p:nvSpPr>
          <p:cNvPr id="1028" name="AutoShape 4" descr="data:image/jpg;base64,/9j/4AAQSkZJRgABAQAAAQABAAD/2wCEAAkGBhQQEBUUEhQVFBUVFRQVFBUVFRcUFBUUFRQVFBQUFRQXHCYeFxkjGRQVHy8gJCcpLCwsFR4xNTAqNSYsLCkBCQoKDgwOGg8PGiwkHyQpKSwpKiwsLCwsLCkpLCksLCwpLCksLCwpLCwsKSksKSkpKSwpKSwsLCwpLCksLCwsKf/AABEIALgBEgMBIgACEQEDEQH/xAAcAAABBQEBAQAAAAAAAAAAAAAFAAIDBAYBBwj/xAA8EAABAwIDBgQDBgQHAQEAAAABAAIRAwQFITEGEkFRYXEiMoGRE6GxBxRCUsHRI2Jy4RUWM4Ki8PGSU//EABkBAAIDAQAAAAAAAAAAAAAAAAEDAAIEBf/EACYRAAICAQQCAgIDAQAAAAAAAAABAhEDBBIhMUFRIjITFEJhoXH/2gAMAwEAAhEDEQA/APDU5NXZUIOlcXJSChDqSSUIEEuQupIkGpLpXFCDqZzRihSD2wf/ABBgjNg5Jy9WacHPBCd+gebeBV2hjEcVc3ARBzCHXGCz5DHQ6JG6MvsaqlD6hGjjU8VeoYlJyzWX/wAOqt4SprG/LDnqhLEq+JeOZ9M39pdnJF6N71+axNnjoynLvkjNDEJzEFYpwaNUchrKN3nkZRGlVWZs7scDCK0LyNdeaS0NTsNsrDipZ9UKp3G8c/lxV5laEKATfC5qrXpq3TM+qlNrllkgC6M/cWs5oPdYYAZAWpuaYHVUK1AnorRk1ygSipqmDrG1adNeSNW9mhD7Mtzac1essZjKpl1WqOVPsw5NO48oJttgmuZCna8EZGQq2IVtxjncgSnGczO1m2jLIbo8VQ6NHDv0XmuJ7d3Fc+JxaOTTCFY5iJr3D6h4uMdhkFQWuOJJcmeU3ZNWrF5kknvmoymp7XZpvRQYkrWXNJV3BorBKF1JWKnISAToShSyCAXUkkCHCuJy5CJDhTU+E0hQggieHOQtXsPdmqZFwOwv5GhpaJ6ZbnJTQsDOmNC4cPZUMOHqMinwnsyKFvwBkzNi6jh/DcHjkcionYJXoGS1ze4y91rtnrjRbW1Ac2CAR1zRty7EbnE8rtcUjJ3/AH1RKhebxyMhHtsNnbZlJ1Xw0yATrAPSFlcJex7Q6mRHJKnGuTRjybjUWlaAiFKsYQK2qQr9GqTks7RqQZoXe7+iI2zy4IHbwNUUtroBAkkW32oHVU61IFWHXO96HVNe4cUCqsG1LaVSrWg5IzW0VXckFEvdgyhVfSPh05HRCdvMfizeGh287I5aTkTK0Tqc5KjdWQcDInn1CZDK4sRlwKf9M8GK4vSMc2CY+TS8DuX4T6cFh8TwOrbn+I3Lg4aFdfHnhk6OTkwTx9g9OLIE811rJIA9E+4kGOWSaJIpXEkkQEsLicAlCqQbC7C6QutZJgZnooQYUl0lKFCHF1IBJQhxMcnwmkIog1WrJ0FVVLbnNCXKL43Ukai0KtkKhYnJEAFzZdnVXKGJzQkWqa2p5hVsjNFgLIhar/ESxsMG87hyHdZ/DLZzo4Dnz7I8AGNgJTyV0GGDdzIwmMYNcXNy11w/fYD5dGjsFO3ZD4Pjokjm06FauvRGU6kpVDCDyyY6OKKM7bvI1yPFE6b8pCHYvauYS9unFPwy7DmRz+Sq/Ze64DlO4kSrVGvKz1vebriCr9G7zhVoumGTUjNPbVDhxVNlXeCYKpackKCE97KFFKiD5C6VAIVXXJQubnnxU7U2s3RAllKrS09ih2J2LXU3Nc0OEaH9Ebqskf8AdVVuaUiDxCKdFZRtHiFe3+HVI/K7IgdVUuPMe6L7V2ZpXLhnBzEoLvLuY3uipHByrbJoakuykmiiUBOhJpTwlsNDIT6FyaT2uESCD7LpChfU5KLknR6M6wsbqm19SGEiS5sM95hZvEMKsQ4ildOaf52FzP8A6aEBtLiHeKSDwGvojV7aMIaW0KjBGr4zPpp6pG14326HXuBtzhjm5tcyoOdNwP8Ax1Hsqan+5OLt0MknQCZ+S1uDfZ/UfDqpY0fld4zHbh7pjyRiuWVWNsxaaQvXj9nNq5sS5pjUaeyEX32UnWjUDumX01S1qYeQvDJHmpXaZzWjxDYO6pfgnsYPsUFq4ZVY6HU3g8t0rQpxkuGLpp9BvDBI7Is0ZKlglo6nBeC3odY7K7iUxNMH3AC50/tR0Y5EkdY2TA1R7BcLaDLyCZ0WCucSeBBJZ1GfzVaiapMtqkf7jlx9Fb8Da5dE/Yin1Z7lTpRomvIkDivFGbTXdEkCvU9XSD7yrLNvbsEE1A6ObR+kKj0c/DQz92HTTPXnO3nzyUV5eNAMleSU9uLlrt7f7t4FWRtlvgioD0IMx9MkHpJoK1mNnoDsYouG6XiTlBKEVG7rt6mZHED6hee4hiPxDl76FMs8Zq0vK49jmE1aR1Yp6tXTPRq9xIDx6q9a194DmFjcGxv4kh2R4jvxCLWV5uO3T3B6LPPG4ujVjyKXKNda3Ct1DIlBGV5zCu0bmQkNGhMu0qsFXPjSEFFWDCtUrjKEAhGm7gpQZKpUaykFSCgRolqlV6js09z5UL6ihDIbeYF8WnvtHiavL3sgwV7zWog+ZeZbb7P/AAnfFaMic+i6GlzV8Gc3V4b+aMikuwkukcssAJ4ShIBJsJ1N3t3QN9RKemwomE5RJa4Pa4SDOeWa0dbbIfDAFKXkfi8gPMDis7CmbVMRqOolVklLlllJro0+xdb4lWXPpl0z4vD6DJazaTaltlDfhFzyBGfgz6rzCi9oPlz/AJSQVsKeK0i2L0hzI8FJvirADi52je2qzZIfK/8AB8JJqgZefaVcnyljf6WT83T9ENr7c3b/ADVT2gD6ALSUsMwysJEs6Oqne9gFTutmLUeTeP8AvlXU8S4cSOE/DA3+cq+W9uvj8wn6qRm19Rx/02+g/SEQfsnT3QYIHOSfki2GbNW5cAWaaRMnvKEsmHxEG2a8gQbTNdAIDT1b+5AXK2KOdo1j+RGcDoGB0LT4psT8YhtKmO58Kz1x9lV20+HcdyAfmqwlhffAJbwLVrUy+ajMuLQ/dPzAKjYKJcSWVN3g1r9Ou8QQUcb9n2JDL4ZI/raR7EqN2w983zWod2gH3YQnqePpS/0pT9ASvb0STuGoB/MGuM8soVe3YGvG8SBxyMgdkeOz1VsCpQrUus7zfmCrFvgTn8CYI1bDvVR5UvIdlgq4wVpG9SeHyfLBn21Ci/y5UIBAkHPt3XoOD7H7pbI4yEcrWraMB7AQe0rP+zJcIv8AjXk8np7LVC6NMuXPgUIubZ1N5a4QWmCF7Q21o06gk+byg69ghe02zAuW/EptG9OZI5c+kK0NW7+RWWL0eWUappuBH/oRa0xreydkZ8JVvFsHbSe+mSN0sNSi7PVo8TfUA+oWZlaqjlVlYzljZ6BhmOjQnPQo9Qr8l5M24IMg58VssBxqYa4wYn2WLNg2q0dDDqVJ0zYxvCeKdRrSqtvcyMswnOEGQsdG1MJ06uas/EQmjUVynVQZdFoPSKh305hnshRB1RyGY7h4r0XNPEFEyuBkgqJ07RWStHidTB6gJG6ciQuL2B2DskpLf+2zF+pA8dBXUg1dAWs5RwpBS29s6o4NaJJ0AW0wPYpoAdVO8fyjyjvzS55Iw7HYsM8r+JkLXDqlU+BhPXh7rQWWw7znUcG9BmfdbihhzW5AQFZNMALFLUyfR0oaGC+3JlKOxdJv5nHqVcGy7IhrQPRGd5UK+01Gm4tEvI1DRllwk/olb5yNKxY4FF2ylFv+o4DuQFyns5RObHzwydl2VHabGGVSx7ARkAZ6gH9fkhbNpGt8JEATBHPqnKM5LgVKcFxRr30Ybu8O5WYv9oBZVN1v8TOXN3iCOhMHLorFLGiKRnx5EtPEH9lgq7yXkuJJJJJOpKbgw7m9xj1Mkktp63huOmrSFZrXDoNPfRHMBx5tZ3jbmOPTuvOqGIEWLBTyBBB4mcxA5Z5qtsxiJpuLDln5nGXE8A0JUsNpteBKn0e/21dhGStgAjLNedWGMvcYpMLgPM90nPjAWqw/Eajhk33/AGXPlFxZpTtDdorY7ktA6z+iF4RRacyB9Vfvy943Xkx0H7KCxsw3QyE6+BfkM0qLQJgZaLI7bW1So34lMSW6t4EcFrKNTKD6Kpf0ZA9j2KWp7WWatHh2KbQVm1Giq3dLMhHKNZ4znn+yN4BtqaFKo24O/Tc1zqTwMydPhu5H9irn2p4SGUKbwNDG905Feb1b9zqYYYgQRl0hdbHCOaCdf9Mkm4SNBtJiYqMpvBBJbwOk+bt/dZYlKVxa8cFBUhMpbjsqxb3RY4EdlWSV2rAm07R6FgOLB7YGogLSsEheU4JcuZWbBiSJXqllJaM5lcrUY9kjsafLvXJKGwpWlODQutWU2ImpU+fsrDSq7KimZU5BQI6oQmU3SmVATw906hQ1zQoh0tC6pvu4SUJR4tZ4e+qYaO54DuVrcK2LZE1JeeWgRiwwttNoACL29MALRkzt/Uy4dHGPMuWULfBqdPyMDewCIUKMKU006mYWa2+zcoJLgaWkKKq9WaueirOjuoQH3d6GNLnHdA4/oOaw2L4hTdUmmC2QZJI14eEaLcYjRbUYWuAPLLTqvPcT2c3HE7wPWY+q14FHyzJqHOuEC7q6qgQ7QHv8/RVQN7TI8ufZXPuZGlSO5/YlR1qRGu4ercj7ZfRdGLiujkzUm+SBl09hgEjp/ZMq1y4yYVinVnJ2Y6/odVZ/w1jvK6DyKLlFPlFNsmuGGNm7Co+l4QS0mYIkA8wIyVTFbJ9rUBklxMy4cYOXsUV2cuKlufhtBMnUTPoiO27fiW8lji8QZ5c1i3v8v9MbXxNJ9n+JU3UAGu8erwfzcVuLZ4Xz5gV8WQ8HNpAc0HxEc4XtmAX3xqLHiHAiQRCw6vDtlY/FK0GrmhvZz7aqhXttzMCfqibMwmVKcdlljOhjiDxV5/L9lK53Hgoax8XAjqpvjiOCkyIxn2jAvtXtgniOUjOZXkuG4K+4BLPw68/Ze449h7bim5jtDxHA81gcNwn7jcgMdvg6tIgxyJyz9F0dLn2Y3FdmfLj3STPP61EtMHL/ANj9FGi+01I/eqnh3ZJdHQ8UKpugg8uei68ZbopmOSp0NSXSVxWKktvWLHBw1C9C2TxLfObgTkABwXnCN7I3BbdMAduhzhJ45Zws+ox7otmnT5HGSR6/8E8c0+nRHJTMAhODwuNZ3R9KnHJSFiiBhJzp4oBE8KlVugFNUcYQ2sZRCEBc9UkMBKSlELgoZJzKeaZXriI4Ksy69lKAmE5hRPqBUHXir1MRHr7qbWNtBP7zCrV7pDviVHHJsDmck04RUf5qkdGifmf2Vkl5FuXoddX7QDJCxuK1C4+CXToACfkFtKWz9IZuBcf5jPy0V+hhzG+VoHYJkckYipRlM82sth7mtm4CmD+Y5+wRB/2cvA/1JPKIXprKA3ZVWpUM6K71eR9CVo8a75PJ6uBuYd2oP9w19V12Ck5scDC9IvbFtUeIBZu72acDNMn6Jkc7fZWelS+pFglR7PNEnLN0GOmRj/sLu0NC4fTMUnEHi1xcY45afJU6z6tI+NsjjP7oyNo3vpj4bi10RuwwqjtSUkZ1iXU/8MlgOBvLw94LWh0Fpyc6dRHLqvTNnmfcahLHb1F5lzfykjIjrzCbgNy6paPfULXVGOIyY0SIBGQGualfWBYQ6AeIEDdykSBlKXmySyS5HafDDwzcsqNOYOqlOYyQDCrl72N3uXEAIo6pA1XNlGmCyjirHDyiShhunjhPpMegRd9zOo+qq1bYPEZgcgY+iYn7KtA5t2S6JBPEZR7KrtDgFK53Tm17SN1zSR6dleOG07cFwEnrr76lMp3hiXADlw+qunXMQVfDMVtrs4KTTVOYFMtjqeMrzZel/aXi80gwE+IjLoM/2WGssJD/AIZe/cZUc5oMSQRkJHUrs6STWK5GPUJbqQMSVrEsPdQqupu1B10kcCqq2J3yjMJHtjMOdVumFoyYd5x4AIfhWEPuXhrB3PADqvV8BwinasDWNz/EeLjzKzajMoLb5Nemwuct3gNB+S4H+qidUXGVFyDtFiV1rlAHFVqjzKhEyzXeqbxCRq9FypUBCJYg30lGXhJGgEJv5yGZ5KRoe4aR3MK9bWLWDID9fVTOaApa8FgR9xc4+J2XIfuiFtZNYMh66k+qc4qe3dwUbbLJIY5vRNDlJXYoQ5AIjqpaVSCmlNVQBS1fnnom3tvBlVW3e6E9+Ib7c0aIM3FDWaFHVulXdVc7QHucgigNkWIFpaZE5LOWN1SpVplwOeQBntCM3NOZDqgB5DOO/JBbzZI1M2VZ7iQfZPht6bMuRN9BX/MlCnS8FEukzm74TAfzOgFzx8kxm0FKpA+IwkGYb4Wz0BzWQusFuaboJkEbszw5Z6BUHYJVE5aHNaFgxv8AkZJZsno9pw3F2bo8Q7IgMRD/AMQ9F4Za0bpglheB0Jj2RbD9p7uk6HkwciS1oMd4Waej8xkgLJ7i0ev/AOItHM+itW14CMoB949lg7PGRUgOuBP5WDePqRkEetSI8B+c/wBljnirsvYcu8xrKzGIN1c46aCZgDUlWritUGZOXKYk815/tXfVagc3e3GflGQd/UdT9EzBi3OrJN8AHafGjc1py3WyGxy5zxVKjdkU4B8rw4Dh1+YCksMJdVOhjmiNrs7/ABtw+U/RdvdCC2+jEsWSb3Ai/v313l9Qy4x8u6uYDgD7p8DJo8zv0HVehYfsdRpid0E9c0Yt7BrD4QB2ELNPVqqgjTDRO7kylhODMtmBrR3PEnmipbCTguFnVc9tt2zoRSiqR3dlMAhSMdCY8oFhrqygfWTaqqPKsQndWTKrslVdVTHXCNBbH/ESVU10laiu40zmQmF8apOrSmOKVQ8TyFxr4ULq4Ci+9ZogsIPrbygJCq/FLpgFRuoVHakNHYk/NGiWXH3QChddzoF23sh+LM9f2Vo24CnALbKTN46qw2jzJXDTgqUIESZ1lBqs02cFXYpwUA0Vbiq1uR+ir0W0jO7LSdYEgnnCJVbUEb3ugd5Rex+8wZclZKwHL3AH1vLUb2dkVbuNn5Y0ujeDWh7gfNHFVm4uI8QgqfAbljjVl3lgiSTAPHd0iUXuSsCjFui7Z4cxg3YEKniGH0z+EE9k+4vgHbshjjpJhp5bp/RCb/GXMfuuBB6qRUnyLlFLsgqYeGGWiOytM2kZR/CZHHMpW1c1MmgnsMvdWqWz4dm8A9Artr+Qt4r6KFXaCrcZUmGOLnaegUY2eDvFVO8fYey0bbAMEAQn/d8lTdXEQ/j9gOhYBogCB2VlmGAvDuSvm1hWGNhByZeMEi1b08k6pSUdu5XHiQqDAfVYQmNep6xVRz4RRVnXlRPeo6tdVqtyiAme9UbivCZXuuSHV7xMUWUlKid9xCY64CFVrwc81Tr4kGjMpyx2IeSg798CSx5xwpJv68hX7EfZ6gLoAaqjc4uOB9tSsvV2l33BrPESQByWowzDgwAnNxGZ/QLNLHsXyNkcm9/Eht7erVMnwN6+Y+nBGbXDg3++qnt2AcFdbSySpSscokIphRVApnFQvcql0iHehSVjIngoKq4yvlCJUeBzXWKF1YAKFt2BxUJZelIV4Qu5xNo1ICpHGRwP6Kygyb0jQ/eslUr3gjNCm3Zd+L0AJT/ujncPcx8tUdpVzKuJXbSNJQ7ZrEP49Sn/APpTc0f1DMCfdGv8vlx8REcgIHYk5q1XwZtMNcwAFpBG7z5ymb4pUKak3ZTtaP3ih8KvDXsMNcNYGgM8VessAoMMneeZk753pPODkqFywtrExrGY0nkitu8uAD4z5aj14Kkm64Cql2F7dg4BWqbRGao21MtbBk5mCcspy14wpCCNSlWORLWIlVXVAFHdVgCqVW4lEDLj7kHRNFRDxVPRPZVPT3RoFhKnVVv73kgv3iOKhfiAHFDaHcgtXrKjWr9VQqYkh9ziXVXUCjmghWulRqXRhDKuKtGpQy7x9ugzT44m+jLLKl2wnc3xGiHV7w8TAQevibnaZKq+oTqVrjgfkyS1PoIXGIgeXVDqlQuMlcXJWiMFHoyTm5diSXElcWHNmqQNcdM16ZbxC4kuVqvsdnQ8Yy22vC6bonVJJZDeNdX5KvVuAOKSSiI2VKt+OaqV8SAIAzJ4DM+wSSTVFC5SYn067xk0NH82Z9glS2fefPUd2HhCSSpva4RFG+WTO2YpHUT3cSfqnW+B06ZyaPXP6pJKbn7L7EEG2o5LpZCSSqWE0qV4lhASSUIyi2zLjDzI5DIepUlEfD/p6Zf8jqkki2ULovgBOQ+vuf2QrFMcazjK4krY4JsXKTRSZivxNE2rWI6+qSSu1TKJtornEY5qCpi27ySSTFFC3JlartEBxQ642iHApJLXDDF8mTLnlHhEAx6o/JjXE9BKeMNua2sMHUx8tUkkrNJYvqiY7ydsiuNnnNHifPYfug1enumF1JOwZJS7FZoKK4I5XUklqMqOFcSSUAJJJJ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030" name="AutoShape 6" descr="data:image/jpg;base64,/9j/4AAQSkZJRgABAQAAAQABAAD/2wCEAAkGBhQQEBUUEhQVFBUVFRQVFBUVFRcUFBUUFRQVFBQUFRQXHCYeFxkjGRQVHy8gJCcpLCwsFR4xNTAqNSYsLCkBCQoKDgwOGg8PGiwkHyQpKSwpKiwsLCwsLCkpLCksLCwpLCksLCwpLCwsKSksKSkpKSwpKSwsLCwpLCksLCwsKf/AABEIALgBEgMBIgACEQEDEQH/xAAcAAABBQEBAQAAAAAAAAAAAAAFAAIDBAYBBwj/xAA8EAABAwIDBgQDBgQHAQEAAAABAAIRAwQFITEGEkFRYXEiMoGRE6GxBxRCUsHRI2Jy4RUWM4Ki8PGSU//EABkBAAIDAQAAAAAAAAAAAAAAAAEDAAIEBf/EACYRAAICAQQCAgIDAQAAAAAAAAABAhEDBBIhMUFRIjITFEJhoXH/2gAMAwEAAhEDEQA/APDU5NXZUIOlcXJSChDqSSUIEEuQupIkGpLpXFCDqZzRihSD2wf/ABBgjNg5Jy9WacHPBCd+gebeBV2hjEcVc3ARBzCHXGCz5DHQ6JG6MvsaqlD6hGjjU8VeoYlJyzWX/wAOqt4SprG/LDnqhLEq+JeOZ9M39pdnJF6N71+axNnjoynLvkjNDEJzEFYpwaNUchrKN3nkZRGlVWZs7scDCK0LyNdeaS0NTsNsrDipZ9UKp3G8c/lxV5laEKATfC5qrXpq3TM+qlNrllkgC6M/cWs5oPdYYAZAWpuaYHVUK1AnorRk1ygSipqmDrG1adNeSNW9mhD7Mtzac1essZjKpl1WqOVPsw5NO48oJttgmuZCna8EZGQq2IVtxjncgSnGczO1m2jLIbo8VQ6NHDv0XmuJ7d3Fc+JxaOTTCFY5iJr3D6h4uMdhkFQWuOJJcmeU3ZNWrF5kknvmoymp7XZpvRQYkrWXNJV3BorBKF1JWKnISAToShSyCAXUkkCHCuJy5CJDhTU+E0hQggieHOQtXsPdmqZFwOwv5GhpaJ6ZbnJTQsDOmNC4cPZUMOHqMinwnsyKFvwBkzNi6jh/DcHjkcionYJXoGS1ze4y91rtnrjRbW1Ac2CAR1zRty7EbnE8rtcUjJ3/AH1RKhebxyMhHtsNnbZlJ1Xw0yATrAPSFlcJex7Q6mRHJKnGuTRjybjUWlaAiFKsYQK2qQr9GqTks7RqQZoXe7+iI2zy4IHbwNUUtroBAkkW32oHVU61IFWHXO96HVNe4cUCqsG1LaVSrWg5IzW0VXckFEvdgyhVfSPh05HRCdvMfizeGh287I5aTkTK0Tqc5KjdWQcDInn1CZDK4sRlwKf9M8GK4vSMc2CY+TS8DuX4T6cFh8TwOrbn+I3Lg4aFdfHnhk6OTkwTx9g9OLIE811rJIA9E+4kGOWSaJIpXEkkQEsLicAlCqQbC7C6QutZJgZnooQYUl0lKFCHF1IBJQhxMcnwmkIog1WrJ0FVVLbnNCXKL43Ukai0KtkKhYnJEAFzZdnVXKGJzQkWqa2p5hVsjNFgLIhar/ESxsMG87hyHdZ/DLZzo4Dnz7I8AGNgJTyV0GGDdzIwmMYNcXNy11w/fYD5dGjsFO3ZD4Pjokjm06FauvRGU6kpVDCDyyY6OKKM7bvI1yPFE6b8pCHYvauYS9unFPwy7DmRz+Sq/Ze64DlO4kSrVGvKz1vebriCr9G7zhVoumGTUjNPbVDhxVNlXeCYKpackKCE97KFFKiD5C6VAIVXXJQubnnxU7U2s3RAllKrS09ih2J2LXU3Nc0OEaH9Ebqskf8AdVVuaUiDxCKdFZRtHiFe3+HVI/K7IgdVUuPMe6L7V2ZpXLhnBzEoLvLuY3uipHByrbJoakuykmiiUBOhJpTwlsNDIT6FyaT2uESCD7LpChfU5KLknR6M6wsbqm19SGEiS5sM95hZvEMKsQ4ildOaf52FzP8A6aEBtLiHeKSDwGvojV7aMIaW0KjBGr4zPpp6pG14326HXuBtzhjm5tcyoOdNwP8Ax1Hsqan+5OLt0MknQCZ+S1uDfZ/UfDqpY0fld4zHbh7pjyRiuWVWNsxaaQvXj9nNq5sS5pjUaeyEX32UnWjUDumX01S1qYeQvDJHmpXaZzWjxDYO6pfgnsYPsUFq4ZVY6HU3g8t0rQpxkuGLpp9BvDBI7Is0ZKlglo6nBeC3odY7K7iUxNMH3AC50/tR0Y5EkdY2TA1R7BcLaDLyCZ0WCucSeBBJZ1GfzVaiapMtqkf7jlx9Fb8Da5dE/Yin1Z7lTpRomvIkDivFGbTXdEkCvU9XSD7yrLNvbsEE1A6ObR+kKj0c/DQz92HTTPXnO3nzyUV5eNAMleSU9uLlrt7f7t4FWRtlvgioD0IMx9MkHpJoK1mNnoDsYouG6XiTlBKEVG7rt6mZHED6hee4hiPxDl76FMs8Zq0vK49jmE1aR1Yp6tXTPRq9xIDx6q9a194DmFjcGxv4kh2R4jvxCLWV5uO3T3B6LPPG4ujVjyKXKNda3Ct1DIlBGV5zCu0bmQkNGhMu0qsFXPjSEFFWDCtUrjKEAhGm7gpQZKpUaykFSCgRolqlV6js09z5UL6ihDIbeYF8WnvtHiavL3sgwV7zWog+ZeZbb7P/AAnfFaMic+i6GlzV8Gc3V4b+aMikuwkukcssAJ4ShIBJsJ1N3t3QN9RKemwomE5RJa4Pa4SDOeWa0dbbIfDAFKXkfi8gPMDis7CmbVMRqOolVklLlllJro0+xdb4lWXPpl0z4vD6DJazaTaltlDfhFzyBGfgz6rzCi9oPlz/AJSQVsKeK0i2L0hzI8FJvirADi52je2qzZIfK/8AB8JJqgZefaVcnyljf6WT83T9ENr7c3b/ADVT2gD6ALSUsMwysJEs6Oqne9gFTutmLUeTeP8AvlXU8S4cSOE/DA3+cq+W9uvj8wn6qRm19Rx/02+g/SEQfsnT3QYIHOSfki2GbNW5cAWaaRMnvKEsmHxEG2a8gQbTNdAIDT1b+5AXK2KOdo1j+RGcDoGB0LT4psT8YhtKmO58Kz1x9lV20+HcdyAfmqwlhffAJbwLVrUy+ajMuLQ/dPzAKjYKJcSWVN3g1r9Ou8QQUcb9n2JDL4ZI/raR7EqN2w983zWod2gH3YQnqePpS/0pT9ASvb0STuGoB/MGuM8soVe3YGvG8SBxyMgdkeOz1VsCpQrUus7zfmCrFvgTn8CYI1bDvVR5UvIdlgq4wVpG9SeHyfLBn21Ci/y5UIBAkHPt3XoOD7H7pbI4yEcrWraMB7AQe0rP+zJcIv8AjXk8np7LVC6NMuXPgUIubZ1N5a4QWmCF7Q21o06gk+byg69ghe02zAuW/EptG9OZI5c+kK0NW7+RWWL0eWUappuBH/oRa0xreydkZ8JVvFsHbSe+mSN0sNSi7PVo8TfUA+oWZlaqjlVlYzljZ6BhmOjQnPQo9Qr8l5M24IMg58VssBxqYa4wYn2WLNg2q0dDDqVJ0zYxvCeKdRrSqtvcyMswnOEGQsdG1MJ06uas/EQmjUVynVQZdFoPSKh305hnshRB1RyGY7h4r0XNPEFEyuBkgqJ07RWStHidTB6gJG6ciQuL2B2DskpLf+2zF+pA8dBXUg1dAWs5RwpBS29s6o4NaJJ0AW0wPYpoAdVO8fyjyjvzS55Iw7HYsM8r+JkLXDqlU+BhPXh7rQWWw7znUcG9BmfdbihhzW5AQFZNMALFLUyfR0oaGC+3JlKOxdJv5nHqVcGy7IhrQPRGd5UK+01Gm4tEvI1DRllwk/olb5yNKxY4FF2ylFv+o4DuQFyns5RObHzwydl2VHabGGVSx7ARkAZ6gH9fkhbNpGt8JEATBHPqnKM5LgVKcFxRr30Ybu8O5WYv9oBZVN1v8TOXN3iCOhMHLorFLGiKRnx5EtPEH9lgq7yXkuJJJJJOpKbgw7m9xj1Mkktp63huOmrSFZrXDoNPfRHMBx5tZ3jbmOPTuvOqGIEWLBTyBBB4mcxA5Z5qtsxiJpuLDln5nGXE8A0JUsNpteBKn0e/21dhGStgAjLNedWGMvcYpMLgPM90nPjAWqw/Eajhk33/AGXPlFxZpTtDdorY7ktA6z+iF4RRacyB9Vfvy943Xkx0H7KCxsw3QyE6+BfkM0qLQJgZaLI7bW1So34lMSW6t4EcFrKNTKD6Kpf0ZA9j2KWp7WWatHh2KbQVm1Giq3dLMhHKNZ4znn+yN4BtqaFKo24O/Tc1zqTwMydPhu5H9irn2p4SGUKbwNDG905Feb1b9zqYYYgQRl0hdbHCOaCdf9Mkm4SNBtJiYqMpvBBJbwOk+bt/dZYlKVxa8cFBUhMpbjsqxb3RY4EdlWSV2rAm07R6FgOLB7YGogLSsEheU4JcuZWbBiSJXqllJaM5lcrUY9kjsafLvXJKGwpWlODQutWU2ImpU+fsrDSq7KimZU5BQI6oQmU3SmVATw906hQ1zQoh0tC6pvu4SUJR4tZ4e+qYaO54DuVrcK2LZE1JeeWgRiwwttNoACL29MALRkzt/Uy4dHGPMuWULfBqdPyMDewCIUKMKU006mYWa2+zcoJLgaWkKKq9WaueirOjuoQH3d6GNLnHdA4/oOaw2L4hTdUmmC2QZJI14eEaLcYjRbUYWuAPLLTqvPcT2c3HE7wPWY+q14FHyzJqHOuEC7q6qgQ7QHv8/RVQN7TI8ufZXPuZGlSO5/YlR1qRGu4ercj7ZfRdGLiujkzUm+SBl09hgEjp/ZMq1y4yYVinVnJ2Y6/odVZ/w1jvK6DyKLlFPlFNsmuGGNm7Co+l4QS0mYIkA8wIyVTFbJ9rUBklxMy4cYOXsUV2cuKlufhtBMnUTPoiO27fiW8lji8QZ5c1i3v8v9MbXxNJ9n+JU3UAGu8erwfzcVuLZ4Xz5gV8WQ8HNpAc0HxEc4XtmAX3xqLHiHAiQRCw6vDtlY/FK0GrmhvZz7aqhXttzMCfqibMwmVKcdlljOhjiDxV5/L9lK53Hgoax8XAjqpvjiOCkyIxn2jAvtXtgniOUjOZXkuG4K+4BLPw68/Ze449h7bim5jtDxHA81gcNwn7jcgMdvg6tIgxyJyz9F0dLn2Y3FdmfLj3STPP61EtMHL/ANj9FGi+01I/eqnh3ZJdHQ8UKpugg8uei68ZbopmOSp0NSXSVxWKktvWLHBw1C9C2TxLfObgTkABwXnCN7I3BbdMAduhzhJ45Zws+ox7otmnT5HGSR6/8E8c0+nRHJTMAhODwuNZ3R9KnHJSFiiBhJzp4oBE8KlVugFNUcYQ2sZRCEBc9UkMBKSlELgoZJzKeaZXriI4Ksy69lKAmE5hRPqBUHXir1MRHr7qbWNtBP7zCrV7pDviVHHJsDmck04RUf5qkdGifmf2Vkl5FuXoddX7QDJCxuK1C4+CXToACfkFtKWz9IZuBcf5jPy0V+hhzG+VoHYJkckYipRlM82sth7mtm4CmD+Y5+wRB/2cvA/1JPKIXprKA3ZVWpUM6K71eR9CVo8a75PJ6uBuYd2oP9w19V12Ck5scDC9IvbFtUeIBZu72acDNMn6Jkc7fZWelS+pFglR7PNEnLN0GOmRj/sLu0NC4fTMUnEHi1xcY45afJU6z6tI+NsjjP7oyNo3vpj4bi10RuwwqjtSUkZ1iXU/8MlgOBvLw94LWh0Fpyc6dRHLqvTNnmfcahLHb1F5lzfykjIjrzCbgNy6paPfULXVGOIyY0SIBGQGualfWBYQ6AeIEDdykSBlKXmySyS5HafDDwzcsqNOYOqlOYyQDCrl72N3uXEAIo6pA1XNlGmCyjirHDyiShhunjhPpMegRd9zOo+qq1bYPEZgcgY+iYn7KtA5t2S6JBPEZR7KrtDgFK53Tm17SN1zSR6dleOG07cFwEnrr76lMp3hiXADlw+qunXMQVfDMVtrs4KTTVOYFMtjqeMrzZel/aXi80gwE+IjLoM/2WGssJD/AIZe/cZUc5oMSQRkJHUrs6STWK5GPUJbqQMSVrEsPdQqupu1B10kcCqq2J3yjMJHtjMOdVumFoyYd5x4AIfhWEPuXhrB3PADqvV8BwinasDWNz/EeLjzKzajMoLb5Nemwuct3gNB+S4H+qidUXGVFyDtFiV1rlAHFVqjzKhEyzXeqbxCRq9FypUBCJYg30lGXhJGgEJv5yGZ5KRoe4aR3MK9bWLWDID9fVTOaApa8FgR9xc4+J2XIfuiFtZNYMh66k+qc4qe3dwUbbLJIY5vRNDlJXYoQ5AIjqpaVSCmlNVQBS1fnnom3tvBlVW3e6E9+Ib7c0aIM3FDWaFHVulXdVc7QHucgigNkWIFpaZE5LOWN1SpVplwOeQBntCM3NOZDqgB5DOO/JBbzZI1M2VZ7iQfZPht6bMuRN9BX/MlCnS8FEukzm74TAfzOgFzx8kxm0FKpA+IwkGYb4Wz0BzWQusFuaboJkEbszw5Z6BUHYJVE5aHNaFgxv8AkZJZsno9pw3F2bo8Q7IgMRD/AMQ9F4Za0bpglheB0Jj2RbD9p7uk6HkwciS1oMd4Waej8xkgLJ7i0ev/AOItHM+itW14CMoB949lg7PGRUgOuBP5WDePqRkEetSI8B+c/wBljnirsvYcu8xrKzGIN1c46aCZgDUlWritUGZOXKYk815/tXfVagc3e3GflGQd/UdT9EzBi3OrJN8AHafGjc1py3WyGxy5zxVKjdkU4B8rw4Dh1+YCksMJdVOhjmiNrs7/ABtw+U/RdvdCC2+jEsWSb3Ai/v313l9Qy4x8u6uYDgD7p8DJo8zv0HVehYfsdRpid0E9c0Yt7BrD4QB2ELNPVqqgjTDRO7kylhODMtmBrR3PEnmipbCTguFnVc9tt2zoRSiqR3dlMAhSMdCY8oFhrqygfWTaqqPKsQndWTKrslVdVTHXCNBbH/ESVU10laiu40zmQmF8apOrSmOKVQ8TyFxr4ULq4Ci+9ZogsIPrbygJCq/FLpgFRuoVHakNHYk/NGiWXH3QChddzoF23sh+LM9f2Vo24CnALbKTN46qw2jzJXDTgqUIESZ1lBqs02cFXYpwUA0Vbiq1uR+ir0W0jO7LSdYEgnnCJVbUEb3ugd5Rex+8wZclZKwHL3AH1vLUb2dkVbuNn5Y0ujeDWh7gfNHFVm4uI8QgqfAbljjVl3lgiSTAPHd0iUXuSsCjFui7Z4cxg3YEKniGH0z+EE9k+4vgHbshjjpJhp5bp/RCb/GXMfuuBB6qRUnyLlFLsgqYeGGWiOytM2kZR/CZHHMpW1c1MmgnsMvdWqWz4dm8A9Artr+Qt4r6KFXaCrcZUmGOLnaegUY2eDvFVO8fYey0bbAMEAQn/d8lTdXEQ/j9gOhYBogCB2VlmGAvDuSvm1hWGNhByZeMEi1b08k6pSUdu5XHiQqDAfVYQmNep6xVRz4RRVnXlRPeo6tdVqtyiAme9UbivCZXuuSHV7xMUWUlKid9xCY64CFVrwc81Tr4kGjMpyx2IeSg798CSx5xwpJv68hX7EfZ6gLoAaqjc4uOB9tSsvV2l33BrPESQByWowzDgwAnNxGZ/QLNLHsXyNkcm9/Eht7erVMnwN6+Y+nBGbXDg3++qnt2AcFdbSySpSscokIphRVApnFQvcql0iHehSVjIngoKq4yvlCJUeBzXWKF1YAKFt2BxUJZelIV4Qu5xNo1ICpHGRwP6Kygyb0jQ/eslUr3gjNCm3Zd+L0AJT/ujncPcx8tUdpVzKuJXbSNJQ7ZrEP49Sn/APpTc0f1DMCfdGv8vlx8REcgIHYk5q1XwZtMNcwAFpBG7z5ymb4pUKak3ZTtaP3ih8KvDXsMNcNYGgM8VessAoMMneeZk753pPODkqFywtrExrGY0nkitu8uAD4z5aj14Kkm64Cql2F7dg4BWqbRGao21MtbBk5mCcspy14wpCCNSlWORLWIlVXVAFHdVgCqVW4lEDLj7kHRNFRDxVPRPZVPT3RoFhKnVVv73kgv3iOKhfiAHFDaHcgtXrKjWr9VQqYkh9ziXVXUCjmghWulRqXRhDKuKtGpQy7x9ugzT44m+jLLKl2wnc3xGiHV7w8TAQevibnaZKq+oTqVrjgfkyS1PoIXGIgeXVDqlQuMlcXJWiMFHoyTm5diSXElcWHNmqQNcdM16ZbxC4kuVqvsdnQ8Yy22vC6bonVJJZDeNdX5KvVuAOKSSiI2VKt+OaqV8SAIAzJ4DM+wSSTVFC5SYn067xk0NH82Z9glS2fefPUd2HhCSSpva4RFG+WTO2YpHUT3cSfqnW+B06ZyaPXP6pJKbn7L7EEG2o5LpZCSSqWE0qV4lhASSUIyi2zLjDzI5DIepUlEfD/p6Zf8jqkki2ULovgBOQ+vuf2QrFMcazjK4krY4JsXKTRSZivxNE2rWI6+qSSu1TKJtornEY5qCpi27ySSTFFC3JlartEBxQ642iHApJLXDDF8mTLnlHhEAx6o/JjXE9BKeMNua2sMHUx8tUkkrNJYvqiY7ydsiuNnnNHifPYfug1enumF1JOwZJS7FZoKK4I5XUklqMqOFcSSUAJJJJ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194" name="AutoShape 2" descr="data:image/jpg;base64,/9j/4AAQSkZJRgABAQAAAQABAAD/2wCEAAkGBhQQEBQTEhIUFRUSFhQWFhcRGBcXFBcYGBgXFxgYFBUYHSggGhojGRUWHy8gIycpLCwsGR4xNTAqNSYrLSkBCQoKBQUFDQUFDSkYEhgpKSkpKSkpKSkpKSkpKSkpKSkpKSkpKSkpKSkpKSkpKSkpKSkpKSkpKSkpKSkpKSkpKf/AABEIALcBEwMBIgACEQEDEQH/xAAcAAEAAgIDAQAAAAAAAAAAAAAABQYEBwECAwj/xABAEAABAwIEAwUFBAgGAwEAAAABAAIRAyEEBRIxQVFhBhMicYEyUpGhsQdCcsEUI2KCktHh8BUzQ6Ky8XOTwlP/xAAUAQEAAAAAAAAAAAAAAAAAAAAA/8QAFBEBAAAAAAAAAAAAAAAAAAAAAP/aAAwDAQACEQMRAD8A3iiIgIiICIiAiIgIiICIiAiIgIiICIiAiIgIiICIiAiIgIiICIiAiIgIiICIiAiIgIiICIiAiIgIiICIiAiIgIiICIiAiIgIiICIiAiIgIiICIiAiIgIiICIiAiIgIuC6FVe0P2nYLAVDTrvqB4iQym91jsZAiPVBa0WvG/bvlh+/W/9L1k4b7acsfvWez8dJ4+gKC9Iq1h/tIy55AGNoAng92g/7wFLYfP8NU/y8RRf+Cow/QoM9F1ZUB2IPldckoOVxKxMRmVNntVGD1E/AXUVj+2WGpD/ADZdya17o87QB5lBP6l44nFhgkn+fwVBxv2h94dNMVKZOxIBaf8AbLdt5VT7Rdoq4BlzjBmznlvAfeMBBtTE9sKFMjUXXsC0ageVwbSvJvbjDn3uMSBw9bLS7czLyC6m4GZDoDh6C+ryuLrq/O3WadBBMS2wB4ahw23tytCDc1Xt5RAmDHAyLrHH2i0pHgMHk5s/BabbjXsJLSS2xLdxyMcQReRy+fVmIY/pMbWA5dOO1/5hu7DdvsO4wSR8CPhM/JTWDzilVA0VGmeEw7+E3WgKNQtGlxkCIdPh5wTu21xw5aZvks7QOaNN4Bs4w6I4tIFxMb36lB9BSkrVWV/aBWhrA4OiZHtPgXsNQd83fmpZvbmpN7eekEHqDw/uUGwEVQwP2hUnGHjh7TNjwsCpjDdqcO+IqATtqsPibIJdF1a4ESDPkuyAiIgIiICIiAiIgIiICIhQU3tlnbKDtL83bgiRIaaVJ7iOY1gnktN9qsyw9Zwc/M62MLZgjDCnvyday+hcxwFKpepSpP8A/Ixrv+QVOzzs5hCDGFoA8202N/4gINFU61EmRhq7uo0k+sSskOoxehiW+bX/APyFacwyJgcYpM/hafqCo85W0f6bB1DGg/FoBQQEYU/6r2/ie5vyMr1Zl+GPs4t48qmr8lKf4a39oeT6o+PjhY9bJGu5fvBp+ZZPzQdKWAc0/q8bVb14fJykqGaZjTvSzKoY4Oe6DHOZUQ7IODW/wkj5NePosephK1Iwe9EDZzT9SCgtDO22ZVCZxFQ6dxTJj97QBP8Ad1H5r2uruHirP1TI1F9v907c5Vfq19dnGIvxHrYj6LEqUh/+gI2l0jy4l1+gQTWTZxiKtcFkkiSTDiCOOoj2RwnhIneVMZpjgA01dVLXI1NDiA4btIAPMcRMqFyfMP0F7tTXPLgDFIEEfsucSIt6g78QuMb2q78ubUohjTcFxL4It4gABEE8DvyQZtPNWS4a6T22+65u37JA+s9V7V30nMksd1cA4yDuHE7jbfaxBBAKgsJldN3iJN+Id4d+EKTZlo0gaWuDRA5nqRxPVB5PoujUxzi0+y8TM/d1jYxtI3BMwYI6Usc6YcHHyaHEGdtMTHWVk0sFQJGqjc8AxxcfLSP5LKPZmm4CBpv7L3Ej1DXQPIEoMjB6CCSC0xEtJa6OZLfz4WXnUw7RBaQQSby2/SRHTmvE4U0CP1TSLxogCBxcAAduZ+KjM0rVqj3Gm1tNpgHRd5gR46jrjoBAHujdBN122BuS025/O/wWcMZIaC42uJPTccZ8lW8HUmzj4jyjbn4STwWT3UH2rWuJPy2QWSmbTTeC3eH+K+8tNjPSb22leuupq1MfAdctgluoT7LXHfoTPVV3DVG0ydLn6ZJcGuhs8eB9Y6DeQJnL6rXkMDnAO9gOgvB22EjTMC/E2uDpCeyjPa1AgCWnmx3hcOreYMcLTur/AJB2m7wRUPKHedod6iJWrMLi3ay1waGyfDqBc2JGsOiBNyLR5qUw+Lqs1MGlzmucGQdLnsdB9g2L7Bw0m5BESbBuMFcrXOS9uC5rZMFoAO87xDmnj/RXXLc5ZWaCCJI/v6oJFFwCuUBERAREQEREBERB416UhQ+Ny7Up5dHU5QUfFdnJ4KKxHZfotjvwqx6mCHJBq3Edmo4KNr5ERwW2a2Wg8FGYnJxyQasdl7mnZUnN8+xDi6k+rUAuC1pLQRaBpETBHGZ6reWKyUclVc97FU6wJLQHXvFif2h+Yh3VBqF+KJcCXk6QQ2eBMm/UOJN+vBcGqdQIGkgGzRsSD4gD1vP9FNZn2f7p8Olp5PJAI4aXOsRvYOqeSw34DTYWPIw2/wCB/hJ8i09EHpTzWkXSXOaXe1DZE8YjrKy2Y3CuEF7T1LXD6j81F1sPeCwE+6ZY/wDhfc/uuKxnYYTEw7k6x+Do+RKCz4fL8NU/ynX50nAH1AN/UI/DOoXFdnk+df8AC0E/RVN+E8vofg6D9V3p4ipTsHOb0N/k4ILJTzR1UQWFwHK3XY34cllCbHxtP7VxHRVbDZs9p8QBHMAB30UrRz5vUec/lb5IJjGZgWtAc8EbTdpE26BRuNrajBZLhxdtB4h0npsEp4ttedIgDd25+BN7c9+m6xsZoZpDRbS1xabxqggREWEE23dZBm4arcAzbg2Hbi8kR/McADBGQ2k1xsQIFxaYPCAYk+7IG5NgQ+Lp44C8Mt0E+hBHxnkutPFS6WyDyaYHLmR/0UFkbhi8CCQ0RAnVsLcInrG8WAss7B4TRMbi8nyjjwAMX+G6hsFmJ3G4kTOq3QGb8N+qm8JjTBOkHYQTuOJLh6AW4HcmweuGa9tQPkFrp1BzHWPNo1Dy5+amn4nXT8IBMRI3F92lpgwf5SJUfhsTPDiBfa99Ik9PM8isTF+B0aix8wA9w0O4lrNZF44tE9RwCRzGB+scXAkGTaXwAahE3EzE+8A60388j7Vupu0EEFrmtJEjxGBMciIIPqsCvnzXOpkiYe9rS1pIBY0lwqH7sAxADjEkwIUI+uKdVxPiLqzqkTJc3vC9u14ADAOMlw2Qb2wPafU10XPeQeke18x81Y8Ni21NuET6rTODzjwVHNcWx4nB0H2rzYA2IB2Fh1hWrIO0J0h0xqGogncw4AA8RIseIvsg2GixMBjRUaL3j15THBZaAiIgIiICIiAiIgLgtXKIPJ9NYtWis9dHU0EJiMNuovF4EEKyYmlZR2Jo2Qaf7a9h61Sv+kYerpcWhrmOkA6euxH7JEKl4qhUw4/XUdMyNeHI0RyqUXA0yOg0St351DGOcSA0TJcYAixkrWmcZ5RJIY/vDypgkervZA6koKtRFOqCKRBiSWsOmBzOHrTTN/cevKrhXMsWi0SL0yPxUawLQfwx0K6uxIfWd4YDqNbhyY5243gt381bshyzvaM8C9zhygmbGIm8WnZBS9LRb2J4Gac/uvmmf4guKjS3cW6+AH46qZ9CFbcf2fDNUAtv/pnT8R7J9Qq+/AlhJY4D90sPqaZDT6goIupTG5bA4HYehu34ELyeCOZHUKWp4e9tPUtLCfiDTPxlYGJcQ4t0xuDqhs8iHbehJQdcuxppugcbwD/P6KVq4jvfC9scveNo34C3X0UKcvcR7LvPSY+IkfNdWAstEdWx9UGVjMK+nsdTebbEDl/fNedBzgbC255COJ5wOJWVQxRNi7/i0+qyqdRokGL2IF+O1kHrhq4gP96dM8ROkRPEwVJtxcFrdUB50ixvzIi/w6+sfiY0iGkxHtAAEDhHBsSpagyk7SQ5ktOrWHsbAAgCKhaNzMC8DigtGEwssLiWObEFzDIibhw3BESDAIN7xIye1FPS/DmnDiPGILSXaWmIbxdf3YBNwdlxl+PeKDu6a6sXQwFs1GajYao1aRf3iLb8F6Ppl76he4OZLgdU2pw3T4XNc2KhIILdIh5g8EEK/JWV6QY0ltR2JbVhhlwAaTULfCDMEjbe0TZQ9AuFQvbTjWQyHuDmGNQeGEiQZaeJ3kOCvD8FTpPNa2ota2mWlpDiGP1aQ3YNY1xPRrtyQtdDL6tYaG+HWQ8uefGWuMFw92WaYAjdu8koJw1RpdSc4O1kt0Mi/hGoAgD7rS2ZuXE2hSeX4nu4sBcAaTqa0hugDrpaGtja3SVU6uDbQLGkEgeOXuDnU2C/hMSJIPnxsFMMzYCnreNFSP1YaJLC7YA+QuTAkjeIQX/IO1Ao1WsJMElp3Ng4guc4D3mu25LZbXSJ5r5wyvMi6s1wMMaBTpj7rWtJJc43JJLj8hwX0NldTVRY6CJaD4va8z1O6DLREQEREBERAREQEREBERB1eyQofH1WUzDqjWmJhxAkcxO/oppYWZ5RSxLNFWmx7eT2hw84I3QaU7c5yKmIfQw9OpVmO87mqe5fIHtBhgECJn1BVPzXs/XAbVqg0qZc0VA0h3dh0NDhAAImJjbqvoc9n6VEQymxo5NaAPgAqb237PurUCG7feZA8Td7DmIsOKChHse2jRqlrZd3dS5u4+E8V27J4p9PDtEGA5wh23A257qz4bHNqYeqxxAqsovJE+00M9tvS4nkTygqC7E4FxwxD2kRVfEiLW/MFBJVHCr7Mg8iFXs0y3QZged/6/RXM5YRcW8t1xUwOsQb8LoNZ18vDrHTPCYHy2472jqulXs6W3a6OZp1GOHlpJn4wrzjuxrXmY85PyNrqBxHZjunTpJn1tyNtuiCtnBmQ3wEkcWhrvOQ53xheeJywts98ejnN5xdoH1VnNLSJNEz6wT08Jj8IO8HyYbKS5wmkQHbCnALebjMSB8LDyAVShgmOEGoWHhpbVM+TQ0/X0Xq/LagcA2o8t9947umJ4zUAt1jgr0/sjBa9riS0g+LUDbmRsPwgBZGLwJeTowrNR+8C6TMiSzV9RzQV3Kux2saqmLJE/6NJ1QHyqFumOt1Z8JlWGpVO6otfUqRpc6s4tpsDreIuEyT7rbwRzWd2Zymth2aPCN3HQGi5JH6yLk224QLGZUrkOUHvy+wEx7LQXEiHOLiCQACGgAjYydkGO/Ck4dulrfFWLW6oGluk+IzvoIJ0F+kwb7LExpc59Ok3vIIaXOZAdDNRmq6PCC2Xl13AuMSZLZDNu0FBg7plQueB4+7aHRqIJa0m087mIA4ECq1M60gtY0NNR0G5L3EcatePDBBENBN7EEAgJXEEvqNpUwO9De7Y57XBtNryBUqFzQTpaGObY7lvEy+q5jRZhaUtLzXqPLtTxDm0gXmS0WBI0hrNh6FS2HxIotr0fGTUpMgjwyGuALGmfCxrjtLpBJJ3IruZYV1Q06rajnl9IFgpy2KTKj2Q4zMgUzJ3vbkAxsRQqVQ46SS4AOc72WsETEXIgRbzJC8MNWp1y5wLg2mIZaTwmo71hrRsApfK85p06RY9zKryC1rGgOAJES+pUsQOABO3igC8TgMK5x00yyCDr9oQOJvxN/y4IJ3splhcGgFoL9DWaTBdtfVw34+fQ/ReCod3TYz3GtbboAOK1N9nWTNfiGm7hTANrARxPrFh02hbeag7IiICIiAiIgIiICIiAiIgIiIOr2gi6rOdVaPdue6o1rWuLSSQNLhYtdyKzczzethy4/oz6zN2mi5peOj2OIO/Fs9YiVrvPe2mBrS7F5U4PcQ3VWYKZeYsA+PEbGIJ2QVvtfTw9dzTSqsNemS9hpHU5wAMtcG8Nrnb5K19jMsDqOprYDzMcASXOIF/ZGsARy6KCynsr+l1JwuBbhaZGl9Q64eww6G6wDOoNnwwYN7223kPZ8Yek1hcXlou5255k8Pggi35R0WHWyhXN2GC8H4FBTTgSF5vy/Vu0fD+at78v6Lz/w9BVqOU02nV3cu6my7uy4G+gSOSshwQC5GD5BBAHBDi34fmurcEAdo4yN/+1ZWZdzXqMuHJBVAzQ0wy55mf7lQGeYarXbo9lkzpbaYsNR4+W0+kbHdlgPBYtfJxwCDTNXs2afsjTHu23UM/KX0agqNmW8CbEcjPqt018kmbKKxHZgOMQEFBxbC8U2t1t7w+HS4NMEaRJI/aiOXMCFWcZjBSxb+6f4W6aLACQ5opADhFtQJ3Hik81acU97nj9HYXu1FtBrb3khjyeTS4Onmeilss+yHVpFV5BaCCWAS4yN9Ug2A+Aja4UD/AAnvahrPDhqMmCIta8df7KnMqy2tXqtpUqWsji3Vfq7YAD+ytlZN9kWHoukuqPERDoE+bmwVeMsyWlhm6aVNrByb/VBHdkezX6HShx1Pddxt6NB5BWBEQEREBERAREQEREBERAREQEREHVzJUOzsdhG1TWGHpCoZ8YaNV945T0hTSIPKlhmt2C9URAXC5RBwQuvdruiDz7kLsGBdkQcQuURAhcaVyiDHr0Buqf8AaHXfRy6uaIJq1AKTNIJdNQ6XFoFyQzWRHGFdyFwKYQa5+zfsPUw7O/xIiq9oaymb90zk4jeoZJPKY5rYdGgGjZegC5QEREBERAREQEREBERAREQEREBERAREQEREBERAREQEREBERAREQ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196" name="Picture 4" descr="http://www.stockvault.net/data/s/112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085184"/>
            <a:ext cx="229333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Behaviour complexity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1520" y="1916832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6438" indent="-1976438"/>
            <a:r>
              <a:rPr lang="en-NZ" sz="3200" dirty="0" err="1" smtClean="0"/>
              <a:t>Skeptics</a:t>
            </a:r>
            <a:r>
              <a:rPr lang="en-NZ" sz="3200" dirty="0" smtClean="0"/>
              <a:t>:	If you provide facts to counter their position they will often change</a:t>
            </a:r>
          </a:p>
          <a:p>
            <a:pPr marL="1976438" indent="-1976438"/>
            <a:endParaRPr lang="en-NZ" sz="3200" dirty="0" smtClean="0"/>
          </a:p>
          <a:p>
            <a:pPr marL="1976438" indent="-1976438"/>
            <a:r>
              <a:rPr lang="en-NZ" sz="3200" dirty="0" err="1" smtClean="0"/>
              <a:t>Denialists</a:t>
            </a:r>
            <a:r>
              <a:rPr lang="en-NZ" sz="3200" dirty="0" smtClean="0"/>
              <a:t>: Facts don’t change their beliefs</a:t>
            </a:r>
          </a:p>
          <a:p>
            <a:endParaRPr lang="en-N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NZ" dirty="0" err="1" smtClean="0"/>
              <a:t>Denialists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10355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>
              <a:spcBef>
                <a:spcPts val="1200"/>
              </a:spcBef>
              <a:buFont typeface="+mj-lt"/>
              <a:buAutoNum type="arabicPeriod"/>
            </a:pPr>
            <a:r>
              <a:rPr lang="en-NZ" sz="2800" dirty="0" smtClean="0"/>
              <a:t>Allege there is a conspiracy. </a:t>
            </a:r>
          </a:p>
          <a:p>
            <a:pPr marL="530225" lvl="0" indent="-530225">
              <a:spcBef>
                <a:spcPts val="1200"/>
              </a:spcBef>
              <a:buFont typeface="+mj-lt"/>
              <a:buAutoNum type="arabicPeriod"/>
            </a:pPr>
            <a:r>
              <a:rPr lang="en-NZ" sz="2800" dirty="0" smtClean="0"/>
              <a:t>Use fake experts to support your story.</a:t>
            </a:r>
          </a:p>
          <a:p>
            <a:pPr marL="530225" lvl="0" indent="-530225">
              <a:spcBef>
                <a:spcPts val="1200"/>
              </a:spcBef>
              <a:buFont typeface="+mj-lt"/>
              <a:buAutoNum type="arabicPeriod"/>
            </a:pPr>
            <a:r>
              <a:rPr lang="en-NZ" sz="2800" dirty="0" smtClean="0"/>
              <a:t>Cherry-pick the evidence.</a:t>
            </a:r>
          </a:p>
          <a:p>
            <a:pPr marL="530225" lvl="0" indent="-530225">
              <a:spcBef>
                <a:spcPts val="1200"/>
              </a:spcBef>
              <a:buFont typeface="+mj-lt"/>
              <a:buAutoNum type="arabicPeriod"/>
            </a:pPr>
            <a:r>
              <a:rPr lang="en-NZ" sz="2800" dirty="0" smtClean="0"/>
              <a:t>Carry on trotting out supportive evidence even after it has been discredited.</a:t>
            </a:r>
          </a:p>
          <a:p>
            <a:pPr marL="530225" lvl="0" indent="-530225">
              <a:spcBef>
                <a:spcPts val="1200"/>
              </a:spcBef>
              <a:buFont typeface="+mj-lt"/>
              <a:buAutoNum type="arabicPeriod"/>
            </a:pPr>
            <a:r>
              <a:rPr lang="en-NZ" sz="2800" dirty="0" smtClean="0"/>
              <a:t>Create impossible standards for your opponents. Existing evidence is not good enough and demand more.</a:t>
            </a:r>
          </a:p>
          <a:p>
            <a:pPr marL="530225" lvl="0" indent="-530225">
              <a:spcBef>
                <a:spcPts val="1200"/>
              </a:spcBef>
              <a:buFont typeface="+mj-lt"/>
              <a:buAutoNum type="arabicPeriod"/>
            </a:pPr>
            <a:r>
              <a:rPr lang="en-NZ" sz="2800" dirty="0" smtClean="0"/>
              <a:t>If your opponent comes up with evidence you have demanded, move the goalposts.</a:t>
            </a:r>
          </a:p>
          <a:p>
            <a:endParaRPr lang="en-NZ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5536" y="105273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g;base64,/9j/4AAQSkZJRgABAQAAAQABAAD/2wCEAAkGBhQQEBUUEhQVFBUVFRQVFBUVFRcUFBUUFRQVFBQUFRQXHCYeFxkjGRQVHy8gJCcpLCwsFR4xNTAqNSYsLCkBCQoKDgwOGg8PGiwkHyQpKSwpKiwsLCwsLCkpLCksLCwpLCksLCwpLCwsKSksKSkpKSwpKSwsLCwpLCksLCwsKf/AABEIALgBEgMBIgACEQEDEQH/xAAcAAABBQEBAQAAAAAAAAAAAAAFAAIDBAYBBwj/xAA8EAABAwIDBgQDBgQHAQEAAAABAAIRAwQFITEGEkFRYXEiMoGRE6GxBxRCUsHRI2Jy4RUWM4Ki8PGSU//EABkBAAIDAQAAAAAAAAAAAAAAAAEDAAIEBf/EACYRAAICAQQCAgIDAQAAAAAAAAABAhEDBBIhMUFRIjITFEJhoXH/2gAMAwEAAhEDEQA/APDU5NXZUIOlcXJSChDqSSUIEEuQupIkGpLpXFCDqZzRihSD2wf/ABBgjNg5Jy9WacHPBCd+gebeBV2hjEcVc3ARBzCHXGCz5DHQ6JG6MvsaqlD6hGjjU8VeoYlJyzWX/wAOqt4SprG/LDnqhLEq+JeOZ9M39pdnJF6N71+axNnjoynLvkjNDEJzEFYpwaNUchrKN3nkZRGlVWZs7scDCK0LyNdeaS0NTsNsrDipZ9UKp3G8c/lxV5laEKATfC5qrXpq3TM+qlNrllkgC6M/cWs5oPdYYAZAWpuaYHVUK1AnorRk1ygSipqmDrG1adNeSNW9mhD7Mtzac1essZjKpl1WqOVPsw5NO48oJttgmuZCna8EZGQq2IVtxjncgSnGczO1m2jLIbo8VQ6NHDv0XmuJ7d3Fc+JxaOTTCFY5iJr3D6h4uMdhkFQWuOJJcmeU3ZNWrF5kknvmoymp7XZpvRQYkrWXNJV3BorBKF1JWKnISAToShSyCAXUkkCHCuJy5CJDhTU+E0hQggieHOQtXsPdmqZFwOwv5GhpaJ6ZbnJTQsDOmNC4cPZUMOHqMinwnsyKFvwBkzNi6jh/DcHjkcionYJXoGS1ze4y91rtnrjRbW1Ac2CAR1zRty7EbnE8rtcUjJ3/AH1RKhebxyMhHtsNnbZlJ1Xw0yATrAPSFlcJex7Q6mRHJKnGuTRjybjUWlaAiFKsYQK2qQr9GqTks7RqQZoXe7+iI2zy4IHbwNUUtroBAkkW32oHVU61IFWHXO96HVNe4cUCqsG1LaVSrWg5IzW0VXckFEvdgyhVfSPh05HRCdvMfizeGh287I5aTkTK0Tqc5KjdWQcDInn1CZDK4sRlwKf9M8GK4vSMc2CY+TS8DuX4T6cFh8TwOrbn+I3Lg4aFdfHnhk6OTkwTx9g9OLIE811rJIA9E+4kGOWSaJIpXEkkQEsLicAlCqQbC7C6QutZJgZnooQYUl0lKFCHF1IBJQhxMcnwmkIog1WrJ0FVVLbnNCXKL43Ukai0KtkKhYnJEAFzZdnVXKGJzQkWqa2p5hVsjNFgLIhar/ESxsMG87hyHdZ/DLZzo4Dnz7I8AGNgJTyV0GGDdzIwmMYNcXNy11w/fYD5dGjsFO3ZD4Pjokjm06FauvRGU6kpVDCDyyY6OKKM7bvI1yPFE6b8pCHYvauYS9unFPwy7DmRz+Sq/Ze64DlO4kSrVGvKz1vebriCr9G7zhVoumGTUjNPbVDhxVNlXeCYKpackKCE97KFFKiD5C6VAIVXXJQubnnxU7U2s3RAllKrS09ih2J2LXU3Nc0OEaH9Ebqskf8AdVVuaUiDxCKdFZRtHiFe3+HVI/K7IgdVUuPMe6L7V2ZpXLhnBzEoLvLuY3uipHByrbJoakuykmiiUBOhJpTwlsNDIT6FyaT2uESCD7LpChfU5KLknR6M6wsbqm19SGEiS5sM95hZvEMKsQ4ildOaf52FzP8A6aEBtLiHeKSDwGvojV7aMIaW0KjBGr4zPpp6pG14326HXuBtzhjm5tcyoOdNwP8Ax1Hsqan+5OLt0MknQCZ+S1uDfZ/UfDqpY0fld4zHbh7pjyRiuWVWNsxaaQvXj9nNq5sS5pjUaeyEX32UnWjUDumX01S1qYeQvDJHmpXaZzWjxDYO6pfgnsYPsUFq4ZVY6HU3g8t0rQpxkuGLpp9BvDBI7Is0ZKlglo6nBeC3odY7K7iUxNMH3AC50/tR0Y5EkdY2TA1R7BcLaDLyCZ0WCucSeBBJZ1GfzVaiapMtqkf7jlx9Fb8Da5dE/Yin1Z7lTpRomvIkDivFGbTXdEkCvU9XSD7yrLNvbsEE1A6ObR+kKj0c/DQz92HTTPXnO3nzyUV5eNAMleSU9uLlrt7f7t4FWRtlvgioD0IMx9MkHpJoK1mNnoDsYouG6XiTlBKEVG7rt6mZHED6hee4hiPxDl76FMs8Zq0vK49jmE1aR1Yp6tXTPRq9xIDx6q9a194DmFjcGxv4kh2R4jvxCLWV5uO3T3B6LPPG4ujVjyKXKNda3Ct1DIlBGV5zCu0bmQkNGhMu0qsFXPjSEFFWDCtUrjKEAhGm7gpQZKpUaykFSCgRolqlV6js09z5UL6ihDIbeYF8WnvtHiavL3sgwV7zWog+ZeZbb7P/AAnfFaMic+i6GlzV8Gc3V4b+aMikuwkukcssAJ4ShIBJsJ1N3t3QN9RKemwomE5RJa4Pa4SDOeWa0dbbIfDAFKXkfi8gPMDis7CmbVMRqOolVklLlllJro0+xdb4lWXPpl0z4vD6DJazaTaltlDfhFzyBGfgz6rzCi9oPlz/AJSQVsKeK0i2L0hzI8FJvirADi52je2qzZIfK/8AB8JJqgZefaVcnyljf6WT83T9ENr7c3b/ADVT2gD6ALSUsMwysJEs6Oqne9gFTutmLUeTeP8AvlXU8S4cSOE/DA3+cq+W9uvj8wn6qRm19Rx/02+g/SEQfsnT3QYIHOSfki2GbNW5cAWaaRMnvKEsmHxEG2a8gQbTNdAIDT1b+5AXK2KOdo1j+RGcDoGB0LT4psT8YhtKmO58Kz1x9lV20+HcdyAfmqwlhffAJbwLVrUy+ajMuLQ/dPzAKjYKJcSWVN3g1r9Ou8QQUcb9n2JDL4ZI/raR7EqN2w983zWod2gH3YQnqePpS/0pT9ASvb0STuGoB/MGuM8soVe3YGvG8SBxyMgdkeOz1VsCpQrUus7zfmCrFvgTn8CYI1bDvVR5UvIdlgq4wVpG9SeHyfLBn21Ci/y5UIBAkHPt3XoOD7H7pbI4yEcrWraMB7AQe0rP+zJcIv8AjXk8np7LVC6NMuXPgUIubZ1N5a4QWmCF7Q21o06gk+byg69ghe02zAuW/EptG9OZI5c+kK0NW7+RWWL0eWUappuBH/oRa0xreydkZ8JVvFsHbSe+mSN0sNSi7PVo8TfUA+oWZlaqjlVlYzljZ6BhmOjQnPQo9Qr8l5M24IMg58VssBxqYa4wYn2WLNg2q0dDDqVJ0zYxvCeKdRrSqtvcyMswnOEGQsdG1MJ06uas/EQmjUVynVQZdFoPSKh305hnshRB1RyGY7h4r0XNPEFEyuBkgqJ07RWStHidTB6gJG6ciQuL2B2DskpLf+2zF+pA8dBXUg1dAWs5RwpBS29s6o4NaJJ0AW0wPYpoAdVO8fyjyjvzS55Iw7HYsM8r+JkLXDqlU+BhPXh7rQWWw7znUcG9BmfdbihhzW5AQFZNMALFLUyfR0oaGC+3JlKOxdJv5nHqVcGy7IhrQPRGd5UK+01Gm4tEvI1DRllwk/olb5yNKxY4FF2ylFv+o4DuQFyns5RObHzwydl2VHabGGVSx7ARkAZ6gH9fkhbNpGt8JEATBHPqnKM5LgVKcFxRr30Ybu8O5WYv9oBZVN1v8TOXN3iCOhMHLorFLGiKRnx5EtPEH9lgq7yXkuJJJJJOpKbgw7m9xj1Mkktp63huOmrSFZrXDoNPfRHMBx5tZ3jbmOPTuvOqGIEWLBTyBBB4mcxA5Z5qtsxiJpuLDln5nGXE8A0JUsNpteBKn0e/21dhGStgAjLNedWGMvcYpMLgPM90nPjAWqw/Eajhk33/AGXPlFxZpTtDdorY7ktA6z+iF4RRacyB9Vfvy943Xkx0H7KCxsw3QyE6+BfkM0qLQJgZaLI7bW1So34lMSW6t4EcFrKNTKD6Kpf0ZA9j2KWp7WWatHh2KbQVm1Giq3dLMhHKNZ4znn+yN4BtqaFKo24O/Tc1zqTwMydPhu5H9irn2p4SGUKbwNDG905Feb1b9zqYYYgQRl0hdbHCOaCdf9Mkm4SNBtJiYqMpvBBJbwOk+bt/dZYlKVxa8cFBUhMpbjsqxb3RY4EdlWSV2rAm07R6FgOLB7YGogLSsEheU4JcuZWbBiSJXqllJaM5lcrUY9kjsafLvXJKGwpWlODQutWU2ImpU+fsrDSq7KimZU5BQI6oQmU3SmVATw906hQ1zQoh0tC6pvu4SUJR4tZ4e+qYaO54DuVrcK2LZE1JeeWgRiwwttNoACL29MALRkzt/Uy4dHGPMuWULfBqdPyMDewCIUKMKU006mYWa2+zcoJLgaWkKKq9WaueirOjuoQH3d6GNLnHdA4/oOaw2L4hTdUmmC2QZJI14eEaLcYjRbUYWuAPLLTqvPcT2c3HE7wPWY+q14FHyzJqHOuEC7q6qgQ7QHv8/RVQN7TI8ufZXPuZGlSO5/YlR1qRGu4ercj7ZfRdGLiujkzUm+SBl09hgEjp/ZMq1y4yYVinVnJ2Y6/odVZ/w1jvK6DyKLlFPlFNsmuGGNm7Co+l4QS0mYIkA8wIyVTFbJ9rUBklxMy4cYOXsUV2cuKlufhtBMnUTPoiO27fiW8lji8QZ5c1i3v8v9MbXxNJ9n+JU3UAGu8erwfzcVuLZ4Xz5gV8WQ8HNpAc0HxEc4XtmAX3xqLHiHAiQRCw6vDtlY/FK0GrmhvZz7aqhXttzMCfqibMwmVKcdlljOhjiDxV5/L9lK53Hgoax8XAjqpvjiOCkyIxn2jAvtXtgniOUjOZXkuG4K+4BLPw68/Ze449h7bim5jtDxHA81gcNwn7jcgMdvg6tIgxyJyz9F0dLn2Y3FdmfLj3STPP61EtMHL/ANj9FGi+01I/eqnh3ZJdHQ8UKpugg8uei68ZbopmOSp0NSXSVxWKktvWLHBw1C9C2TxLfObgTkABwXnCN7I3BbdMAduhzhJ45Zws+ox7otmnT5HGSR6/8E8c0+nRHJTMAhODwuNZ3R9KnHJSFiiBhJzp4oBE8KlVugFNUcYQ2sZRCEBc9UkMBKSlELgoZJzKeaZXriI4Ksy69lKAmE5hRPqBUHXir1MRHr7qbWNtBP7zCrV7pDviVHHJsDmck04RUf5qkdGifmf2Vkl5FuXoddX7QDJCxuK1C4+CXToACfkFtKWz9IZuBcf5jPy0V+hhzG+VoHYJkckYipRlM82sth7mtm4CmD+Y5+wRB/2cvA/1JPKIXprKA3ZVWpUM6K71eR9CVo8a75PJ6uBuYd2oP9w19V12Ck5scDC9IvbFtUeIBZu72acDNMn6Jkc7fZWelS+pFglR7PNEnLN0GOmRj/sLu0NC4fTMUnEHi1xcY45afJU6z6tI+NsjjP7oyNo3vpj4bi10RuwwqjtSUkZ1iXU/8MlgOBvLw94LWh0Fpyc6dRHLqvTNnmfcahLHb1F5lzfykjIjrzCbgNy6paPfULXVGOIyY0SIBGQGualfWBYQ6AeIEDdykSBlKXmySyS5HafDDwzcsqNOYOqlOYyQDCrl72N3uXEAIo6pA1XNlGmCyjirHDyiShhunjhPpMegRd9zOo+qq1bYPEZgcgY+iYn7KtA5t2S6JBPEZR7KrtDgFK53Tm17SN1zSR6dleOG07cFwEnrr76lMp3hiXADlw+qunXMQVfDMVtrs4KTTVOYFMtjqeMrzZel/aXi80gwE+IjLoM/2WGssJD/AIZe/cZUc5oMSQRkJHUrs6STWK5GPUJbqQMSVrEsPdQqupu1B10kcCqq2J3yjMJHtjMOdVumFoyYd5x4AIfhWEPuXhrB3PADqvV8BwinasDWNz/EeLjzKzajMoLb5Nemwuct3gNB+S4H+qidUXGVFyDtFiV1rlAHFVqjzKhEyzXeqbxCRq9FypUBCJYg30lGXhJGgEJv5yGZ5KRoe4aR3MK9bWLWDID9fVTOaApa8FgR9xc4+J2XIfuiFtZNYMh66k+qc4qe3dwUbbLJIY5vRNDlJXYoQ5AIjqpaVSCmlNVQBS1fnnom3tvBlVW3e6E9+Ib7c0aIM3FDWaFHVulXdVc7QHucgigNkWIFpaZE5LOWN1SpVplwOeQBntCM3NOZDqgB5DOO/JBbzZI1M2VZ7iQfZPht6bMuRN9BX/MlCnS8FEukzm74TAfzOgFzx8kxm0FKpA+IwkGYb4Wz0BzWQusFuaboJkEbszw5Z6BUHYJVE5aHNaFgxv8AkZJZsno9pw3F2bo8Q7IgMRD/AMQ9F4Za0bpglheB0Jj2RbD9p7uk6HkwciS1oMd4Waej8xkgLJ7i0ev/AOItHM+itW14CMoB949lg7PGRUgOuBP5WDePqRkEetSI8B+c/wBljnirsvYcu8xrKzGIN1c46aCZgDUlWritUGZOXKYk815/tXfVagc3e3GflGQd/UdT9EzBi3OrJN8AHafGjc1py3WyGxy5zxVKjdkU4B8rw4Dh1+YCksMJdVOhjmiNrs7/ABtw+U/RdvdCC2+jEsWSb3Ai/v313l9Qy4x8u6uYDgD7p8DJo8zv0HVehYfsdRpid0E9c0Yt7BrD4QB2ELNPVqqgjTDRO7kylhODMtmBrR3PEnmipbCTguFnVc9tt2zoRSiqR3dlMAhSMdCY8oFhrqygfWTaqqPKsQndWTKrslVdVTHXCNBbH/ESVU10laiu40zmQmF8apOrSmOKVQ8TyFxr4ULq4Ci+9ZogsIPrbygJCq/FLpgFRuoVHakNHYk/NGiWXH3QChddzoF23sh+LM9f2Vo24CnALbKTN46qw2jzJXDTgqUIESZ1lBqs02cFXYpwUA0Vbiq1uR+ir0W0jO7LSdYEgnnCJVbUEb3ugd5Rex+8wZclZKwHL3AH1vLUb2dkVbuNn5Y0ujeDWh7gfNHFVm4uI8QgqfAbljjVl3lgiSTAPHd0iUXuSsCjFui7Z4cxg3YEKniGH0z+EE9k+4vgHbshjjpJhp5bp/RCb/GXMfuuBB6qRUnyLlFLsgqYeGGWiOytM2kZR/CZHHMpW1c1MmgnsMvdWqWz4dm8A9Artr+Qt4r6KFXaCrcZUmGOLnaegUY2eDvFVO8fYey0bbAMEAQn/d8lTdXEQ/j9gOhYBogCB2VlmGAvDuSvm1hWGNhByZeMEi1b08k6pSUdu5XHiQqDAfVYQmNep6xVRz4RRVnXlRPeo6tdVqtyiAme9UbivCZXuuSHV7xMUWUlKid9xCY64CFVrwc81Tr4kGjMpyx2IeSg798CSx5xwpJv68hX7EfZ6gLoAaqjc4uOB9tSsvV2l33BrPESQByWowzDgwAnNxGZ/QLNLHsXyNkcm9/Eht7erVMnwN6+Y+nBGbXDg3++qnt2AcFdbSySpSscokIphRVApnFQvcql0iHehSVjIngoKq4yvlCJUeBzXWKF1YAKFt2BxUJZelIV4Qu5xNo1ICpHGRwP6Kygyb0jQ/eslUr3gjNCm3Zd+L0AJT/ujncPcx8tUdpVzKuJXbSNJQ7ZrEP49Sn/APpTc0f1DMCfdGv8vlx8REcgIHYk5q1XwZtMNcwAFpBG7z5ymb4pUKak3ZTtaP3ih8KvDXsMNcNYGgM8VessAoMMneeZk753pPODkqFywtrExrGY0nkitu8uAD4z5aj14Kkm64Cql2F7dg4BWqbRGao21MtbBk5mCcspy14wpCCNSlWORLWIlVXVAFHdVgCqVW4lEDLj7kHRNFRDxVPRPZVPT3RoFhKnVVv73kgv3iOKhfiAHFDaHcgtXrKjWr9VQqYkh9ziXVXUCjmghWulRqXRhDKuKtGpQy7x9ugzT44m+jLLKl2wnc3xGiHV7w8TAQevibnaZKq+oTqVrjgfkyS1PoIXGIgeXVDqlQuMlcXJWiMFHoyTm5diSXElcWHNmqQNcdM16ZbxC4kuVqvsdnQ8Yy22vC6bonVJJZDeNdX5KvVuAOKSSiI2VKt+OaqV8SAIAzJ4DM+wSSTVFC5SYn067xk0NH82Z9glS2fefPUd2HhCSSpva4RFG+WTO2YpHUT3cSfqnW+B06ZyaPXP6pJKbn7L7EEG2o5LpZCSSqWE0qV4lhASSUIyi2zLjDzI5DIepUlEfD/p6Zf8jqkki2ULovgBOQ+vuf2QrFMcazjK4krY4JsXKTRSZivxNE2rWI6+qSSu1TKJtornEY5qCpi27ySSTFFC3JlartEBxQ642iHApJLXDDF8mTLnlHhEAx6o/JjXE9BKeMNua2sMHUx8tUkkrNJYvqiY7ydsiuNnnNHifPYfug1enumF1JOwZJS7FZoKK4I5XUklqMqOFcSSUAJJJJ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Consultation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G:\NetUser\Win2000\My Documents\My Pictures\community enga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516216" cy="4834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sum_landscap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45D9F093213E3D498A9C4579DB564B8300BDA1E59EC485374D8EACC895C61E0BBC" ma:contentTypeVersion="80" ma:contentTypeDescription="Standard company document" ma:contentTypeScope="" ma:versionID="a203e4e8f192cf5e347f046d14cbea7c">
  <xsd:schema xmlns:xsd="http://www.w3.org/2001/XMLSchema" xmlns:p="http://schemas.microsoft.com/office/2006/metadata/properties" xmlns:ns2="79338817-504b-4fbf-9884-42ec1ddd79b5" xmlns:ns3="f6c850aa-1778-4d3a-a144-4c7a46708228" xmlns:ns4="ac7b80e8-7076-485e-90db-11bc203aa038" xmlns:ns5="a15f2643-d7ac-4cff-8b8b-94d521370fc3" xmlns:ns6="029a8486-6bb3-4d67-971b-9be76ae38a2f" xmlns:ns7="28c51807-f676-4dea-8938-016236cf08bb" targetNamespace="http://schemas.microsoft.com/office/2006/metadata/properties" ma:root="true" ma:fieldsID="668dfba1ffa6980acde9c74ab8dc8a97" ns2:_="" ns3:_="" ns4:_="" ns5:_="" ns6:_="" ns7:_="">
    <xsd:import namespace="79338817-504b-4fbf-9884-42ec1ddd79b5"/>
    <xsd:import namespace="f6c850aa-1778-4d3a-a144-4c7a46708228"/>
    <xsd:import namespace="ac7b80e8-7076-485e-90db-11bc203aa038"/>
    <xsd:import namespace="a15f2643-d7ac-4cff-8b8b-94d521370fc3"/>
    <xsd:import namespace="029a8486-6bb3-4d67-971b-9be76ae38a2f"/>
    <xsd:import namespace="28c51807-f676-4dea-8938-016236cf08bb"/>
    <xsd:element name="properties">
      <xsd:complexType>
        <xsd:sequence>
          <xsd:element name="documentManagement">
            <xsd:complexType>
              <xsd:all>
                <xsd:element ref="ns2:Record_Type"/>
                <xsd:element ref="ns3:Document_x0020_Type" minOccurs="0"/>
                <xsd:element ref="ns4:Area" minOccurs="0"/>
                <xsd:element ref="ns5:Tags" minOccurs="0"/>
                <xsd:element ref="ns6:Landcare_x0020_Reference" minOccurs="0"/>
                <xsd:element ref="ns4:Financial_x0020_Year" minOccurs="0"/>
                <xsd:element ref="ns7:Review_x0020_Date1" minOccurs="0"/>
                <xsd:element ref="ns4:Live" minOccurs="0"/>
                <xsd:element ref="ns6:Activity"/>
                <xsd:element ref="ns6:Function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338817-504b-4fbf-9884-42ec1ddd79b5" elementFormDefault="qualified">
    <xsd:import namespace="http://schemas.microsoft.com/office/2006/documentManagement/types"/>
    <xsd:element name="Record_Type" ma:index="9" ma:displayName="Record Type" ma:default="Normal" ma:format="Dropdown" ma:internalName="RecordType" ma:readOnly="false">
      <xsd:simpleType>
        <xsd:restriction base="dms:Choice">
          <xsd:enumeration value="Normal"/>
          <xsd:enumeration value="Housekeeping"/>
          <xsd:enumeration value="Long Term"/>
          <xsd:enumeration value="Superseded"/>
          <xsd:enumeration value="Email"/>
        </xsd:restriction>
      </xsd:simpleType>
    </xsd:element>
  </xsd:schema>
  <xsd:schema xmlns:xsd="http://www.w3.org/2001/XMLSchema" xmlns:dms="http://schemas.microsoft.com/office/2006/documentManagement/types" targetNamespace="f6c850aa-1778-4d3a-a144-4c7a46708228" elementFormDefault="qualified">
    <xsd:import namespace="http://schemas.microsoft.com/office/2006/documentManagement/types"/>
    <xsd:element name="Document_x0020_Type" ma:index="10" nillable="true" ma:displayName="Document Type" ma:default="Document" ma:format="Dropdown" ma:internalName="Document_x0020_Type">
      <xsd:simpleType>
        <xsd:restriction base="dms:Choice">
          <xsd:enumeration value="Agenda"/>
          <xsd:enumeration value="Correspondence"/>
          <xsd:enumeration value="Data"/>
          <xsd:enumeration value="Document"/>
          <xsd:enumeration value="Instructions"/>
          <xsd:enumeration value="Labels"/>
          <xsd:enumeration value="Manual"/>
          <xsd:enumeration value="Minutes"/>
          <xsd:enumeration value="News"/>
          <xsd:enumeration value="Policy"/>
          <xsd:enumeration value="Presentation"/>
          <xsd:enumeration value="Procedure"/>
          <xsd:enumeration value="Proposal"/>
          <xsd:enumeration value="Report"/>
          <xsd:enumeration value="Template"/>
          <xsd:enumeration value="Photo"/>
        </xsd:restriction>
      </xsd:simpleType>
    </xsd:element>
  </xsd:schema>
  <xsd:schema xmlns:xsd="http://www.w3.org/2001/XMLSchema" xmlns:dms="http://schemas.microsoft.com/office/2006/documentManagement/types" targetNamespace="ac7b80e8-7076-485e-90db-11bc203aa038" elementFormDefault="qualified">
    <xsd:import namespace="http://schemas.microsoft.com/office/2006/documentManagement/types"/>
    <xsd:element name="Area" ma:index="11" nillable="true" ma:displayName="Area" ma:list="{47987436-AA42-472D-B7C2-C3CC71D54E5B}" ma:internalName="Are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inancial_x0020_Year" ma:index="14" nillable="true" ma:displayName="Financial Year" ma:format="Dropdown" ma:internalName="Financial_x0020_Year">
      <xsd:simpleType>
        <xsd:restriction base="dms:Choice">
          <xsd:enumeration value="0506"/>
          <xsd:enumeration value="0607"/>
          <xsd:enumeration value="0708"/>
          <xsd:enumeration value="0809"/>
          <xsd:enumeration value="0910"/>
          <xsd:enumeration value="1011"/>
          <xsd:enumeration value="1112"/>
        </xsd:restriction>
      </xsd:simpleType>
    </xsd:element>
    <xsd:element name="Live" ma:index="16" nillable="true" ma:displayName="Live" ma:default="1" ma:internalName="Live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a15f2643-d7ac-4cff-8b8b-94d521370fc3" elementFormDefault="qualified">
    <xsd:import namespace="http://schemas.microsoft.com/office/2006/documentManagement/types"/>
    <xsd:element name="Tags" ma:index="12" nillable="true" ma:displayName="Tags" ma:list="{9EE417A2-B70C-4C6C-917C-CE4258FFCAB5}" ma:internalName="Tag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029a8486-6bb3-4d67-971b-9be76ae38a2f" elementFormDefault="qualified">
    <xsd:import namespace="http://schemas.microsoft.com/office/2006/documentManagement/types"/>
    <xsd:element name="Landcare_x0020_Reference" ma:index="13" nillable="true" ma:displayName="Reference" ma:default="" ma:internalName="Landcare_x0020_Reference">
      <xsd:simpleType>
        <xsd:restriction base="dms:Text">
          <xsd:maxLength value="255"/>
        </xsd:restriction>
      </xsd:simpleType>
    </xsd:element>
    <xsd:element name="Activity" ma:index="17" ma:displayName="Activity" ma:default="Projects" ma:format="RadioButtons" ma:hidden="true" ma:internalName="Activity" ma:readOnly="false">
      <xsd:simpleType>
        <xsd:restriction base="dms:Choice">
          <xsd:enumeration value="Projects"/>
        </xsd:restriction>
      </xsd:simpleType>
    </xsd:element>
    <xsd:element name="Function" ma:index="18" ma:displayName="Function" ma:default="Delivering Products and Services" ma:format="RadioButtons" ma:hidden="true" ma:internalName="Function" ma:readOnly="false">
      <xsd:simpleType>
        <xsd:restriction base="dms:Choice">
          <xsd:enumeration value="Delivering Products and Services"/>
        </xsd:restriction>
      </xsd:simpleType>
    </xsd:element>
  </xsd:schema>
  <xsd:schema xmlns:xsd="http://www.w3.org/2001/XMLSchema" xmlns:dms="http://schemas.microsoft.com/office/2006/documentManagement/types" targetNamespace="28c51807-f676-4dea-8938-016236cf08bb" elementFormDefault="qualified">
    <xsd:import namespace="http://schemas.microsoft.com/office/2006/documentManagement/types"/>
    <xsd:element name="Review_x0020_Date1" ma:index="15" nillable="true" ma:displayName="Review Date" ma:format="DateOnly" ma:internalName="Review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ive xmlns="ac7b80e8-7076-485e-90db-11bc203aa038">true</Live>
    <Area xmlns="ac7b80e8-7076-485e-90db-11bc203aa038"/>
    <Record_Type xmlns="79338817-504b-4fbf-9884-42ec1ddd79b5">Normal</Record_Type>
    <Document_x0020_Type xmlns="f6c850aa-1778-4d3a-a144-4c7a46708228">Presentation</Document_x0020_Type>
    <Landcare_x0020_Reference xmlns="029a8486-6bb3-4d67-971b-9be76ae38a2f" xsi:nil="true"/>
    <Financial_x0020_Year xmlns="ac7b80e8-7076-485e-90db-11bc203aa038" xsi:nil="true"/>
    <Tags xmlns="a15f2643-d7ac-4cff-8b8b-94d521370fc3">
      <Value>7</Value>
      <Value>1</Value>
      <Value>4</Value>
    </Tags>
    <Activity xmlns="029a8486-6bb3-4d67-971b-9be76ae38a2f">Projects</Activity>
    <Function xmlns="029a8486-6bb3-4d67-971b-9be76ae38a2f">Delivering Products and Services</Function>
    <Review_x0020_Date1 xmlns="28c51807-f676-4dea-8938-016236cf08bb" xsi:nil="true"/>
  </documentManagement>
</p:properties>
</file>

<file path=customXml/itemProps1.xml><?xml version="1.0" encoding="utf-8"?>
<ds:datastoreItem xmlns:ds="http://schemas.openxmlformats.org/officeDocument/2006/customXml" ds:itemID="{A43B1372-97CF-44B6-BD50-13EF4AD6A3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9A66AD-9C63-49B0-B6AB-A0604052B3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38817-504b-4fbf-9884-42ec1ddd79b5"/>
    <ds:schemaRef ds:uri="f6c850aa-1778-4d3a-a144-4c7a46708228"/>
    <ds:schemaRef ds:uri="ac7b80e8-7076-485e-90db-11bc203aa038"/>
    <ds:schemaRef ds:uri="a15f2643-d7ac-4cff-8b8b-94d521370fc3"/>
    <ds:schemaRef ds:uri="029a8486-6bb3-4d67-971b-9be76ae38a2f"/>
    <ds:schemaRef ds:uri="28c51807-f676-4dea-8938-016236cf08b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70AE4FD-2112-4175-A5BA-37CBAC544E3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79338817-504b-4fbf-9884-42ec1ddd79b5"/>
    <ds:schemaRef ds:uri="f6c850aa-1778-4d3a-a144-4c7a46708228"/>
    <ds:schemaRef ds:uri="ac7b80e8-7076-485e-90db-11bc203aa038"/>
    <ds:schemaRef ds:uri="a15f2643-d7ac-4cff-8b8b-94d521370fc3"/>
    <ds:schemaRef ds:uri="029a8486-6bb3-4d67-971b-9be76ae38a2f"/>
    <ds:schemaRef ds:uri="28c51807-f676-4dea-8938-016236cf08bb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possum_landscape</Template>
  <TotalTime>740</TotalTime>
  <Words>380</Words>
  <Application>Microsoft Office PowerPoint</Application>
  <PresentationFormat>On-screen Show (4:3)</PresentationFormat>
  <Paragraphs>108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possum_landscape</vt:lpstr>
      <vt:lpstr>Community participation and vertebrate pest control</vt:lpstr>
      <vt:lpstr>MSI Strategic Technologies for MSPC Programme Objectives</vt:lpstr>
      <vt:lpstr>Slide 3</vt:lpstr>
      <vt:lpstr>Science and the public</vt:lpstr>
      <vt:lpstr>Slide 5</vt:lpstr>
      <vt:lpstr>Slide 6</vt:lpstr>
      <vt:lpstr>Slide 7</vt:lpstr>
      <vt:lpstr>Denialists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Landcare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participation and veterbrate pest control</dc:title>
  <dc:creator>Pauline Wilson</dc:creator>
  <dc:description>Room 2 - 13:30  Alison Greenaway and Bruce Warburton</dc:description>
  <cp:lastModifiedBy>Kerry Barton</cp:lastModifiedBy>
  <cp:revision>60</cp:revision>
  <dcterms:created xsi:type="dcterms:W3CDTF">2011-05-31T21:24:13Z</dcterms:created>
  <dcterms:modified xsi:type="dcterms:W3CDTF">2011-06-23T01:19:38Z</dcterms:modified>
  <cp:contentType>Standard Document</cp:contentType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0x01010045D9F093213E3D498A9C4579DB564B8300BDA1E59EC485374D8EACC895C61E0BBC</vt:lpwstr>
  </property>
  <property fmtid="{D5CDD505-2E9C-101B-9397-08002B2CF9AE}" pid="3" name="NXPowerLiteLastOptimized">
    <vt:lpwstr>423760</vt:lpwstr>
  </property>
  <property fmtid="{D5CDD505-2E9C-101B-9397-08002B2CF9AE}" pid="4" name="NXPowerLiteVersion">
    <vt:lpwstr>D3.7.2</vt:lpwstr>
  </property>
  <property fmtid="{D5CDD505-2E9C-101B-9397-08002B2CF9AE}" pid="5" name="_MarkAsFinal">
    <vt:bool>true</vt:bool>
  </property>
</Properties>
</file>