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6" r:id="rId6"/>
    <p:sldId id="262" r:id="rId7"/>
    <p:sldId id="268" r:id="rId8"/>
    <p:sldId id="267" r:id="rId9"/>
    <p:sldId id="263" r:id="rId10"/>
    <p:sldId id="264" r:id="rId11"/>
    <p:sldId id="257" r:id="rId12"/>
    <p:sldId id="258" r:id="rId13"/>
    <p:sldId id="259" r:id="rId14"/>
    <p:sldId id="26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76520-4FE7-449D-B3C4-A823C44EFB3F}" type="datetimeFigureOut">
              <a:rPr lang="en-NZ" smtClean="0"/>
              <a:pPr/>
              <a:t>23/06/2011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31BF5-F55D-4D04-9782-161587AE071B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31BF5-F55D-4D04-9782-161587AE071B}" type="slidenum">
              <a:rPr lang="en-NZ" smtClean="0"/>
              <a:pPr/>
              <a:t>9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126288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27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fld id="{B3606BA0-D4BB-440B-BE16-435743B1B41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6" name="Picture 14" descr="Logo 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3960812" cy="966787"/>
          </a:xfrm>
          <a:prstGeom prst="rect">
            <a:avLst/>
          </a:prstGeom>
          <a:noFill/>
        </p:spPr>
      </p:pic>
      <p:pic>
        <p:nvPicPr>
          <p:cNvPr id="3094" name="Picture 22" descr="possu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8938" y="0"/>
            <a:ext cx="1135062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B08D-8C42-4442-B011-9319C3CC1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E16CE-8CE6-44C1-A122-AA6B69406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2B11D-92FD-445F-8DB2-F3029E0F6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8E878-1594-49B8-9567-496E8B12C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B1D82-F92C-4285-BECC-BADB29D81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61A30-DCFF-4519-BD85-2F4D4C6F8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2AE07-5A3D-42B0-84C7-78B55EA3E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87633-8913-4DF2-BAE2-507B847AF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50BA0-6F74-45B9-928B-86EAE238C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6E1AC-3BC5-40D3-AF21-1B5E423B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F2268C-E87B-4EC8-94B0-463588A4A8F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11" descr="stri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96338" y="0"/>
            <a:ext cx="347662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abbts.landcareresearch.co.nz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9512" y="1268760"/>
            <a:ext cx="7776864" cy="3024335"/>
          </a:xfrm>
        </p:spPr>
        <p:txBody>
          <a:bodyPr/>
          <a:lstStyle/>
          <a:p>
            <a:r>
              <a:rPr lang="en-US" sz="4000" dirty="0" smtClean="0"/>
              <a:t>Control of Small Mammal Pests</a:t>
            </a:r>
            <a:br>
              <a:rPr lang="en-US" sz="4000" dirty="0" smtClean="0"/>
            </a:br>
            <a:r>
              <a:rPr lang="en-US" sz="4000" dirty="0" smtClean="0"/>
              <a:t>and</a:t>
            </a:r>
            <a:br>
              <a:rPr lang="en-US" sz="4000" dirty="0" smtClean="0"/>
            </a:br>
            <a:r>
              <a:rPr lang="en-US" sz="4000" dirty="0" smtClean="0"/>
              <a:t>Strategic Technologies for</a:t>
            </a:r>
            <a:br>
              <a:rPr lang="en-US" sz="4000" dirty="0" smtClean="0"/>
            </a:br>
            <a:r>
              <a:rPr lang="en-US" sz="4000" dirty="0" smtClean="0"/>
              <a:t>Multi-Species Pest Control</a:t>
            </a:r>
            <a:endParaRPr lang="en-US" sz="4000" dirty="0"/>
          </a:p>
        </p:txBody>
      </p:sp>
      <p:pic>
        <p:nvPicPr>
          <p:cNvPr id="5" name="Picture 5" descr="Rabbit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357688"/>
            <a:ext cx="1836737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Loading hopp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4429125"/>
            <a:ext cx="30003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ship ra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442912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 txBox="1">
            <a:spLocks noChangeArrowheads="1"/>
          </p:cNvSpPr>
          <p:nvPr/>
        </p:nvSpPr>
        <p:spPr>
          <a:xfrm>
            <a:off x="179512" y="274638"/>
            <a:ext cx="8507288" cy="1143000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 2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400" dirty="0" smtClean="0"/>
              <a:t>Reducing adverse impacts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412776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23528" y="1866304"/>
            <a:ext cx="8136904" cy="4708981"/>
            <a:chOff x="323528" y="1556792"/>
            <a:chExt cx="8136904" cy="4708981"/>
          </a:xfrm>
        </p:grpSpPr>
        <p:sp>
          <p:nvSpPr>
            <p:cNvPr id="4" name="TextBox 3"/>
            <p:cNvSpPr txBox="1"/>
            <p:nvPr/>
          </p:nvSpPr>
          <p:spPr>
            <a:xfrm>
              <a:off x="323528" y="1556792"/>
              <a:ext cx="4104456" cy="470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b="1" dirty="0" smtClean="0"/>
                <a:t>Key Questions:</a:t>
              </a:r>
            </a:p>
            <a:p>
              <a:endParaRPr lang="en-NZ" sz="2400" b="1" dirty="0" smtClean="0"/>
            </a:p>
            <a:p>
              <a:pPr marL="628650" lvl="1" indent="-171450">
                <a:buFont typeface="Wingdings" pitchFamily="2" charset="2"/>
                <a:buChar char="Ø"/>
              </a:pPr>
              <a:r>
                <a:rPr lang="en-NZ" dirty="0" smtClean="0"/>
                <a:t>Can additives be used to minimise adverse impacts (welfare and residues) while maintaining or improving efficacy?</a:t>
              </a:r>
              <a:br>
                <a:rPr lang="en-NZ" dirty="0" smtClean="0"/>
              </a:br>
              <a:r>
                <a:rPr lang="en-NZ" dirty="0" smtClean="0">
                  <a:solidFill>
                    <a:schemeClr val="accent2"/>
                  </a:solidFill>
                </a:rPr>
                <a:t>(Fisher, Hopkins, Morgan)</a:t>
              </a:r>
            </a:p>
            <a:p>
              <a:pPr marL="628650" lvl="1" indent="-171450">
                <a:buFont typeface="Wingdings" pitchFamily="2" charset="2"/>
                <a:buChar char="Ø"/>
              </a:pPr>
              <a:endParaRPr lang="en-NZ" dirty="0" smtClean="0"/>
            </a:p>
            <a:p>
              <a:pPr marL="628650" lvl="1" indent="-171450">
                <a:buFont typeface="Wingdings" pitchFamily="2" charset="2"/>
                <a:buChar char="Ø"/>
              </a:pPr>
              <a:endParaRPr lang="en-NZ" dirty="0" smtClean="0"/>
            </a:p>
            <a:p>
              <a:pPr marL="628650" lvl="1" indent="-171450">
                <a:buFont typeface="Wingdings" pitchFamily="2" charset="2"/>
                <a:buChar char="Ø"/>
              </a:pPr>
              <a:r>
                <a:rPr lang="en-NZ" dirty="0" smtClean="0"/>
                <a:t>Can repellents and changes in delivery mechanisms be used to effectively mitigate non-target impacts on native and introduced species?</a:t>
              </a:r>
              <a:br>
                <a:rPr lang="en-NZ" dirty="0" smtClean="0"/>
              </a:br>
              <a:r>
                <a:rPr lang="en-NZ" dirty="0" smtClean="0">
                  <a:solidFill>
                    <a:schemeClr val="accent2"/>
                  </a:solidFill>
                </a:rPr>
                <a:t>(Cowan, Nugent)</a:t>
              </a:r>
              <a:endParaRPr lang="en-NZ" dirty="0">
                <a:solidFill>
                  <a:schemeClr val="accent2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16016" y="155679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b="1" dirty="0" smtClean="0"/>
                <a:t>Partners &amp; collaborators</a:t>
              </a:r>
              <a:endParaRPr lang="en-NZ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88024" y="2255392"/>
              <a:ext cx="3528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buFont typeface="Arial" pitchFamily="34" charset="0"/>
                <a:buChar char="•"/>
              </a:pPr>
              <a:r>
                <a:rPr lang="en-NZ" dirty="0" smtClean="0"/>
                <a:t>AHB</a:t>
              </a:r>
            </a:p>
            <a:p>
              <a:pPr marL="180975" indent="-180975">
                <a:buFont typeface="Arial" pitchFamily="34" charset="0"/>
                <a:buChar char="•"/>
              </a:pPr>
              <a:r>
                <a:rPr lang="en-NZ" dirty="0" smtClean="0"/>
                <a:t>Dr Katherine Horak, National Wildlife Research Centre (USA)</a:t>
              </a:r>
            </a:p>
            <a:p>
              <a:pPr marL="180975" indent="-180975">
                <a:buFont typeface="Arial" pitchFamily="34" charset="0"/>
                <a:buChar char="•"/>
              </a:pPr>
              <a:r>
                <a:rPr lang="en-NZ" dirty="0" smtClean="0"/>
                <a:t>Pest Control Research</a:t>
              </a:r>
            </a:p>
            <a:p>
              <a:pPr marL="180975" indent="-180975">
                <a:buFont typeface="Arial" pitchFamily="34" charset="0"/>
                <a:buChar char="•"/>
              </a:pPr>
              <a:r>
                <a:rPr lang="en-NZ" dirty="0" smtClean="0"/>
                <a:t>Animal Control Products</a:t>
              </a:r>
              <a:endParaRPr lang="en-NZ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88024" y="4293096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88024" y="4559648"/>
              <a:ext cx="33843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buFont typeface="Arial" pitchFamily="34" charset="0"/>
                <a:buChar char="•"/>
              </a:pPr>
              <a:r>
                <a:rPr lang="en-NZ" dirty="0" smtClean="0"/>
                <a:t>Dr Jens Jacob, Julius Kuhn Institute, Munster, Germany</a:t>
              </a:r>
            </a:p>
            <a:p>
              <a:endParaRPr lang="en-N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 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b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400" noProof="0" dirty="0" smtClean="0"/>
              <a:t>Reducing c</a:t>
            </a:r>
            <a:r>
              <a:rPr lang="en-US" sz="2400" dirty="0" err="1" smtClean="0"/>
              <a:t>ommunity</a:t>
            </a:r>
            <a:r>
              <a:rPr lang="en-US" sz="2400" dirty="0" smtClean="0"/>
              <a:t> opposition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5536" y="148478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9512" y="1502688"/>
            <a:ext cx="4248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Key Questions:</a:t>
            </a:r>
          </a:p>
          <a:p>
            <a:endParaRPr lang="en-NZ" sz="1200" b="1" dirty="0" smtClean="0"/>
          </a:p>
          <a:p>
            <a:pPr marL="530225" lvl="1" indent="-354013">
              <a:buFont typeface="Wingdings" pitchFamily="2" charset="2"/>
              <a:buChar char="Ø"/>
            </a:pPr>
            <a:r>
              <a:rPr lang="en-NZ" dirty="0" smtClean="0"/>
              <a:t>Can the mismatch between public concerns and current scientific consensus be effectively addressed through improved community dialogue?</a:t>
            </a:r>
            <a:br>
              <a:rPr lang="en-NZ" dirty="0" smtClean="0"/>
            </a:br>
            <a:r>
              <a:rPr lang="en-NZ" dirty="0" smtClean="0">
                <a:solidFill>
                  <a:schemeClr val="accent2"/>
                </a:solidFill>
              </a:rPr>
              <a:t>(Greenaway, Frame, Warburton, Cowan)</a:t>
            </a:r>
            <a:endParaRPr lang="en-NZ" dirty="0" smtClean="0"/>
          </a:p>
          <a:p>
            <a:pPr marL="628650" lvl="1" indent="-171450">
              <a:buFont typeface="Wingdings" pitchFamily="2" charset="2"/>
              <a:buChar char="Ø"/>
            </a:pPr>
            <a:endParaRPr lang="en-NZ" dirty="0" smtClean="0"/>
          </a:p>
          <a:p>
            <a:pPr marL="530225" lvl="1" indent="-354013">
              <a:buFont typeface="Wingdings" pitchFamily="2" charset="2"/>
              <a:buChar char="Ø"/>
            </a:pPr>
            <a:r>
              <a:rPr lang="en-NZ" dirty="0" smtClean="0"/>
              <a:t>Can ecological games provide an effective medium for informing community participants of the economic and ecological consequences of their choices?</a:t>
            </a:r>
            <a:br>
              <a:rPr lang="en-NZ" dirty="0" smtClean="0"/>
            </a:br>
            <a:r>
              <a:rPr lang="en-NZ" dirty="0" smtClean="0">
                <a:solidFill>
                  <a:schemeClr val="accent2"/>
                </a:solidFill>
              </a:rPr>
              <a:t>(Holland)</a:t>
            </a:r>
            <a:endParaRPr lang="en-NZ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50268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Partners &amp; collaborators</a:t>
            </a:r>
            <a:endParaRPr lang="en-NZ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09618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NZ" dirty="0" smtClean="0"/>
              <a:t>Clare </a:t>
            </a:r>
            <a:r>
              <a:rPr lang="en-NZ" dirty="0" err="1" smtClean="0"/>
              <a:t>Veltman</a:t>
            </a:r>
            <a:r>
              <a:rPr lang="en-NZ" dirty="0" smtClean="0"/>
              <a:t>, Harry Broad, Michelle Crowell (DOC)</a:t>
            </a:r>
          </a:p>
          <a:p>
            <a:pPr marL="180975" indent="-180975">
              <a:buFont typeface="Arial" pitchFamily="34" charset="0"/>
              <a:buChar char="•"/>
            </a:pPr>
            <a:endParaRPr lang="en-NZ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en-NZ" dirty="0" smtClean="0"/>
              <a:t>John Deal, Nick </a:t>
            </a:r>
            <a:r>
              <a:rPr lang="en-NZ" dirty="0" err="1" smtClean="0"/>
              <a:t>Hancox</a:t>
            </a:r>
            <a:r>
              <a:rPr lang="en-NZ" dirty="0" smtClean="0"/>
              <a:t> (AHB)</a:t>
            </a:r>
            <a:endParaRPr lang="en-N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717032"/>
            <a:ext cx="2272705" cy="155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301208"/>
            <a:ext cx="1409120" cy="130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Control of Small Mammal Pests</a:t>
            </a:r>
            <a:br>
              <a:rPr lang="en-NZ" dirty="0" smtClean="0"/>
            </a:br>
            <a:r>
              <a:rPr lang="en-NZ" sz="3200" dirty="0" smtClean="0"/>
              <a:t>3 years (finishes Sept 2012)</a:t>
            </a:r>
            <a:endParaRPr lang="en-NZ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14313" y="1628800"/>
            <a:ext cx="828675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1844824"/>
            <a:ext cx="79928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/>
              <a:t>Objective 1</a:t>
            </a:r>
          </a:p>
          <a:p>
            <a:endParaRPr lang="en-NZ" sz="3200" b="1" dirty="0" smtClean="0"/>
          </a:p>
          <a:p>
            <a:r>
              <a:rPr lang="en-NZ" sz="2800" dirty="0" smtClean="0"/>
              <a:t>To integrate ecological, strategic, and operational knowledge for the improved management of rabbits.</a:t>
            </a:r>
          </a:p>
          <a:p>
            <a:endParaRPr lang="en-NZ" dirty="0"/>
          </a:p>
        </p:txBody>
      </p:sp>
      <p:pic>
        <p:nvPicPr>
          <p:cNvPr id="5" name="Picture 4" descr="Blackmans rabbit proof fence 1990 300d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509120"/>
            <a:ext cx="2774103" cy="1937380"/>
          </a:xfrm>
          <a:prstGeom prst="rect">
            <a:avLst/>
          </a:prstGeom>
        </p:spPr>
      </p:pic>
      <p:pic>
        <p:nvPicPr>
          <p:cNvPr id="6" name="Picture 5" descr="Aerial Morv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293096"/>
            <a:ext cx="2843808" cy="2132856"/>
          </a:xfrm>
          <a:prstGeom prst="rect">
            <a:avLst/>
          </a:prstGeom>
        </p:spPr>
      </p:pic>
      <p:pic>
        <p:nvPicPr>
          <p:cNvPr id="8" name="Picture 7" descr="RABBITS-1993 OD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76084" y="5055688"/>
            <a:ext cx="2470600" cy="13913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16672" y="6453336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Photos courtesy of Don Robson</a:t>
            </a:r>
            <a:endParaRPr lang="en-N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 of Small Mammal Pests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1340768"/>
            <a:ext cx="8568952" cy="508518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</a:t>
            </a:r>
            <a:r>
              <a:rPr kumimoji="0" lang="en-N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 </a:t>
            </a:r>
            <a:r>
              <a:rPr kumimoji="0" lang="en-N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(Research</a:t>
            </a:r>
            <a:r>
              <a:rPr kumimoji="0" lang="en-NZ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strands)</a:t>
            </a:r>
            <a:endParaRPr kumimoji="0" lang="en-NZ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N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Reducing control costs: What application of bait (amount</a:t>
            </a:r>
            <a:r>
              <a:rPr kumimoji="0" lang="en-NZ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N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distribution) reliably puts all individuals at risk for least cost? </a:t>
            </a:r>
            <a:r>
              <a:rPr kumimoji="0" lang="en-NZ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(Latham, Warburton, Nugent, Fisher)</a:t>
            </a:r>
            <a:endParaRPr kumimoji="0" lang="en-NZ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NZ" sz="20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NZ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NZ" sz="20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NZ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NZ" sz="20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NZ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N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can conventional control be best integrated with RHD to develop effective integrated pest management?</a:t>
            </a:r>
            <a:br>
              <a:rPr kumimoji="0" lang="en-N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NZ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(Smith, McGlinchy, Warburton)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9512" y="1268760"/>
            <a:ext cx="828675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12976"/>
            <a:ext cx="5868987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 of Small Mammal Pests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1268760"/>
            <a:ext cx="828675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1700808"/>
            <a:ext cx="820891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Z" sz="2800" b="1" kern="0" dirty="0" err="1" smtClean="0"/>
              <a:t>Obj</a:t>
            </a:r>
            <a:r>
              <a:rPr lang="en-NZ" sz="2800" b="1" kern="0" dirty="0" smtClean="0"/>
              <a:t> 1: Outputs</a:t>
            </a:r>
          </a:p>
          <a:p>
            <a:pPr lvl="0"/>
            <a:endParaRPr lang="en-NZ" kern="0" dirty="0" smtClean="0"/>
          </a:p>
          <a:p>
            <a:pPr marL="354013" lvl="0" indent="-354013">
              <a:buFont typeface="Arial" pitchFamily="34" charset="0"/>
              <a:buChar char="•"/>
            </a:pPr>
            <a:r>
              <a:rPr lang="en-NZ" sz="2800" kern="0" dirty="0" smtClean="0"/>
              <a:t>Web-based rabbit reference bibliography (</a:t>
            </a:r>
            <a:r>
              <a:rPr lang="en-NZ" sz="2800" kern="0" dirty="0" smtClean="0">
                <a:hlinkClick r:id="rId2"/>
              </a:rPr>
              <a:t>http://Rabbits.landcareresearch.co.nz</a:t>
            </a:r>
            <a:r>
              <a:rPr lang="en-NZ" sz="2800" kern="0" dirty="0" smtClean="0"/>
              <a:t>)</a:t>
            </a:r>
          </a:p>
          <a:p>
            <a:pPr marL="354013" lvl="0" indent="-354013">
              <a:buFont typeface="Arial" pitchFamily="34" charset="0"/>
              <a:buChar char="•"/>
            </a:pPr>
            <a:endParaRPr lang="en-NZ" sz="2800" kern="0" dirty="0" smtClean="0"/>
          </a:p>
          <a:p>
            <a:pPr marL="354013" lvl="0" indent="-354013">
              <a:buFont typeface="Arial" pitchFamily="34" charset="0"/>
              <a:buChar char="•"/>
            </a:pPr>
            <a:r>
              <a:rPr lang="en-NZ" sz="2800" kern="0" dirty="0" smtClean="0"/>
              <a:t>External review of science</a:t>
            </a:r>
            <a:br>
              <a:rPr lang="en-NZ" sz="2800" kern="0" dirty="0" smtClean="0"/>
            </a:br>
            <a:r>
              <a:rPr lang="en-NZ" sz="2800" kern="0" dirty="0" smtClean="0"/>
              <a:t>related to 1080 and </a:t>
            </a:r>
            <a:r>
              <a:rPr lang="en-NZ" sz="2800" kern="0" dirty="0" err="1" smtClean="0"/>
              <a:t>pindone</a:t>
            </a:r>
            <a:r>
              <a:rPr lang="en-NZ" sz="2800" kern="0" dirty="0" smtClean="0"/>
              <a:t>.</a:t>
            </a:r>
          </a:p>
          <a:p>
            <a:pPr lvl="0"/>
            <a:endParaRPr lang="en-NZ" sz="2800" kern="0" dirty="0" smtClean="0"/>
          </a:p>
          <a:p>
            <a:pPr lvl="0"/>
            <a:endParaRPr lang="en-NZ" kern="0" dirty="0" smtClean="0"/>
          </a:p>
          <a:p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501008"/>
            <a:ext cx="2619375" cy="2781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 of Small Mammal Pests</a:t>
            </a:r>
            <a:endParaRPr kumimoji="0" lang="en-NZ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268760"/>
            <a:ext cx="828675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1844824"/>
            <a:ext cx="79928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/>
              <a:t>Objective 2</a:t>
            </a:r>
          </a:p>
          <a:p>
            <a:endParaRPr lang="en-NZ" sz="2000" b="1" dirty="0" smtClean="0"/>
          </a:p>
          <a:p>
            <a:r>
              <a:rPr lang="en-NZ" sz="2800" dirty="0" smtClean="0"/>
              <a:t>To determine the potential environmental harm pest control poses through use of pesticides such as anticoagulants that can enter the food chain. </a:t>
            </a:r>
          </a:p>
          <a:p>
            <a:endParaRPr lang="en-NZ" dirty="0"/>
          </a:p>
        </p:txBody>
      </p:sp>
      <p:pic>
        <p:nvPicPr>
          <p:cNvPr id="9" name="Picture 8" descr="Nige and Kilmo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509120"/>
            <a:ext cx="2445796" cy="165506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229200"/>
            <a:ext cx="1368152" cy="73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365104"/>
            <a:ext cx="1944216" cy="199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00808"/>
            <a:ext cx="777686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NZ" sz="3200" dirty="0" err="1" smtClean="0"/>
              <a:t>Obj</a:t>
            </a:r>
            <a:r>
              <a:rPr lang="en-NZ" sz="3200" dirty="0" smtClean="0"/>
              <a:t> 2:</a:t>
            </a:r>
            <a:r>
              <a:rPr lang="en-NZ" sz="3200" kern="0" dirty="0" smtClean="0"/>
              <a:t> (Research strands)</a:t>
            </a:r>
            <a:endParaRPr lang="en-NZ" sz="3200" dirty="0" smtClean="0"/>
          </a:p>
          <a:p>
            <a:pPr>
              <a:buFontTx/>
              <a:buNone/>
            </a:pPr>
            <a:endParaRPr lang="en-NZ" sz="500" dirty="0" smtClean="0"/>
          </a:p>
          <a:p>
            <a:pPr marL="354013" indent="-354013">
              <a:spcBef>
                <a:spcPts val="2400"/>
              </a:spcBef>
              <a:buFont typeface="Arial" pitchFamily="34" charset="0"/>
              <a:buChar char="•"/>
            </a:pPr>
            <a:r>
              <a:rPr lang="en-NZ" sz="2800" dirty="0" smtClean="0"/>
              <a:t>What are the residue profiles and</a:t>
            </a:r>
            <a:br>
              <a:rPr lang="en-NZ" sz="2800" dirty="0" smtClean="0"/>
            </a:br>
            <a:r>
              <a:rPr lang="en-NZ" sz="2800" dirty="0" smtClean="0"/>
              <a:t>pathways of pesticides (especially the anticoagulants) in wildlife species and livestock)? (</a:t>
            </a:r>
            <a:r>
              <a:rPr lang="en-NZ" sz="2000" dirty="0" smtClean="0">
                <a:solidFill>
                  <a:schemeClr val="accent2"/>
                </a:solidFill>
              </a:rPr>
              <a:t>Fisher</a:t>
            </a:r>
            <a:r>
              <a:rPr lang="en-NZ" sz="2800" dirty="0" smtClean="0"/>
              <a:t>)</a:t>
            </a:r>
          </a:p>
          <a:p>
            <a:pPr marL="354013" indent="-354013">
              <a:spcBef>
                <a:spcPts val="2400"/>
              </a:spcBef>
            </a:pPr>
            <a:endParaRPr lang="en-NZ" sz="1000" dirty="0" smtClean="0"/>
          </a:p>
          <a:p>
            <a:pPr marL="354013" indent="-354013">
              <a:spcBef>
                <a:spcPts val="2400"/>
              </a:spcBef>
              <a:buFont typeface="Arial" pitchFamily="34" charset="0"/>
              <a:buChar char="•"/>
            </a:pPr>
            <a:r>
              <a:rPr lang="en-NZ" sz="2800" dirty="0" smtClean="0"/>
              <a:t>What is the extent of genetic and behavioural resistance to anticoagulant toxins (rats and mice)? (</a:t>
            </a:r>
            <a:r>
              <a:rPr lang="en-NZ" sz="2000" dirty="0" smtClean="0">
                <a:solidFill>
                  <a:schemeClr val="accent2"/>
                </a:solidFill>
              </a:rPr>
              <a:t>Cowan, Hopkins</a:t>
            </a:r>
            <a:r>
              <a:rPr lang="en-NZ" sz="2800" dirty="0" smtClean="0"/>
              <a:t>)</a:t>
            </a:r>
          </a:p>
          <a:p>
            <a:endParaRPr lang="en-NZ" dirty="0"/>
          </a:p>
        </p:txBody>
      </p:sp>
      <p:pic>
        <p:nvPicPr>
          <p:cNvPr id="4" name="Picture 7" descr="mouse_helix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445224"/>
            <a:ext cx="9842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 of Small Mammal Pests</a:t>
            </a:r>
            <a:b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NZ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1520" y="1268760"/>
            <a:ext cx="828675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484784"/>
            <a:ext cx="1614488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 of Small Mammal Pests</a:t>
            </a:r>
            <a:br>
              <a:rPr kumimoji="0" lang="en-N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NZ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51520" y="1268760"/>
            <a:ext cx="828675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1484784"/>
            <a:ext cx="806489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/>
              <a:t>Collaborators and partners:</a:t>
            </a:r>
          </a:p>
          <a:p>
            <a:endParaRPr lang="en-NZ" sz="1100" dirty="0" smtClean="0"/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2400" dirty="0" smtClean="0"/>
              <a:t>Regional Services (</a:t>
            </a:r>
            <a:r>
              <a:rPr lang="en-NZ" sz="2400" dirty="0" err="1" smtClean="0"/>
              <a:t>Otago</a:t>
            </a:r>
            <a:r>
              <a:rPr lang="en-NZ" sz="2400" dirty="0" smtClean="0"/>
              <a:t> Regional Council)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2400" dirty="0" smtClean="0"/>
              <a:t>Marlborough District Council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2400" dirty="0" smtClean="0"/>
              <a:t>MAF Rabbit coordination committee (Agencies and landowners)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2400" dirty="0" smtClean="0"/>
              <a:t>National Possum Control Agencies (Best Practice updates and training)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n-NZ" sz="2400" dirty="0" smtClean="0"/>
              <a:t>Julius Kuhn Institute, Munster, Germany (Genetic resistance)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Rectangle 11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507288" cy="1282154"/>
          </a:xfrm>
        </p:spPr>
        <p:txBody>
          <a:bodyPr/>
          <a:lstStyle/>
          <a:p>
            <a:r>
              <a:rPr lang="en-US" dirty="0" smtClean="0"/>
              <a:t>Strategic Technologies for MSPC</a:t>
            </a:r>
            <a:br>
              <a:rPr lang="en-US" dirty="0" smtClean="0"/>
            </a:br>
            <a:r>
              <a:rPr lang="en-US" sz="2400" dirty="0" smtClean="0"/>
              <a:t>5 years (finishes Sept 2015)</a:t>
            </a:r>
            <a:endParaRPr lang="en-US" dirty="0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pPr lvl="0">
              <a:spcBef>
                <a:spcPts val="2400"/>
              </a:spcBef>
              <a:tabLst>
                <a:tab pos="1524000" algn="l"/>
              </a:tabLst>
              <a:defRPr/>
            </a:pPr>
            <a:r>
              <a:rPr lang="en-US" dirty="0" err="1" smtClean="0"/>
              <a:t>Obj</a:t>
            </a:r>
            <a:r>
              <a:rPr lang="en-US" dirty="0" smtClean="0"/>
              <a:t> 1: </a:t>
            </a:r>
            <a:r>
              <a:rPr lang="en-US" sz="2800" dirty="0" smtClean="0"/>
              <a:t>Reducing the costs of aerial and</a:t>
            </a:r>
            <a:br>
              <a:rPr lang="en-US" sz="2800" dirty="0" smtClean="0"/>
            </a:br>
            <a:r>
              <a:rPr lang="en-US" sz="2800" dirty="0" smtClean="0"/>
              <a:t>	ground-based control (possums and rats)</a:t>
            </a:r>
            <a:endParaRPr lang="en-US" dirty="0" smtClean="0"/>
          </a:p>
          <a:p>
            <a:pPr lvl="0">
              <a:spcBef>
                <a:spcPts val="2400"/>
              </a:spcBef>
              <a:tabLst>
                <a:tab pos="1524000" algn="l"/>
              </a:tabLst>
              <a:defRPr/>
            </a:pPr>
            <a:r>
              <a:rPr lang="en-US" dirty="0" err="1" smtClean="0"/>
              <a:t>Obj</a:t>
            </a:r>
            <a:r>
              <a:rPr lang="en-US" dirty="0" smtClean="0"/>
              <a:t> 2: </a:t>
            </a:r>
            <a:r>
              <a:rPr lang="en-US" sz="2800" dirty="0" smtClean="0"/>
              <a:t>Reducing the adverse impacts of aerial 	and ground-based control (welfare, 	residues, non-targets)</a:t>
            </a:r>
            <a:endParaRPr lang="en-US" dirty="0" smtClean="0"/>
          </a:p>
          <a:p>
            <a:pPr lvl="0">
              <a:spcBef>
                <a:spcPts val="2400"/>
              </a:spcBef>
              <a:tabLst>
                <a:tab pos="1524000" algn="l"/>
              </a:tabLst>
              <a:defRPr/>
            </a:pPr>
            <a:r>
              <a:rPr lang="en-US" dirty="0" err="1" smtClean="0"/>
              <a:t>Obj</a:t>
            </a:r>
            <a:r>
              <a:rPr lang="en-US" dirty="0" smtClean="0"/>
              <a:t> 3: </a:t>
            </a:r>
            <a:r>
              <a:rPr lang="en-US" sz="2800" dirty="0" smtClean="0"/>
              <a:t>Reducing community opposition to pest 	</a:t>
            </a:r>
            <a:r>
              <a:rPr lang="en-US" sz="2800" dirty="0" err="1" smtClean="0"/>
              <a:t>programmes</a:t>
            </a:r>
            <a:endParaRPr lang="en-US" dirty="0" smtClean="0"/>
          </a:p>
          <a:p>
            <a:pPr>
              <a:spcBef>
                <a:spcPts val="2400"/>
              </a:spcBef>
              <a:tabLst>
                <a:tab pos="1524000" algn="l"/>
              </a:tabLst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1556792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</a:t>
            </a:r>
            <a:b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400" dirty="0" smtClean="0"/>
              <a:t> Reducing costs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3528" y="1484784"/>
            <a:ext cx="82089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79512" y="1628800"/>
            <a:ext cx="8208912" cy="4994686"/>
            <a:chOff x="323528" y="1556792"/>
            <a:chExt cx="8208912" cy="4994686"/>
          </a:xfrm>
        </p:grpSpPr>
        <p:sp>
          <p:nvSpPr>
            <p:cNvPr id="4" name="TextBox 3"/>
            <p:cNvSpPr txBox="1"/>
            <p:nvPr/>
          </p:nvSpPr>
          <p:spPr>
            <a:xfrm>
              <a:off x="323528" y="1556792"/>
              <a:ext cx="4176464" cy="4431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b="1" dirty="0" smtClean="0"/>
                <a:t>Key Questions:</a:t>
              </a:r>
            </a:p>
            <a:p>
              <a:endParaRPr lang="en-NZ" sz="2400" b="1" dirty="0" smtClean="0"/>
            </a:p>
            <a:p>
              <a:pPr marL="530225" lvl="1" indent="-265113">
                <a:buFont typeface="Wingdings" pitchFamily="2" charset="2"/>
                <a:buChar char="Ø"/>
              </a:pPr>
              <a:r>
                <a:rPr lang="en-NZ" dirty="0" smtClean="0"/>
                <a:t>Can aerial control costs be</a:t>
              </a:r>
              <a:br>
                <a:rPr lang="en-NZ" dirty="0" smtClean="0"/>
              </a:br>
              <a:r>
                <a:rPr lang="en-NZ" dirty="0" smtClean="0"/>
                <a:t>reduced by re-engineering</a:t>
              </a:r>
              <a:br>
                <a:rPr lang="en-NZ" dirty="0" smtClean="0"/>
              </a:br>
              <a:r>
                <a:rPr lang="en-NZ" dirty="0" smtClean="0"/>
                <a:t>bait application by fixed-wing?</a:t>
              </a:r>
              <a:br>
                <a:rPr lang="en-NZ" dirty="0" smtClean="0"/>
              </a:br>
              <a:r>
                <a:rPr lang="en-NZ" dirty="0" smtClean="0">
                  <a:solidFill>
                    <a:schemeClr val="accent2"/>
                  </a:solidFill>
                </a:rPr>
                <a:t>(Warburton, Morgan, Nugent, Morriss)</a:t>
              </a:r>
              <a:endParaRPr lang="en-NZ" dirty="0" smtClean="0"/>
            </a:p>
            <a:p>
              <a:pPr marL="530225" lvl="1" indent="-265113">
                <a:buFont typeface="Wingdings" pitchFamily="2" charset="2"/>
                <a:buChar char="Ø"/>
              </a:pPr>
              <a:endParaRPr lang="en-NZ" dirty="0" smtClean="0"/>
            </a:p>
            <a:p>
              <a:pPr marL="530225" lvl="1" indent="-265113"/>
              <a:endParaRPr lang="en-NZ" dirty="0" smtClean="0"/>
            </a:p>
            <a:p>
              <a:pPr marL="530225" lvl="1" indent="-265113">
                <a:buFont typeface="Wingdings" pitchFamily="2" charset="2"/>
                <a:buChar char="Ø"/>
              </a:pPr>
              <a:r>
                <a:rPr lang="en-NZ" dirty="0" smtClean="0"/>
                <a:t>Can ground control costs be reduced using novel technologies and improved understanding of interaction probabilities?</a:t>
              </a:r>
              <a:br>
                <a:rPr lang="en-NZ" dirty="0" smtClean="0"/>
              </a:br>
              <a:r>
                <a:rPr lang="en-NZ" dirty="0" smtClean="0">
                  <a:solidFill>
                    <a:schemeClr val="accent2"/>
                  </a:solidFill>
                </a:rPr>
                <a:t>(Warburton, Cowan, Brown, Gormley, Morgan)</a:t>
              </a:r>
              <a:r>
                <a:rPr lang="en-NZ" dirty="0" smtClean="0"/>
                <a:t>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16016" y="155679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b="1" dirty="0" smtClean="0"/>
                <a:t>Partners &amp; collaborators</a:t>
              </a:r>
              <a:endParaRPr lang="en-NZ" sz="2400" b="1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860032" y="2314040"/>
              <a:ext cx="3672408" cy="4237438"/>
              <a:chOff x="4860032" y="2314040"/>
              <a:chExt cx="3672408" cy="423743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4860032" y="2314040"/>
                <a:ext cx="36724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Font typeface="Arial" pitchFamily="34" charset="0"/>
                  <a:buChar char="•"/>
                </a:pPr>
                <a:r>
                  <a:rPr lang="en-NZ" dirty="0" smtClean="0"/>
                  <a:t>Rod </a:t>
                </a:r>
                <a:r>
                  <a:rPr lang="en-NZ" dirty="0" err="1" smtClean="0"/>
                  <a:t>Smillie</a:t>
                </a:r>
                <a:r>
                  <a:rPr lang="en-NZ" dirty="0" smtClean="0"/>
                  <a:t> , Josh Kemp (DOC)</a:t>
                </a:r>
              </a:p>
              <a:p>
                <a:pPr marL="176213" indent="-176213">
                  <a:buFont typeface="Arial" pitchFamily="34" charset="0"/>
                  <a:buChar char="•"/>
                </a:pPr>
                <a:r>
                  <a:rPr lang="en-NZ" dirty="0" smtClean="0"/>
                  <a:t>Wanganui Aero work</a:t>
                </a:r>
                <a:endParaRPr lang="en-NZ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860032" y="4797152"/>
                <a:ext cx="367240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80975" indent="-180975">
                  <a:buFont typeface="Arial" pitchFamily="34" charset="0"/>
                  <a:buChar char="•"/>
                </a:pPr>
                <a:r>
                  <a:rPr lang="en-NZ" dirty="0" smtClean="0"/>
                  <a:t>Canterbury University Wireless Network Centre (MSc x 2)</a:t>
                </a:r>
              </a:p>
              <a:p>
                <a:pPr marL="180975" indent="-180975">
                  <a:buFont typeface="Arial" pitchFamily="34" charset="0"/>
                  <a:buChar char="•"/>
                </a:pPr>
                <a:r>
                  <a:rPr lang="en-NZ" dirty="0" smtClean="0"/>
                  <a:t>Auckland University, School of Biol Sciences (PhD)</a:t>
                </a:r>
              </a:p>
              <a:p>
                <a:pPr marL="180975" indent="-180975">
                  <a:buFont typeface="Arial" pitchFamily="34" charset="0"/>
                  <a:buChar char="•"/>
                </a:pPr>
                <a:r>
                  <a:rPr lang="en-NZ" dirty="0" smtClean="0"/>
                  <a:t>Clare Veltman (DOC)</a:t>
                </a:r>
              </a:p>
              <a:p>
                <a:pPr marL="180975" indent="-180975">
                  <a:buFont typeface="Arial" pitchFamily="34" charset="0"/>
                  <a:buChar char="•"/>
                </a:pPr>
                <a:r>
                  <a:rPr lang="en-NZ" dirty="0" smtClean="0"/>
                  <a:t>KiwiCare Ltd</a:t>
                </a:r>
                <a:endParaRPr lang="en-NZ" dirty="0"/>
              </a:p>
            </p:txBody>
          </p:sp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068960"/>
            <a:ext cx="2232248" cy="16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sum_landscap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45D9F093213E3D498A9C4579DB564B8300BDA1E59EC485374D8EACC895C61E0BBC" ma:contentTypeVersion="80" ma:contentTypeDescription="Standard company document" ma:contentTypeScope="" ma:versionID="a203e4e8f192cf5e347f046d14cbea7c">
  <xsd:schema xmlns:xsd="http://www.w3.org/2001/XMLSchema" xmlns:p="http://schemas.microsoft.com/office/2006/metadata/properties" xmlns:ns2="79338817-504b-4fbf-9884-42ec1ddd79b5" xmlns:ns3="f6c850aa-1778-4d3a-a144-4c7a46708228" xmlns:ns4="ac7b80e8-7076-485e-90db-11bc203aa038" xmlns:ns5="a15f2643-d7ac-4cff-8b8b-94d521370fc3" xmlns:ns6="029a8486-6bb3-4d67-971b-9be76ae38a2f" xmlns:ns7="28c51807-f676-4dea-8938-016236cf08bb" targetNamespace="http://schemas.microsoft.com/office/2006/metadata/properties" ma:root="true" ma:fieldsID="668dfba1ffa6980acde9c74ab8dc8a97" ns2:_="" ns3:_="" ns4:_="" ns5:_="" ns6:_="" ns7:_="">
    <xsd:import namespace="79338817-504b-4fbf-9884-42ec1ddd79b5"/>
    <xsd:import namespace="f6c850aa-1778-4d3a-a144-4c7a46708228"/>
    <xsd:import namespace="ac7b80e8-7076-485e-90db-11bc203aa038"/>
    <xsd:import namespace="a15f2643-d7ac-4cff-8b8b-94d521370fc3"/>
    <xsd:import namespace="029a8486-6bb3-4d67-971b-9be76ae38a2f"/>
    <xsd:import namespace="28c51807-f676-4dea-8938-016236cf08bb"/>
    <xsd:element name="properties">
      <xsd:complexType>
        <xsd:sequence>
          <xsd:element name="documentManagement">
            <xsd:complexType>
              <xsd:all>
                <xsd:element ref="ns2:Record_Type"/>
                <xsd:element ref="ns3:Document_x0020_Type" minOccurs="0"/>
                <xsd:element ref="ns4:Area" minOccurs="0"/>
                <xsd:element ref="ns5:Tags" minOccurs="0"/>
                <xsd:element ref="ns6:Landcare_x0020_Reference" minOccurs="0"/>
                <xsd:element ref="ns4:Financial_x0020_Year" minOccurs="0"/>
                <xsd:element ref="ns7:Review_x0020_Date1" minOccurs="0"/>
                <xsd:element ref="ns4:Live" minOccurs="0"/>
                <xsd:element ref="ns6:Activity"/>
                <xsd:element ref="ns6:Function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338817-504b-4fbf-9884-42ec1ddd79b5" elementFormDefault="qualified">
    <xsd:import namespace="http://schemas.microsoft.com/office/2006/documentManagement/types"/>
    <xsd:element name="Record_Type" ma:index="9" ma:displayName="Record Type" ma:default="Normal" ma:format="Dropdown" ma:internalName="RecordType" ma:readOnly="false">
      <xsd:simpleType>
        <xsd:restriction base="dms:Choice">
          <xsd:enumeration value="Normal"/>
          <xsd:enumeration value="Housekeeping"/>
          <xsd:enumeration value="Long Term"/>
          <xsd:enumeration value="Superseded"/>
          <xsd:enumeration value="Email"/>
        </xsd:restriction>
      </xsd:simpleType>
    </xsd:element>
  </xsd:schema>
  <xsd:schema xmlns:xsd="http://www.w3.org/2001/XMLSchema" xmlns:dms="http://schemas.microsoft.com/office/2006/documentManagement/types" targetNamespace="f6c850aa-1778-4d3a-a144-4c7a46708228" elementFormDefault="qualified">
    <xsd:import namespace="http://schemas.microsoft.com/office/2006/documentManagement/types"/>
    <xsd:element name="Document_x0020_Type" ma:index="10" nillable="true" ma:displayName="Document Type" ma:default="Document" ma:format="Dropdown" ma:internalName="Document_x0020_Type">
      <xsd:simpleType>
        <xsd:restriction base="dms:Choice">
          <xsd:enumeration value="Agenda"/>
          <xsd:enumeration value="Correspondence"/>
          <xsd:enumeration value="Data"/>
          <xsd:enumeration value="Document"/>
          <xsd:enumeration value="Instructions"/>
          <xsd:enumeration value="Labels"/>
          <xsd:enumeration value="Manual"/>
          <xsd:enumeration value="Minutes"/>
          <xsd:enumeration value="News"/>
          <xsd:enumeration value="Policy"/>
          <xsd:enumeration value="Presentation"/>
          <xsd:enumeration value="Procedure"/>
          <xsd:enumeration value="Proposal"/>
          <xsd:enumeration value="Report"/>
          <xsd:enumeration value="Template"/>
          <xsd:enumeration value="Photo"/>
        </xsd:restriction>
      </xsd:simpleType>
    </xsd:element>
  </xsd:schema>
  <xsd:schema xmlns:xsd="http://www.w3.org/2001/XMLSchema" xmlns:dms="http://schemas.microsoft.com/office/2006/documentManagement/types" targetNamespace="ac7b80e8-7076-485e-90db-11bc203aa038" elementFormDefault="qualified">
    <xsd:import namespace="http://schemas.microsoft.com/office/2006/documentManagement/types"/>
    <xsd:element name="Area" ma:index="11" nillable="true" ma:displayName="Area" ma:list="{47987436-AA42-472D-B7C2-C3CC71D54E5B}" ma:internalName="Are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inancial_x0020_Year" ma:index="14" nillable="true" ma:displayName="Financial Year" ma:format="Dropdown" ma:internalName="Financial_x0020_Year">
      <xsd:simpleType>
        <xsd:restriction base="dms:Choice">
          <xsd:enumeration value="0506"/>
          <xsd:enumeration value="0607"/>
          <xsd:enumeration value="0708"/>
          <xsd:enumeration value="0809"/>
          <xsd:enumeration value="0910"/>
          <xsd:enumeration value="1011"/>
          <xsd:enumeration value="1112"/>
        </xsd:restriction>
      </xsd:simpleType>
    </xsd:element>
    <xsd:element name="Live" ma:index="16" nillable="true" ma:displayName="Live" ma:default="1" ma:internalName="Live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a15f2643-d7ac-4cff-8b8b-94d521370fc3" elementFormDefault="qualified">
    <xsd:import namespace="http://schemas.microsoft.com/office/2006/documentManagement/types"/>
    <xsd:element name="Tags" ma:index="12" nillable="true" ma:displayName="Tags" ma:list="{9EE417A2-B70C-4C6C-917C-CE4258FFCAB5}" ma:internalName="Tags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029a8486-6bb3-4d67-971b-9be76ae38a2f" elementFormDefault="qualified">
    <xsd:import namespace="http://schemas.microsoft.com/office/2006/documentManagement/types"/>
    <xsd:element name="Landcare_x0020_Reference" ma:index="13" nillable="true" ma:displayName="Reference" ma:default="" ma:internalName="Landcare_x0020_Reference">
      <xsd:simpleType>
        <xsd:restriction base="dms:Text">
          <xsd:maxLength value="255"/>
        </xsd:restriction>
      </xsd:simpleType>
    </xsd:element>
    <xsd:element name="Activity" ma:index="17" ma:displayName="Activity" ma:default="Projects" ma:format="RadioButtons" ma:hidden="true" ma:internalName="Activity" ma:readOnly="false">
      <xsd:simpleType>
        <xsd:restriction base="dms:Choice">
          <xsd:enumeration value="Projects"/>
        </xsd:restriction>
      </xsd:simpleType>
    </xsd:element>
    <xsd:element name="Function" ma:index="18" ma:displayName="Function" ma:default="Delivering Products and Services" ma:format="RadioButtons" ma:hidden="true" ma:internalName="Function" ma:readOnly="false">
      <xsd:simpleType>
        <xsd:restriction base="dms:Choice">
          <xsd:enumeration value="Delivering Products and Services"/>
        </xsd:restriction>
      </xsd:simpleType>
    </xsd:element>
  </xsd:schema>
  <xsd:schema xmlns:xsd="http://www.w3.org/2001/XMLSchema" xmlns:dms="http://schemas.microsoft.com/office/2006/documentManagement/types" targetNamespace="28c51807-f676-4dea-8938-016236cf08bb" elementFormDefault="qualified">
    <xsd:import namespace="http://schemas.microsoft.com/office/2006/documentManagement/types"/>
    <xsd:element name="Review_x0020_Date1" ma:index="15" nillable="true" ma:displayName="Review Date" ma:format="DateOnly" ma:internalName="Review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ive xmlns="ac7b80e8-7076-485e-90db-11bc203aa038">true</Live>
    <Area xmlns="ac7b80e8-7076-485e-90db-11bc203aa038"/>
    <Record_Type xmlns="79338817-504b-4fbf-9884-42ec1ddd79b5">Normal</Record_Type>
    <Document_x0020_Type xmlns="f6c850aa-1778-4d3a-a144-4c7a46708228">Presentation</Document_x0020_Type>
    <Landcare_x0020_Reference xmlns="029a8486-6bb3-4d67-971b-9be76ae38a2f" xsi:nil="true"/>
    <Financial_x0020_Year xmlns="ac7b80e8-7076-485e-90db-11bc203aa038" xsi:nil="true"/>
    <Tags xmlns="a15f2643-d7ac-4cff-8b8b-94d521370fc3">
      <Value>7</Value>
      <Value>1</Value>
      <Value>4</Value>
    </Tags>
    <Activity xmlns="029a8486-6bb3-4d67-971b-9be76ae38a2f">Projects</Activity>
    <Function xmlns="029a8486-6bb3-4d67-971b-9be76ae38a2f">Delivering Products and Services</Function>
    <Review_x0020_Date1 xmlns="28c51807-f676-4dea-8938-016236cf08b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E84FFA-713A-4CA3-A498-5CED204EC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38817-504b-4fbf-9884-42ec1ddd79b5"/>
    <ds:schemaRef ds:uri="f6c850aa-1778-4d3a-a144-4c7a46708228"/>
    <ds:schemaRef ds:uri="ac7b80e8-7076-485e-90db-11bc203aa038"/>
    <ds:schemaRef ds:uri="a15f2643-d7ac-4cff-8b8b-94d521370fc3"/>
    <ds:schemaRef ds:uri="029a8486-6bb3-4d67-971b-9be76ae38a2f"/>
    <ds:schemaRef ds:uri="28c51807-f676-4dea-8938-016236cf08b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DB87C1C-CF2D-4B48-9278-7553FCD3132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79338817-504b-4fbf-9884-42ec1ddd79b5"/>
    <ds:schemaRef ds:uri="f6c850aa-1778-4d3a-a144-4c7a46708228"/>
    <ds:schemaRef ds:uri="ac7b80e8-7076-485e-90db-11bc203aa038"/>
    <ds:schemaRef ds:uri="a15f2643-d7ac-4cff-8b8b-94d521370fc3"/>
    <ds:schemaRef ds:uri="029a8486-6bb3-4d67-971b-9be76ae38a2f"/>
    <ds:schemaRef ds:uri="28c51807-f676-4dea-8938-016236cf08bb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0E40FB4-3F59-4A52-A13F-E3C8DE1F10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possum_landscape</Template>
  <TotalTime>345</TotalTime>
  <Words>379</Words>
  <Application>Microsoft Office PowerPoint</Application>
  <PresentationFormat>On-screen Show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possum_landscape</vt:lpstr>
      <vt:lpstr>Control of Small Mammal Pests and Strategic Technologies for Multi-Species Pest Control</vt:lpstr>
      <vt:lpstr>Control of Small Mammal Pests 3 years (finishes Sept 2012)</vt:lpstr>
      <vt:lpstr>Slide 3</vt:lpstr>
      <vt:lpstr>Slide 4</vt:lpstr>
      <vt:lpstr>Slide 5</vt:lpstr>
      <vt:lpstr>Slide 6</vt:lpstr>
      <vt:lpstr>Slide 7</vt:lpstr>
      <vt:lpstr>Strategic Technologies for MSPC 5 years (finishes Sept 2015)</vt:lpstr>
      <vt:lpstr>Slide 9</vt:lpstr>
      <vt:lpstr>Slide 10</vt:lpstr>
      <vt:lpstr>Slide 11</vt:lpstr>
    </vt:vector>
  </TitlesOfParts>
  <Company>Landcare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of small mammal pests</dc:title>
  <dc:creator>BB</dc:creator>
  <dc:description>10:30am - Bruce Warburton</dc:description>
  <cp:lastModifiedBy>Kerry Barton</cp:lastModifiedBy>
  <cp:revision>48</cp:revision>
  <dcterms:created xsi:type="dcterms:W3CDTF">2010-11-05T02:04:04Z</dcterms:created>
  <dcterms:modified xsi:type="dcterms:W3CDTF">2011-06-23T01:23:40Z</dcterms:modified>
  <cp:contentType>Standard Document</cp:contentType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0x01010045D9F093213E3D498A9C4579DB564B8300BDA1E59EC485374D8EACC895C61E0BBC</vt:lpwstr>
  </property>
  <property fmtid="{D5CDD505-2E9C-101B-9397-08002B2CF9AE}" pid="3" name="NXPowerLiteLastOptimized">
    <vt:lpwstr>268426</vt:lpwstr>
  </property>
  <property fmtid="{D5CDD505-2E9C-101B-9397-08002B2CF9AE}" pid="4" name="NXPowerLiteVersion">
    <vt:lpwstr>D3.7.2</vt:lpwstr>
  </property>
  <property fmtid="{D5CDD505-2E9C-101B-9397-08002B2CF9AE}" pid="5" name="Order">
    <vt:r8>9300</vt:r8>
  </property>
  <property fmtid="{D5CDD505-2E9C-101B-9397-08002B2CF9AE}" pid="6" name="_MarkAsFinal">
    <vt:bool>true</vt:bool>
  </property>
</Properties>
</file>