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315" r:id="rId6"/>
    <p:sldId id="313" r:id="rId7"/>
    <p:sldId id="267" r:id="rId8"/>
    <p:sldId id="268" r:id="rId9"/>
    <p:sldId id="269" r:id="rId10"/>
    <p:sldId id="270" r:id="rId11"/>
    <p:sldId id="271" r:id="rId12"/>
    <p:sldId id="272" r:id="rId13"/>
    <p:sldId id="273" r:id="rId14"/>
    <p:sldId id="275" r:id="rId15"/>
    <p:sldId id="299" r:id="rId16"/>
    <p:sldId id="322" r:id="rId17"/>
    <p:sldId id="340" r:id="rId18"/>
    <p:sldId id="320" r:id="rId19"/>
    <p:sldId id="319" r:id="rId20"/>
    <p:sldId id="279" r:id="rId21"/>
    <p:sldId id="323" r:id="rId22"/>
    <p:sldId id="330" r:id="rId23"/>
    <p:sldId id="331" r:id="rId24"/>
    <p:sldId id="333" r:id="rId25"/>
    <p:sldId id="306" r:id="rId26"/>
    <p:sldId id="338" r:id="rId27"/>
    <p:sldId id="326" r:id="rId28"/>
    <p:sldId id="287" r:id="rId29"/>
    <p:sldId id="339" r:id="rId30"/>
    <p:sldId id="335" r:id="rId31"/>
    <p:sldId id="305" r:id="rId32"/>
    <p:sldId id="297" r:id="rId33"/>
    <p:sldId id="292" r:id="rId34"/>
    <p:sldId id="334" r:id="rId35"/>
    <p:sldId id="336" r:id="rId36"/>
    <p:sldId id="337" r:id="rId3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660"/>
  </p:normalViewPr>
  <p:slideViewPr>
    <p:cSldViewPr>
      <p:cViewPr varScale="1">
        <p:scale>
          <a:sx n="101" d="100"/>
          <a:sy n="101" d="100"/>
        </p:scale>
        <p:origin x="-2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5BA2F90-F5FB-43C6-8A70-D478758E9E06}" type="datetimeFigureOut">
              <a:rPr lang="en-NZ" smtClean="0"/>
              <a:pPr/>
              <a:t>23/06/2011</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C7F0E2D-8FA5-4767-B007-4B5213CEA489}"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dirty="0" smtClean="0">
                <a:solidFill>
                  <a:schemeClr val="tx1"/>
                </a:solidFill>
                <a:latin typeface="Arial" charset="0"/>
                <a:ea typeface="+mn-ea"/>
                <a:cs typeface="+mn-cs"/>
              </a:rPr>
              <a:t>Pasture fouling by dung </a:t>
            </a:r>
            <a:r>
              <a:rPr lang="en-NZ" sz="1200" kern="1200" baseline="0" dirty="0" smtClean="0">
                <a:solidFill>
                  <a:schemeClr val="tx1"/>
                </a:solidFill>
                <a:latin typeface="Arial" charset="0"/>
                <a:ea typeface="+mn-ea"/>
                <a:cs typeface="+mn-cs"/>
              </a:rPr>
              <a:t>can </a:t>
            </a:r>
            <a:r>
              <a:rPr lang="en-NZ" sz="1200" kern="1200" dirty="0" smtClean="0">
                <a:solidFill>
                  <a:schemeClr val="tx1"/>
                </a:solidFill>
                <a:latin typeface="Arial" charset="0"/>
                <a:ea typeface="+mn-ea"/>
                <a:cs typeface="+mn-cs"/>
              </a:rPr>
              <a:t>significantly reduce the area available for grazing</a:t>
            </a:r>
            <a:r>
              <a:rPr lang="en-NZ" sz="1200" kern="1200" baseline="0" dirty="0" smtClean="0">
                <a:solidFill>
                  <a:schemeClr val="tx1"/>
                </a:solidFill>
                <a:latin typeface="Arial" charset="0"/>
                <a:ea typeface="+mn-ea"/>
                <a:cs typeface="+mn-cs"/>
              </a:rPr>
              <a:t> and with it reduced pasture availability  and reduced productivity. </a:t>
            </a:r>
            <a:r>
              <a:rPr lang="en-NZ" sz="1200" kern="1200" dirty="0" smtClean="0">
                <a:solidFill>
                  <a:schemeClr val="tx1"/>
                </a:solidFill>
                <a:latin typeface="Arial" charset="0"/>
                <a:ea typeface="+mn-ea"/>
                <a:cs typeface="+mn-cs"/>
              </a:rPr>
              <a:t>  </a:t>
            </a:r>
          </a:p>
          <a:p>
            <a:pPr>
              <a:buFont typeface="Arial" pitchFamily="34" charset="0"/>
              <a:buNone/>
            </a:pPr>
            <a:endParaRPr lang="en-NZ" sz="1200" kern="1200" dirty="0" smtClean="0">
              <a:solidFill>
                <a:schemeClr val="tx1"/>
              </a:solidFill>
              <a:latin typeface="Arial" charset="0"/>
              <a:ea typeface="+mn-ea"/>
              <a:cs typeface="+mn-cs"/>
            </a:endParaRPr>
          </a:p>
          <a:p>
            <a:pPr>
              <a:buFont typeface="Arial" pitchFamily="34" charset="0"/>
              <a:buNone/>
            </a:pPr>
            <a:r>
              <a:rPr lang="en-NZ" sz="1200" kern="1200" dirty="0" smtClean="0">
                <a:solidFill>
                  <a:schemeClr val="tx1"/>
                </a:solidFill>
                <a:latin typeface="Arial" charset="0"/>
                <a:ea typeface="+mn-ea"/>
                <a:cs typeface="+mn-cs"/>
              </a:rPr>
              <a:t>Calculations for dung coverage area were provided by Haynes and Williams ( 1993) for cattle and sheep.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IN combining</a:t>
            </a:r>
            <a:r>
              <a:rPr lang="en-US" sz="1200" kern="1200" baseline="0" dirty="0" smtClean="0">
                <a:solidFill>
                  <a:schemeClr val="tx1"/>
                </a:solidFill>
                <a:latin typeface="Arial" charset="0"/>
                <a:ea typeface="+mn-ea"/>
                <a:cs typeface="+mn-cs"/>
              </a:rPr>
              <a:t> both, we estimate </a:t>
            </a:r>
            <a:r>
              <a:rPr lang="en-NZ" sz="1200" kern="1200" dirty="0" smtClean="0">
                <a:solidFill>
                  <a:schemeClr val="tx1"/>
                </a:solidFill>
                <a:latin typeface="Arial" charset="0"/>
                <a:ea typeface="+mn-ea"/>
                <a:cs typeface="+mn-cs"/>
              </a:rPr>
              <a:t>up to 15% of all pasture in New Zealand  is rendered unusable by at any one time from these livestock alone.  Each dung patch occupies its original coverage area for at least one week!</a:t>
            </a:r>
          </a:p>
          <a:p>
            <a:endParaRPr lang="en-NZ" sz="1200" kern="1200" dirty="0" smtClean="0">
              <a:solidFill>
                <a:schemeClr val="tx1"/>
              </a:solidFill>
              <a:latin typeface="Arial" charset="0"/>
              <a:ea typeface="+mn-ea"/>
              <a:cs typeface="+mn-cs"/>
            </a:endParaRPr>
          </a:p>
          <a:p>
            <a:r>
              <a:rPr lang="en-US" b="1" dirty="0" smtClean="0"/>
              <a:t>CLICK: </a:t>
            </a:r>
            <a:r>
              <a:rPr lang="en-US" dirty="0" smtClean="0"/>
              <a:t>We know</a:t>
            </a:r>
            <a:r>
              <a:rPr lang="en-US" baseline="0" dirty="0" smtClean="0"/>
              <a:t> there is a zone of repugnance because of live stock  avoidance of an area far greater than the dung itself. </a:t>
            </a:r>
          </a:p>
          <a:p>
            <a:pPr>
              <a:buFont typeface="Arial" pitchFamily="34" charset="0"/>
              <a:buChar char="•"/>
            </a:pPr>
            <a:r>
              <a:rPr lang="en-US" baseline="0" dirty="0" smtClean="0"/>
              <a:t>   Fincher 1981 calculates this to be an area 5x the size of the  dung itself. </a:t>
            </a:r>
          </a:p>
          <a:p>
            <a:r>
              <a:rPr lang="en-US" baseline="0" dirty="0" smtClean="0"/>
              <a:t> </a:t>
            </a:r>
          </a:p>
          <a:p>
            <a:r>
              <a:rPr lang="en-NZ" sz="1200" kern="1200" dirty="0" smtClean="0">
                <a:solidFill>
                  <a:schemeClr val="tx1"/>
                </a:solidFill>
                <a:latin typeface="Arial" charset="0"/>
                <a:ea typeface="+mn-ea"/>
                <a:cs typeface="+mn-cs"/>
              </a:rPr>
              <a:t>Hence the practice of </a:t>
            </a:r>
            <a:r>
              <a:rPr lang="en-AU" sz="1200" kern="1200" dirty="0" smtClean="0">
                <a:solidFill>
                  <a:schemeClr val="tx1"/>
                </a:solidFill>
                <a:latin typeface="Arial" charset="0"/>
                <a:ea typeface="+mn-ea"/>
                <a:cs typeface="+mn-cs"/>
              </a:rPr>
              <a:t>break-feeding to force livestock to feed around their own excrement and thereby graze all the pasture.  While unproven, such practices can only contribute negatively to livestock wellbeing and health ( esp.</a:t>
            </a:r>
            <a:r>
              <a:rPr lang="en-AU" sz="1200" kern="1200" baseline="0" dirty="0" smtClean="0">
                <a:solidFill>
                  <a:schemeClr val="tx1"/>
                </a:solidFill>
                <a:latin typeface="Arial" charset="0"/>
                <a:ea typeface="+mn-ea"/>
                <a:cs typeface="+mn-cs"/>
              </a:rPr>
              <a:t> Increase diseases uptake and rates of parasitic infection)</a:t>
            </a:r>
            <a:r>
              <a:rPr lang="en-AU" sz="1200" kern="1200" dirty="0" smtClean="0">
                <a:solidFill>
                  <a:schemeClr val="tx1"/>
                </a:solidFill>
                <a:latin typeface="Arial"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NZ" sz="120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NZ" sz="1200" kern="1200" dirty="0" smtClean="0">
                <a:solidFill>
                  <a:schemeClr val="tx1"/>
                </a:solidFill>
                <a:latin typeface="Arial" charset="0"/>
                <a:ea typeface="+mn-ea"/>
                <a:cs typeface="+mn-cs"/>
              </a:rPr>
              <a:t>The loss associated with cattle pasture fouling and resulting rank growth is substantial. It is estimated that five cows will decrease the effective area of pasture by one acre over one year (</a:t>
            </a:r>
            <a:r>
              <a:rPr lang="en-NZ" sz="1200" kern="1200" dirty="0" err="1" smtClean="0">
                <a:solidFill>
                  <a:schemeClr val="tx1"/>
                </a:solidFill>
                <a:latin typeface="Arial" charset="0"/>
                <a:ea typeface="+mn-ea"/>
                <a:cs typeface="+mn-cs"/>
              </a:rPr>
              <a:t>Bornemissza</a:t>
            </a:r>
            <a:r>
              <a:rPr lang="en-NZ" sz="1200" kern="1200" dirty="0" smtClean="0">
                <a:solidFill>
                  <a:schemeClr val="tx1"/>
                </a:solidFill>
                <a:latin typeface="Arial" charset="0"/>
                <a:ea typeface="+mn-ea"/>
                <a:cs typeface="+mn-cs"/>
              </a:rPr>
              <a:t>, 1960). For a herd of 100 cattle this equates to a loss of 20 acres per year. An American economic analysis estimated that pasture fouling causes an annual loss of 7.63 kg of beef per head of cattle and places the cost of reduced pasture fouling at $122 million per annum (</a:t>
            </a:r>
            <a:r>
              <a:rPr lang="en-NZ" sz="1200" kern="1200" dirty="0" err="1" smtClean="0">
                <a:solidFill>
                  <a:schemeClr val="tx1"/>
                </a:solidFill>
                <a:latin typeface="Arial" charset="0"/>
                <a:ea typeface="+mn-ea"/>
                <a:cs typeface="+mn-cs"/>
              </a:rPr>
              <a:t>Losey</a:t>
            </a:r>
            <a:r>
              <a:rPr lang="en-NZ" sz="1200" kern="1200" dirty="0" smtClean="0">
                <a:solidFill>
                  <a:schemeClr val="tx1"/>
                </a:solidFill>
                <a:latin typeface="Arial" charset="0"/>
                <a:ea typeface="+mn-ea"/>
                <a:cs typeface="+mn-cs"/>
              </a:rPr>
              <a:t> &amp; Vaughan, 2006).</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1DF885D-AD95-43CE-84E8-41A5052C842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Runoff is dependent on slope, soil texture and soil structure.  </a:t>
            </a:r>
          </a:p>
          <a:p>
            <a:r>
              <a:rPr lang="en-US" baseline="0" dirty="0" smtClean="0"/>
              <a:t>And,  if rainfall (or irrigation) intensity is greater than infiltration rate of poorly managed soils water will accumulate on the surface and run off will occur. </a:t>
            </a:r>
          </a:p>
          <a:p>
            <a:endParaRPr lang="en-NZ" sz="120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CLICK:  </a:t>
            </a:r>
            <a:r>
              <a:rPr lang="en-NZ" sz="1200" kern="1200" baseline="0" dirty="0" smtClean="0">
                <a:solidFill>
                  <a:schemeClr val="tx1"/>
                </a:solidFill>
                <a:latin typeface="Arial" charset="0"/>
                <a:ea typeface="+mn-ea"/>
                <a:cs typeface="+mn-cs"/>
              </a:rPr>
              <a:t>The quality of surface water influences not only the health of aquatic ecosystems, but also whether the water can safely be used for drinking, agriculture, or recreation. </a:t>
            </a:r>
          </a:p>
          <a:p>
            <a:r>
              <a:rPr lang="en-NZ" sz="1200" kern="1200" baseline="0" dirty="0" smtClean="0">
                <a:solidFill>
                  <a:schemeClr val="tx1"/>
                </a:solidFill>
                <a:latin typeface="Arial" charset="0"/>
                <a:ea typeface="+mn-ea"/>
                <a:cs typeface="+mn-cs"/>
              </a:rPr>
              <a:t>There are a number of indicators used to measure water quality for example......</a:t>
            </a:r>
          </a:p>
          <a:p>
            <a:r>
              <a:rPr lang="en-NZ" sz="1200" i="1" kern="1200" baseline="0" dirty="0" smtClean="0">
                <a:solidFill>
                  <a:schemeClr val="tx1"/>
                </a:solidFill>
                <a:latin typeface="Arial" charset="0"/>
                <a:ea typeface="+mn-ea"/>
                <a:cs typeface="+mn-cs"/>
              </a:rPr>
              <a:t>Nitrogen &amp; Phosphorus</a:t>
            </a:r>
          </a:p>
          <a:p>
            <a:r>
              <a:rPr lang="en-NZ" sz="1200" kern="1200" baseline="0" dirty="0" smtClean="0">
                <a:solidFill>
                  <a:schemeClr val="tx1"/>
                </a:solidFill>
                <a:latin typeface="Arial" charset="0"/>
                <a:ea typeface="+mn-ea"/>
                <a:cs typeface="+mn-cs"/>
              </a:rPr>
              <a:t>These are the main causes of  the </a:t>
            </a:r>
            <a:r>
              <a:rPr lang="en-NZ" sz="1200" kern="1200" baseline="0" dirty="0" err="1" smtClean="0">
                <a:solidFill>
                  <a:schemeClr val="tx1"/>
                </a:solidFill>
                <a:latin typeface="Arial" charset="0"/>
                <a:ea typeface="+mn-ea"/>
                <a:cs typeface="+mn-cs"/>
              </a:rPr>
              <a:t>eutrophication</a:t>
            </a:r>
            <a:r>
              <a:rPr lang="en-NZ" sz="1200" kern="1200" baseline="0" dirty="0" smtClean="0">
                <a:solidFill>
                  <a:schemeClr val="tx1"/>
                </a:solidFill>
                <a:latin typeface="Arial" charset="0"/>
                <a:ea typeface="+mn-ea"/>
                <a:cs typeface="+mn-cs"/>
              </a:rPr>
              <a:t> or excessive growth in water ways: Sources include eroded soil material, treated and untreated sewage waste water, animal wastes, fertilisers and organic matter. </a:t>
            </a:r>
          </a:p>
          <a:p>
            <a:pPr marL="0" marR="0" indent="0" algn="l" defTabSz="914400" rtl="0" eaLnBrk="1" fontAlgn="base" latinLnBrk="0" hangingPunct="1">
              <a:lnSpc>
                <a:spcPct val="100000"/>
              </a:lnSpc>
              <a:spcBef>
                <a:spcPct val="30000"/>
              </a:spcBef>
              <a:spcAft>
                <a:spcPct val="0"/>
              </a:spcAft>
              <a:buClrTx/>
              <a:buSzTx/>
              <a:buFontTx/>
              <a:buNone/>
              <a:tabLst/>
              <a:defRPr/>
            </a:pPr>
            <a:r>
              <a:rPr lang="en-NZ" sz="1200" i="1" kern="1200" baseline="0" dirty="0" smtClean="0">
                <a:solidFill>
                  <a:schemeClr val="tx1"/>
                </a:solidFill>
                <a:latin typeface="Arial" charset="0"/>
                <a:ea typeface="+mn-ea"/>
                <a:cs typeface="+mn-cs"/>
              </a:rPr>
              <a:t>Faecal </a:t>
            </a:r>
            <a:r>
              <a:rPr lang="en-NZ" sz="1200" i="1" kern="1200" baseline="0" dirty="0" err="1" smtClean="0">
                <a:solidFill>
                  <a:schemeClr val="tx1"/>
                </a:solidFill>
                <a:latin typeface="Arial" charset="0"/>
                <a:ea typeface="+mn-ea"/>
                <a:cs typeface="+mn-cs"/>
              </a:rPr>
              <a:t>coliforms</a:t>
            </a:r>
            <a:r>
              <a:rPr lang="en-US" i="1" baseline="0" dirty="0" smtClean="0"/>
              <a:t> and  pathogens</a:t>
            </a:r>
            <a:endParaRPr lang="en-NZ" sz="1200" i="1"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NZ" sz="1200" kern="1200" baseline="0" dirty="0" smtClean="0">
                <a:solidFill>
                  <a:schemeClr val="tx1"/>
                </a:solidFill>
                <a:latin typeface="Arial" charset="0"/>
                <a:ea typeface="+mn-ea"/>
                <a:cs typeface="+mn-cs"/>
              </a:rPr>
              <a:t>....are found in the faeces of warm-blooded animals and can infect waterways  and drinking water and cross-infect different animal species. Faecal </a:t>
            </a:r>
            <a:r>
              <a:rPr lang="en-NZ" sz="1200" kern="1200" baseline="0" dirty="0" err="1" smtClean="0">
                <a:solidFill>
                  <a:schemeClr val="tx1"/>
                </a:solidFill>
                <a:latin typeface="Arial" charset="0"/>
                <a:ea typeface="+mn-ea"/>
                <a:cs typeface="+mn-cs"/>
              </a:rPr>
              <a:t>coliform</a:t>
            </a:r>
            <a:r>
              <a:rPr lang="en-NZ" sz="1200" kern="1200" baseline="0" dirty="0" smtClean="0">
                <a:solidFill>
                  <a:schemeClr val="tx1"/>
                </a:solidFill>
                <a:latin typeface="Arial" charset="0"/>
                <a:ea typeface="+mn-ea"/>
                <a:cs typeface="+mn-cs"/>
              </a:rPr>
              <a:t> presence in water is used as an indicator of faecal contamination.</a:t>
            </a:r>
          </a:p>
          <a:p>
            <a:endParaRPr lang="en-US" baseline="0" dirty="0" smtClean="0"/>
          </a:p>
        </p:txBody>
      </p:sp>
      <p:sp>
        <p:nvSpPr>
          <p:cNvPr id="4" name="Slide Number Placeholder 3"/>
          <p:cNvSpPr>
            <a:spLocks noGrp="1"/>
          </p:cNvSpPr>
          <p:nvPr>
            <p:ph type="sldNum" sz="quarter" idx="10"/>
          </p:nvPr>
        </p:nvSpPr>
        <p:spPr/>
        <p:txBody>
          <a:bodyPr/>
          <a:lstStyle/>
          <a:p>
            <a:fld id="{71DF885D-AD95-43CE-84E8-41A5052C8425}"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t>
            </a:r>
            <a:r>
              <a:rPr lang="en-NZ" sz="1200" kern="1200" dirty="0" smtClean="0">
                <a:solidFill>
                  <a:schemeClr val="tx1"/>
                </a:solidFill>
                <a:latin typeface="Arial" charset="0"/>
                <a:ea typeface="+mn-ea"/>
                <a:cs typeface="+mn-cs"/>
              </a:rPr>
              <a:t>Nutrient content in dung is variable being dependent on a number of factors particularly the animals diet. Williams and  Haynes (1995)  found that for every 100 </a:t>
            </a:r>
            <a:r>
              <a:rPr lang="en-NZ" sz="1200" kern="1200" dirty="0" err="1" smtClean="0">
                <a:solidFill>
                  <a:schemeClr val="tx1"/>
                </a:solidFill>
                <a:latin typeface="Arial" charset="0"/>
                <a:ea typeface="+mn-ea"/>
                <a:cs typeface="+mn-cs"/>
              </a:rPr>
              <a:t>kgs</a:t>
            </a:r>
            <a:r>
              <a:rPr lang="en-NZ" sz="1200" kern="1200" dirty="0" smtClean="0">
                <a:solidFill>
                  <a:schemeClr val="tx1"/>
                </a:solidFill>
                <a:latin typeface="Arial" charset="0"/>
                <a:ea typeface="+mn-ea"/>
                <a:cs typeface="+mn-cs"/>
              </a:rPr>
              <a:t> of dry cattle dung there was 0.82 </a:t>
            </a:r>
            <a:r>
              <a:rPr lang="en-NZ" sz="1200" kern="1200" dirty="0" err="1" smtClean="0">
                <a:solidFill>
                  <a:schemeClr val="tx1"/>
                </a:solidFill>
                <a:latin typeface="Arial" charset="0"/>
                <a:ea typeface="+mn-ea"/>
                <a:cs typeface="+mn-cs"/>
              </a:rPr>
              <a:t>kgs</a:t>
            </a:r>
            <a:r>
              <a:rPr lang="en-NZ" sz="1200" kern="1200" dirty="0" smtClean="0">
                <a:solidFill>
                  <a:schemeClr val="tx1"/>
                </a:solidFill>
                <a:latin typeface="Arial" charset="0"/>
                <a:ea typeface="+mn-ea"/>
                <a:cs typeface="+mn-cs"/>
              </a:rPr>
              <a:t> of phosphorus and 2.7 </a:t>
            </a:r>
            <a:r>
              <a:rPr lang="en-NZ" sz="1200" kern="1200" dirty="0" err="1" smtClean="0">
                <a:solidFill>
                  <a:schemeClr val="tx1"/>
                </a:solidFill>
                <a:latin typeface="Arial" charset="0"/>
                <a:ea typeface="+mn-ea"/>
                <a:cs typeface="+mn-cs"/>
              </a:rPr>
              <a:t>kgs</a:t>
            </a:r>
            <a:r>
              <a:rPr lang="en-NZ" sz="1200" kern="1200" dirty="0" smtClean="0">
                <a:solidFill>
                  <a:schemeClr val="tx1"/>
                </a:solidFill>
                <a:latin typeface="Arial" charset="0"/>
                <a:ea typeface="+mn-ea"/>
                <a:cs typeface="+mn-cs"/>
              </a:rPr>
              <a:t> of nitrogen. When considering the amount of available dung accumulating on pastoral surfaces, this represents a significant under-utilised resource of fertiliser.  </a:t>
            </a:r>
            <a:r>
              <a:rPr lang="en-NZ" sz="1200" b="1" kern="1200" dirty="0" smtClean="0">
                <a:solidFill>
                  <a:schemeClr val="tx1"/>
                </a:solidFill>
                <a:latin typeface="Arial" charset="0"/>
                <a:ea typeface="+mn-ea"/>
                <a:cs typeface="+mn-cs"/>
              </a:rPr>
              <a:t>When</a:t>
            </a:r>
            <a:r>
              <a:rPr lang="en-NZ" sz="1200" kern="1200" dirty="0" smtClean="0">
                <a:solidFill>
                  <a:schemeClr val="tx1"/>
                </a:solidFill>
                <a:latin typeface="Arial" charset="0"/>
                <a:ea typeface="+mn-ea"/>
                <a:cs typeface="+mn-cs"/>
              </a:rPr>
              <a:t> dung remains on the soil surface approx. 80% nitrogen content of dung is denatured by bacteria and lost by volatilisation as ammonia or is washed into waterways with rain (irrigation). </a:t>
            </a:r>
            <a:r>
              <a:rPr lang="en-NZ" sz="1200" kern="1200" baseline="0" dirty="0" smtClean="0">
                <a:solidFill>
                  <a:schemeClr val="tx1"/>
                </a:solidFill>
                <a:latin typeface="Arial" charset="0"/>
                <a:ea typeface="+mn-ea"/>
                <a:cs typeface="+mn-cs"/>
              </a:rPr>
              <a:t> </a:t>
            </a:r>
            <a:r>
              <a:rPr lang="en-NZ" sz="1200" b="1" kern="1200" baseline="0" dirty="0" smtClean="0">
                <a:solidFill>
                  <a:schemeClr val="tx1"/>
                </a:solidFill>
                <a:latin typeface="Arial" charset="0"/>
                <a:ea typeface="+mn-ea"/>
                <a:cs typeface="+mn-cs"/>
              </a:rPr>
              <a:t>Several studies have shown that tunnelling beetles increase levels of plant nutrients in the subsoil at similar levels to typical application rates of solid fertiliser inputs. </a:t>
            </a:r>
          </a:p>
          <a:p>
            <a:r>
              <a:rPr lang="en-US" dirty="0" smtClean="0"/>
              <a:t>2. </a:t>
            </a:r>
            <a:r>
              <a:rPr lang="en-NZ" sz="1200" kern="1200" baseline="0" dirty="0" smtClean="0">
                <a:solidFill>
                  <a:schemeClr val="tx1"/>
                </a:solidFill>
                <a:latin typeface="Arial" charset="0"/>
                <a:ea typeface="+mn-ea"/>
                <a:cs typeface="+mn-cs"/>
              </a:rPr>
              <a:t>The tunnel systems improve the physical structure of the soil by:</a:t>
            </a:r>
          </a:p>
          <a:p>
            <a:r>
              <a:rPr lang="en-NZ" sz="1200" kern="1200" baseline="0" dirty="0" smtClean="0">
                <a:solidFill>
                  <a:schemeClr val="tx1"/>
                </a:solidFill>
                <a:latin typeface="Arial" charset="0"/>
                <a:ea typeface="+mn-ea"/>
                <a:cs typeface="+mn-cs"/>
              </a:rPr>
              <a:t>- increasing aeration</a:t>
            </a:r>
          </a:p>
          <a:p>
            <a:r>
              <a:rPr lang="en-NZ" sz="1200" kern="1200" baseline="0" dirty="0" smtClean="0">
                <a:solidFill>
                  <a:schemeClr val="tx1"/>
                </a:solidFill>
                <a:latin typeface="Arial" charset="0"/>
                <a:ea typeface="+mn-ea"/>
                <a:cs typeface="+mn-cs"/>
              </a:rPr>
              <a:t>- reducing compaction</a:t>
            </a:r>
          </a:p>
          <a:p>
            <a:r>
              <a:rPr lang="en-NZ" sz="1200" kern="1200" baseline="0" dirty="0" smtClean="0">
                <a:solidFill>
                  <a:schemeClr val="tx1"/>
                </a:solidFill>
                <a:latin typeface="Arial" charset="0"/>
                <a:ea typeface="+mn-ea"/>
                <a:cs typeface="+mn-cs"/>
              </a:rPr>
              <a:t>- bringing </a:t>
            </a:r>
            <a:r>
              <a:rPr lang="en-NZ" sz="1200" kern="1200" baseline="0" dirty="0" err="1" smtClean="0">
                <a:solidFill>
                  <a:schemeClr val="tx1"/>
                </a:solidFill>
                <a:latin typeface="Arial" charset="0"/>
                <a:ea typeface="+mn-ea"/>
                <a:cs typeface="+mn-cs"/>
              </a:rPr>
              <a:t>subsoils</a:t>
            </a:r>
            <a:r>
              <a:rPr lang="en-NZ" sz="1200" kern="1200" baseline="0" dirty="0" smtClean="0">
                <a:solidFill>
                  <a:schemeClr val="tx1"/>
                </a:solidFill>
                <a:latin typeface="Arial" charset="0"/>
                <a:ea typeface="+mn-ea"/>
                <a:cs typeface="+mn-cs"/>
              </a:rPr>
              <a:t> to the soil surface (</a:t>
            </a:r>
            <a:r>
              <a:rPr lang="en-NZ" sz="1200" kern="1200" baseline="0" dirty="0" err="1" smtClean="0">
                <a:solidFill>
                  <a:schemeClr val="tx1"/>
                </a:solidFill>
                <a:latin typeface="Arial" charset="0"/>
                <a:ea typeface="+mn-ea"/>
                <a:cs typeface="+mn-cs"/>
              </a:rPr>
              <a:t>bioturbation</a:t>
            </a:r>
            <a:r>
              <a:rPr lang="en-NZ" sz="1200" kern="1200" baseline="0" dirty="0" smtClean="0">
                <a:solidFill>
                  <a:schemeClr val="tx1"/>
                </a:solidFill>
                <a:latin typeface="Arial" charset="0"/>
                <a:ea typeface="+mn-ea"/>
                <a:cs typeface="+mn-cs"/>
              </a:rPr>
              <a:t>)</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NZ" sz="1200" kern="1200" baseline="0" dirty="0" smtClean="0">
                <a:solidFill>
                  <a:schemeClr val="tx1"/>
                </a:solidFill>
                <a:latin typeface="Arial" charset="0"/>
                <a:ea typeface="+mn-ea"/>
                <a:cs typeface="+mn-cs"/>
              </a:rPr>
              <a:t>incorporating organic matter into the soil profile.</a:t>
            </a:r>
            <a:r>
              <a:rPr lang="en-US" baseline="0" dirty="0" smtClean="0"/>
              <a:t>  It also </a:t>
            </a:r>
            <a:r>
              <a:rPr lang="en-NZ" sz="1200" kern="1200" baseline="0" dirty="0" smtClean="0">
                <a:solidFill>
                  <a:schemeClr val="tx1"/>
                </a:solidFill>
                <a:latin typeface="Arial" charset="0"/>
                <a:ea typeface="+mn-ea"/>
                <a:cs typeface="+mn-cs"/>
              </a:rPr>
              <a:t>improves water holding capacity ( water conservation in soils) reducing soil erosion</a:t>
            </a:r>
          </a:p>
          <a:p>
            <a:r>
              <a:rPr lang="en-US" baseline="0" dirty="0" smtClean="0"/>
              <a:t>3. By burying dung, dung beetles:</a:t>
            </a:r>
          </a:p>
          <a:p>
            <a:pPr>
              <a:buFont typeface="Arial" pitchFamily="34" charset="0"/>
              <a:buNone/>
            </a:pPr>
            <a:r>
              <a:rPr lang="en-US" sz="1200" kern="1200" baseline="0" dirty="0" smtClean="0">
                <a:solidFill>
                  <a:schemeClr val="tx1"/>
                </a:solidFill>
                <a:latin typeface="Arial" charset="0"/>
                <a:ea typeface="+mn-ea"/>
                <a:cs typeface="+mn-cs"/>
              </a:rPr>
              <a:t>- </a:t>
            </a:r>
            <a:r>
              <a:rPr lang="en-NZ" sz="1200" kern="1200" baseline="0" dirty="0" smtClean="0">
                <a:solidFill>
                  <a:schemeClr val="tx1"/>
                </a:solidFill>
                <a:latin typeface="Arial" charset="0"/>
                <a:ea typeface="+mn-ea"/>
                <a:cs typeface="+mn-cs"/>
              </a:rPr>
              <a:t>increase the amount of organic matter in the soil</a:t>
            </a:r>
          </a:p>
          <a:p>
            <a:r>
              <a:rPr lang="en-NZ" sz="1200" kern="1200" baseline="0" dirty="0" smtClean="0">
                <a:solidFill>
                  <a:schemeClr val="tx1"/>
                </a:solidFill>
                <a:latin typeface="Arial" charset="0"/>
                <a:ea typeface="+mn-ea"/>
                <a:cs typeface="+mn-cs"/>
              </a:rPr>
              <a:t>- provide a food source for soil organisms such as earthworms</a:t>
            </a:r>
          </a:p>
          <a:p>
            <a:r>
              <a:rPr lang="en-NZ" sz="1200" kern="1200" baseline="0" dirty="0" smtClean="0">
                <a:solidFill>
                  <a:schemeClr val="tx1"/>
                </a:solidFill>
                <a:latin typeface="Arial" charset="0"/>
                <a:ea typeface="+mn-ea"/>
                <a:cs typeface="+mn-cs"/>
              </a:rPr>
              <a:t>- stimulate microbial activity and nutrient cycling</a:t>
            </a:r>
          </a:p>
          <a:p>
            <a:r>
              <a:rPr lang="en-NZ" sz="1200" kern="1200" baseline="0" dirty="0" smtClean="0">
                <a:solidFill>
                  <a:schemeClr val="tx1"/>
                </a:solidFill>
                <a:latin typeface="Arial" charset="0"/>
                <a:ea typeface="+mn-ea"/>
                <a:cs typeface="+mn-cs"/>
              </a:rPr>
              <a:t>Trials have shown that dung beetle activity is associated with increased numbers of</a:t>
            </a:r>
          </a:p>
          <a:p>
            <a:r>
              <a:rPr lang="en-NZ" sz="1200" kern="1200" baseline="0" dirty="0" smtClean="0">
                <a:solidFill>
                  <a:schemeClr val="tx1"/>
                </a:solidFill>
                <a:latin typeface="Arial" charset="0"/>
                <a:ea typeface="+mn-ea"/>
                <a:cs typeface="+mn-cs"/>
              </a:rPr>
              <a:t>earthworms, and the depth at which they are found (Doube, 2008).</a:t>
            </a:r>
          </a:p>
          <a:p>
            <a:r>
              <a:rPr lang="en-US" sz="1200" kern="1200" baseline="0" dirty="0" smtClean="0">
                <a:solidFill>
                  <a:schemeClr val="tx1"/>
                </a:solidFill>
                <a:latin typeface="Arial" charset="0"/>
                <a:ea typeface="+mn-ea"/>
                <a:cs typeface="+mn-cs"/>
              </a:rPr>
              <a:t>4. </a:t>
            </a:r>
            <a:r>
              <a:rPr lang="en-NZ" sz="1200" kern="1200" baseline="0" dirty="0" smtClean="0">
                <a:solidFill>
                  <a:schemeClr val="tx1"/>
                </a:solidFill>
                <a:latin typeface="Arial" charset="0"/>
                <a:ea typeface="+mn-ea"/>
                <a:cs typeface="+mn-cs"/>
              </a:rPr>
              <a:t>Dung beetles can make a substantial contribution to ensuring that forage fouling is kept to a minimum. </a:t>
            </a:r>
          </a:p>
          <a:p>
            <a:r>
              <a:rPr lang="en-US" sz="1200" kern="1200" baseline="0" dirty="0" smtClean="0">
                <a:solidFill>
                  <a:schemeClr val="tx1"/>
                </a:solidFill>
                <a:latin typeface="Arial" charset="0"/>
                <a:ea typeface="+mn-ea"/>
                <a:cs typeface="+mn-cs"/>
              </a:rPr>
              <a:t>5</a:t>
            </a:r>
            <a:r>
              <a:rPr lang="en-US" sz="1200" i="0" kern="1200" baseline="0" dirty="0" smtClean="0">
                <a:solidFill>
                  <a:schemeClr val="tx1"/>
                </a:solidFill>
                <a:latin typeface="Arial" charset="0"/>
                <a:ea typeface="+mn-ea"/>
                <a:cs typeface="+mn-cs"/>
              </a:rPr>
              <a:t>. </a:t>
            </a:r>
            <a:r>
              <a:rPr lang="en-NZ" sz="1200" i="0" kern="1200" baseline="0" dirty="0" smtClean="0">
                <a:solidFill>
                  <a:schemeClr val="tx1"/>
                </a:solidFill>
                <a:latin typeface="Arial" charset="0"/>
                <a:ea typeface="+mn-ea"/>
                <a:cs typeface="+mn-cs"/>
              </a:rPr>
              <a:t>In an extensive review of published research, Nichols et al. (2008) found that “dung + beetles” resulted in significant increases in plant height, above ground biomass, grain production, protein levels and nitrogen content.</a:t>
            </a:r>
          </a:p>
          <a:p>
            <a:r>
              <a:rPr lang="en-NZ" sz="1200" b="1" i="1" kern="1200" baseline="0" dirty="0" smtClean="0">
                <a:solidFill>
                  <a:schemeClr val="tx1"/>
                </a:solidFill>
                <a:latin typeface="Arial" charset="0"/>
                <a:ea typeface="+mn-ea"/>
                <a:cs typeface="+mn-cs"/>
              </a:rPr>
              <a:t>Tunnelling and improvements to the physical structure of soils have a “flow-on” effect which can include: </a:t>
            </a:r>
          </a:p>
          <a:p>
            <a:r>
              <a:rPr lang="en-NZ" sz="1200" kern="1200" baseline="0" dirty="0" smtClean="0">
                <a:solidFill>
                  <a:schemeClr val="tx1"/>
                </a:solidFill>
                <a:latin typeface="Arial" charset="0"/>
                <a:ea typeface="+mn-ea"/>
                <a:cs typeface="+mn-cs"/>
              </a:rPr>
              <a:t>6. improved water infiltration reduces surface </a:t>
            </a:r>
            <a:r>
              <a:rPr lang="en-NZ" sz="1200" kern="1200" baseline="0" dirty="0" err="1" smtClean="0">
                <a:solidFill>
                  <a:schemeClr val="tx1"/>
                </a:solidFill>
                <a:latin typeface="Arial" charset="0"/>
                <a:ea typeface="+mn-ea"/>
                <a:cs typeface="+mn-cs"/>
              </a:rPr>
              <a:t>ponding</a:t>
            </a:r>
            <a:r>
              <a:rPr lang="en-NZ" sz="1200" kern="1200" baseline="0" dirty="0" smtClean="0">
                <a:solidFill>
                  <a:schemeClr val="tx1"/>
                </a:solidFill>
                <a:latin typeface="Arial" charset="0"/>
                <a:ea typeface="+mn-ea"/>
                <a:cs typeface="+mn-cs"/>
              </a:rPr>
              <a:t> and assists agricultural inputs such as lime and fertilisers to enter the upper soil profile and reduce the level of contaminants entering the waterways (Waterhouse 1974; </a:t>
            </a:r>
            <a:r>
              <a:rPr lang="en-NZ" sz="1200" kern="1200" baseline="0" dirty="0" err="1" smtClean="0">
                <a:solidFill>
                  <a:schemeClr val="tx1"/>
                </a:solidFill>
                <a:latin typeface="Arial" charset="0"/>
                <a:ea typeface="+mn-ea"/>
                <a:cs typeface="+mn-cs"/>
              </a:rPr>
              <a:t>Bormemissza</a:t>
            </a:r>
            <a:r>
              <a:rPr lang="en-NZ" sz="1200" kern="1200" baseline="0" dirty="0" smtClean="0">
                <a:solidFill>
                  <a:schemeClr val="tx1"/>
                </a:solidFill>
                <a:latin typeface="Arial" charset="0"/>
                <a:ea typeface="+mn-ea"/>
                <a:cs typeface="+mn-cs"/>
              </a:rPr>
              <a:t> 1976; Doube 2005b).</a:t>
            </a:r>
          </a:p>
          <a:p>
            <a:pPr marL="0" marR="0" indent="0" algn="l" defTabSz="914400" rtl="0" eaLnBrk="1" fontAlgn="base" latinLnBrk="0" hangingPunct="1">
              <a:lnSpc>
                <a:spcPct val="100000"/>
              </a:lnSpc>
              <a:spcBef>
                <a:spcPct val="30000"/>
              </a:spcBef>
              <a:spcAft>
                <a:spcPct val="0"/>
              </a:spcAft>
              <a:buClrTx/>
              <a:buSzTx/>
              <a:buFontTx/>
              <a:buNone/>
              <a:tabLst/>
              <a:defRPr/>
            </a:pPr>
            <a:r>
              <a:rPr lang="en-NZ" sz="1200" kern="1200" baseline="0" dirty="0" smtClean="0">
                <a:solidFill>
                  <a:schemeClr val="tx1"/>
                </a:solidFill>
                <a:latin typeface="Arial" charset="0"/>
                <a:ea typeface="+mn-ea"/>
                <a:cs typeface="+mn-cs"/>
              </a:rPr>
              <a:t>7.  This leads to improved water quality (Doube 2008). </a:t>
            </a:r>
          </a:p>
          <a:p>
            <a:pPr>
              <a:buFontTx/>
              <a:buNone/>
            </a:pPr>
            <a:r>
              <a:rPr lang="en-US" sz="1200" kern="1200" baseline="0" dirty="0" smtClean="0">
                <a:solidFill>
                  <a:schemeClr val="tx1"/>
                </a:solidFill>
                <a:latin typeface="Arial" charset="0"/>
                <a:ea typeface="+mn-ea"/>
                <a:cs typeface="+mn-cs"/>
              </a:rPr>
              <a:t>8. </a:t>
            </a:r>
            <a:r>
              <a:rPr lang="en-US" sz="1200" b="1" kern="1200" baseline="0" dirty="0" smtClean="0">
                <a:solidFill>
                  <a:schemeClr val="tx1"/>
                </a:solidFill>
                <a:latin typeface="Arial" charset="0"/>
                <a:ea typeface="+mn-ea"/>
                <a:cs typeface="+mn-cs"/>
              </a:rPr>
              <a:t>Nematodes. </a:t>
            </a:r>
            <a:r>
              <a:rPr lang="en-US" sz="1200" kern="1200" baseline="0" dirty="0" smtClean="0">
                <a:solidFill>
                  <a:schemeClr val="tx1"/>
                </a:solidFill>
                <a:latin typeface="Arial" charset="0"/>
                <a:ea typeface="+mn-ea"/>
                <a:cs typeface="+mn-cs"/>
              </a:rPr>
              <a:t>Many studies have shown significant reduction in numbers and/or </a:t>
            </a:r>
            <a:r>
              <a:rPr lang="en-US" sz="1200" kern="1200" baseline="0" dirty="0" err="1" smtClean="0">
                <a:solidFill>
                  <a:schemeClr val="tx1"/>
                </a:solidFill>
                <a:latin typeface="Arial" charset="0"/>
                <a:ea typeface="+mn-ea"/>
                <a:cs typeface="+mn-cs"/>
              </a:rPr>
              <a:t>reinfection</a:t>
            </a:r>
            <a:r>
              <a:rPr lang="en-US" sz="1200" kern="1200" baseline="0" dirty="0" smtClean="0">
                <a:solidFill>
                  <a:schemeClr val="tx1"/>
                </a:solidFill>
                <a:latin typeface="Arial" charset="0"/>
                <a:ea typeface="+mn-ea"/>
                <a:cs typeface="+mn-cs"/>
              </a:rPr>
              <a:t> rates of gut parasites ( e.g., </a:t>
            </a:r>
            <a:r>
              <a:rPr lang="en-NZ" sz="1200" kern="1200" dirty="0" smtClean="0">
                <a:solidFill>
                  <a:schemeClr val="tx1"/>
                </a:solidFill>
                <a:latin typeface="Arial" charset="0"/>
                <a:ea typeface="+mn-ea"/>
                <a:cs typeface="+mn-cs"/>
              </a:rPr>
              <a:t>Miller et al. (1961);Fincher (1973a, 1975);</a:t>
            </a:r>
            <a:r>
              <a:rPr lang="en-NZ" sz="1200" kern="1200" baseline="0" dirty="0" smtClean="0">
                <a:solidFill>
                  <a:schemeClr val="tx1"/>
                </a:solidFill>
                <a:latin typeface="Arial" charset="0"/>
                <a:ea typeface="+mn-ea"/>
                <a:cs typeface="+mn-cs"/>
              </a:rPr>
              <a:t> </a:t>
            </a:r>
            <a:r>
              <a:rPr lang="en-NZ" sz="1200" kern="1200" dirty="0" smtClean="0">
                <a:solidFill>
                  <a:schemeClr val="tx1"/>
                </a:solidFill>
                <a:latin typeface="Arial" charset="0"/>
                <a:ea typeface="+mn-ea"/>
                <a:cs typeface="+mn-cs"/>
              </a:rPr>
              <a:t>Waterhouse (1974); Bryan (1973, 1976); Fincher and Stewart (1979); Bergstrom (1983); </a:t>
            </a:r>
            <a:r>
              <a:rPr lang="en-NZ" sz="1200" kern="1200" dirty="0" err="1" smtClean="0">
                <a:solidFill>
                  <a:schemeClr val="tx1"/>
                </a:solidFill>
                <a:latin typeface="Arial" charset="0"/>
                <a:ea typeface="+mn-ea"/>
                <a:cs typeface="+mn-cs"/>
              </a:rPr>
              <a:t>Gronvold</a:t>
            </a:r>
            <a:r>
              <a:rPr lang="en-NZ" sz="1200" i="1" kern="1200" dirty="0" smtClean="0">
                <a:solidFill>
                  <a:schemeClr val="tx1"/>
                </a:solidFill>
                <a:latin typeface="Arial" charset="0"/>
                <a:ea typeface="+mn-ea"/>
                <a:cs typeface="+mn-cs"/>
              </a:rPr>
              <a:t> et al.</a:t>
            </a:r>
            <a:r>
              <a:rPr lang="en-NZ" sz="1200" kern="1200" dirty="0" smtClean="0">
                <a:solidFill>
                  <a:schemeClr val="tx1"/>
                </a:solidFill>
                <a:latin typeface="Arial" charset="0"/>
                <a:ea typeface="+mn-ea"/>
                <a:cs typeface="+mn-cs"/>
              </a:rPr>
              <a:t> (1992); </a:t>
            </a:r>
            <a:r>
              <a:rPr lang="en-NZ" sz="1200" kern="1200" dirty="0" err="1" smtClean="0">
                <a:solidFill>
                  <a:schemeClr val="tx1"/>
                </a:solidFill>
                <a:latin typeface="Arial" charset="0"/>
                <a:ea typeface="+mn-ea"/>
                <a:cs typeface="+mn-cs"/>
              </a:rPr>
              <a:t>Mathison</a:t>
            </a:r>
            <a:r>
              <a:rPr lang="en-NZ" sz="1200" kern="1200" dirty="0" smtClean="0">
                <a:solidFill>
                  <a:schemeClr val="tx1"/>
                </a:solidFill>
                <a:latin typeface="Arial" charset="0"/>
                <a:ea typeface="+mn-ea"/>
                <a:cs typeface="+mn-cs"/>
              </a:rPr>
              <a:t> and </a:t>
            </a:r>
            <a:r>
              <a:rPr lang="en-NZ" sz="1200" kern="1200" dirty="0" err="1" smtClean="0">
                <a:solidFill>
                  <a:schemeClr val="tx1"/>
                </a:solidFill>
                <a:latin typeface="Arial" charset="0"/>
                <a:ea typeface="+mn-ea"/>
                <a:cs typeface="+mn-cs"/>
              </a:rPr>
              <a:t>Ditrich</a:t>
            </a:r>
            <a:r>
              <a:rPr lang="en-NZ" sz="1200" kern="1200" dirty="0" smtClean="0">
                <a:solidFill>
                  <a:schemeClr val="tx1"/>
                </a:solidFill>
                <a:latin typeface="Arial" charset="0"/>
                <a:ea typeface="+mn-ea"/>
                <a:cs typeface="+mn-cs"/>
              </a:rPr>
              <a:t> (1999);Le </a:t>
            </a:r>
            <a:r>
              <a:rPr lang="en-NZ" sz="1200" kern="1200" dirty="0" err="1" smtClean="0">
                <a:solidFill>
                  <a:schemeClr val="tx1"/>
                </a:solidFill>
                <a:latin typeface="Arial" charset="0"/>
                <a:ea typeface="+mn-ea"/>
                <a:cs typeface="+mn-cs"/>
              </a:rPr>
              <a:t>Jambre</a:t>
            </a:r>
            <a:r>
              <a:rPr lang="en-NZ" sz="1200" kern="1200" dirty="0" smtClean="0">
                <a:solidFill>
                  <a:schemeClr val="tx1"/>
                </a:solidFill>
                <a:latin typeface="Arial" charset="0"/>
                <a:ea typeface="+mn-ea"/>
                <a:cs typeface="+mn-cs"/>
              </a:rPr>
              <a:t> (2009).</a:t>
            </a:r>
          </a:p>
          <a:p>
            <a:r>
              <a:rPr lang="en-NZ" sz="1200" b="1" kern="1200" dirty="0" smtClean="0">
                <a:solidFill>
                  <a:schemeClr val="tx1"/>
                </a:solidFill>
                <a:latin typeface="Arial" charset="0"/>
                <a:ea typeface="+mn-ea"/>
                <a:cs typeface="+mn-cs"/>
              </a:rPr>
              <a:t>   Flies.</a:t>
            </a:r>
            <a:r>
              <a:rPr lang="en-NZ" sz="1200" kern="1200" baseline="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Several studies have shown significant reduction in numbers dung breeding pest flies e.g. 95% in Hawai’i (</a:t>
            </a:r>
            <a:r>
              <a:rPr lang="en-NZ" sz="1200" kern="1200" dirty="0" err="1" smtClean="0">
                <a:solidFill>
                  <a:schemeClr val="tx1"/>
                </a:solidFill>
                <a:latin typeface="Arial" charset="0"/>
                <a:ea typeface="+mn-ea"/>
                <a:cs typeface="+mn-cs"/>
              </a:rPr>
              <a:t>Bornemissza</a:t>
            </a:r>
            <a:r>
              <a:rPr lang="en-NZ" sz="1200" kern="1200" dirty="0" smtClean="0">
                <a:solidFill>
                  <a:schemeClr val="tx1"/>
                </a:solidFill>
                <a:latin typeface="Arial" charset="0"/>
                <a:ea typeface="+mn-ea"/>
                <a:cs typeface="+mn-cs"/>
              </a:rPr>
              <a:t> 1970); 88% in Australia (</a:t>
            </a:r>
            <a:r>
              <a:rPr lang="en-NZ" sz="1200" kern="1200" dirty="0" err="1" smtClean="0">
                <a:solidFill>
                  <a:schemeClr val="tx1"/>
                </a:solidFill>
                <a:latin typeface="Arial" charset="0"/>
                <a:ea typeface="+mn-ea"/>
                <a:cs typeface="+mn-cs"/>
              </a:rPr>
              <a:t>Ridsdill</a:t>
            </a:r>
            <a:r>
              <a:rPr lang="en-NZ" sz="1200" kern="1200" dirty="0" smtClean="0">
                <a:solidFill>
                  <a:schemeClr val="tx1"/>
                </a:solidFill>
                <a:latin typeface="Arial" charset="0"/>
                <a:ea typeface="+mn-ea"/>
                <a:cs typeface="+mn-cs"/>
              </a:rPr>
              <a:t>-Smith &amp; </a:t>
            </a:r>
            <a:r>
              <a:rPr lang="en-NZ" sz="1200" kern="1200" dirty="0" err="1" smtClean="0">
                <a:solidFill>
                  <a:schemeClr val="tx1"/>
                </a:solidFill>
                <a:latin typeface="Arial" charset="0"/>
                <a:ea typeface="+mn-ea"/>
                <a:cs typeface="+mn-cs"/>
              </a:rPr>
              <a:t>Matthiessen</a:t>
            </a:r>
            <a:r>
              <a:rPr lang="en-NZ" sz="1200" kern="1200" dirty="0" smtClean="0">
                <a:solidFill>
                  <a:schemeClr val="tx1"/>
                </a:solidFill>
                <a:latin typeface="Arial" charset="0"/>
                <a:ea typeface="+mn-ea"/>
                <a:cs typeface="+mn-cs"/>
              </a:rPr>
              <a:t>, 1988). </a:t>
            </a:r>
            <a:r>
              <a:rPr lang="en-NZ" sz="1200" kern="1200" dirty="0" err="1" smtClean="0">
                <a:solidFill>
                  <a:schemeClr val="tx1"/>
                </a:solidFill>
                <a:latin typeface="Arial" charset="0"/>
                <a:ea typeface="+mn-ea"/>
                <a:cs typeface="+mn-cs"/>
              </a:rPr>
              <a:t>Phoretic</a:t>
            </a:r>
            <a:r>
              <a:rPr lang="en-NZ" sz="1200" kern="1200" dirty="0" smtClean="0">
                <a:solidFill>
                  <a:schemeClr val="tx1"/>
                </a:solidFill>
                <a:latin typeface="Arial" charset="0"/>
                <a:ea typeface="+mn-ea"/>
                <a:cs typeface="+mn-cs"/>
              </a:rPr>
              <a:t> </a:t>
            </a:r>
            <a:r>
              <a:rPr lang="en-NZ" sz="1200" kern="1200" dirty="0" err="1" smtClean="0">
                <a:solidFill>
                  <a:schemeClr val="tx1"/>
                </a:solidFill>
                <a:latin typeface="Arial" charset="0"/>
                <a:ea typeface="+mn-ea"/>
                <a:cs typeface="+mn-cs"/>
              </a:rPr>
              <a:t>macrochelid</a:t>
            </a:r>
            <a:r>
              <a:rPr lang="en-NZ" sz="1200" kern="1200" dirty="0" smtClean="0">
                <a:solidFill>
                  <a:schemeClr val="tx1"/>
                </a:solidFill>
                <a:latin typeface="Arial" charset="0"/>
                <a:ea typeface="+mn-ea"/>
                <a:cs typeface="+mn-cs"/>
              </a:rPr>
              <a:t> mites carried between dung pads also predatory on fly eggs etc ( Nichols et al 2008). </a:t>
            </a:r>
          </a:p>
          <a:p>
            <a:r>
              <a:rPr lang="en-US" sz="1200" kern="1200" baseline="0" dirty="0" smtClean="0">
                <a:solidFill>
                  <a:schemeClr val="tx1"/>
                </a:solidFill>
                <a:latin typeface="Arial" charset="0"/>
                <a:ea typeface="+mn-ea"/>
                <a:cs typeface="+mn-cs"/>
              </a:rPr>
              <a:t>9. </a:t>
            </a:r>
            <a:r>
              <a:rPr lang="en-NZ" sz="1200" kern="1200" baseline="0" dirty="0" smtClean="0">
                <a:solidFill>
                  <a:schemeClr val="tx1"/>
                </a:solidFill>
                <a:latin typeface="Arial" charset="0"/>
                <a:ea typeface="+mn-ea"/>
                <a:cs typeface="+mn-cs"/>
              </a:rPr>
              <a:t>Removal of decomposing organic matter (dung) from the soil surface</a:t>
            </a:r>
          </a:p>
          <a:p>
            <a:r>
              <a:rPr lang="en-NZ" sz="1200" kern="1200" baseline="0" dirty="0" smtClean="0">
                <a:solidFill>
                  <a:schemeClr val="tx1"/>
                </a:solidFill>
                <a:latin typeface="Arial" charset="0"/>
                <a:ea typeface="+mn-ea"/>
                <a:cs typeface="+mn-cs"/>
              </a:rPr>
              <a:t>- increase in soil carbon content through the burial of organic matter (dung)</a:t>
            </a:r>
          </a:p>
          <a:p>
            <a:r>
              <a:rPr lang="en-NZ" sz="1200" kern="1200" baseline="0" dirty="0" smtClean="0">
                <a:solidFill>
                  <a:schemeClr val="tx1"/>
                </a:solidFill>
                <a:latin typeface="Arial" charset="0"/>
                <a:ea typeface="+mn-ea"/>
                <a:cs typeface="+mn-cs"/>
              </a:rPr>
              <a:t>- increased plant root production through improvements to soil physical, biological and</a:t>
            </a:r>
          </a:p>
          <a:p>
            <a:r>
              <a:rPr lang="en-NZ" sz="1200" kern="1200" baseline="0" dirty="0" smtClean="0">
                <a:solidFill>
                  <a:schemeClr val="tx1"/>
                </a:solidFill>
                <a:latin typeface="Arial" charset="0"/>
                <a:ea typeface="+mn-ea"/>
                <a:cs typeface="+mn-cs"/>
              </a:rPr>
              <a:t>chemical properties ( Doube 2008). </a:t>
            </a:r>
          </a:p>
          <a:p>
            <a:r>
              <a:rPr lang="en-US" sz="1200" kern="1200" baseline="0" dirty="0" smtClean="0">
                <a:solidFill>
                  <a:schemeClr val="tx1"/>
                </a:solidFill>
                <a:latin typeface="Arial" charset="0"/>
                <a:ea typeface="+mn-ea"/>
                <a:cs typeface="+mn-cs"/>
              </a:rPr>
              <a:t>While un-quantified, by rapidly manipulating freshly deposited dung, dung beetles will increase aerobic drier environment in dung pad thereby reducing anaerobic conditions necessary for methane production ( see Jarvis et al 1995; Holter 1996)</a:t>
            </a:r>
            <a:endParaRPr lang="en-NZ" sz="1200" kern="1200" baseline="0" dirty="0" smtClean="0">
              <a:solidFill>
                <a:schemeClr val="tx1"/>
              </a:solidFill>
              <a:latin typeface="Arial" charset="0"/>
              <a:ea typeface="+mn-ea"/>
              <a:cs typeface="+mn-cs"/>
            </a:endParaRPr>
          </a:p>
          <a:p>
            <a:pPr>
              <a:buFontTx/>
              <a:buNone/>
            </a:pPr>
            <a:endParaRPr lang="en-NZ" dirty="0"/>
          </a:p>
        </p:txBody>
      </p:sp>
      <p:sp>
        <p:nvSpPr>
          <p:cNvPr id="4" name="Slide Number Placeholder 3"/>
          <p:cNvSpPr>
            <a:spLocks noGrp="1"/>
          </p:cNvSpPr>
          <p:nvPr>
            <p:ph type="sldNum" sz="quarter" idx="10"/>
          </p:nvPr>
        </p:nvSpPr>
        <p:spPr/>
        <p:txBody>
          <a:bodyPr/>
          <a:lstStyle/>
          <a:p>
            <a:fld id="{71DF885D-AD95-43CE-84E8-41A5052C8425}"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126288"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4213" y="3789363"/>
            <a:ext cx="7127875"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245225"/>
            <a:ext cx="1403350" cy="476250"/>
          </a:xfrm>
        </p:spPr>
        <p:txBody>
          <a:bodyPr/>
          <a:lstStyle>
            <a:lvl1pPr>
              <a:defRPr/>
            </a:lvl1pPr>
          </a:lstStyle>
          <a:p>
            <a:fld id="{6028E10C-500B-4A6C-BB5E-8DD8D418BBA5}" type="slidenum">
              <a:rPr lang="en-US"/>
              <a:pPr/>
              <a:t>‹#›</a:t>
            </a:fld>
            <a:endParaRPr lang="en-US"/>
          </a:p>
        </p:txBody>
      </p:sp>
      <p:pic>
        <p:nvPicPr>
          <p:cNvPr id="3086" name="Picture 14" descr="Logo rgb"/>
          <p:cNvPicPr>
            <a:picLocks noChangeAspect="1" noChangeArrowheads="1"/>
          </p:cNvPicPr>
          <p:nvPr userDrawn="1"/>
        </p:nvPicPr>
        <p:blipFill>
          <a:blip r:embed="rId2" cstate="email"/>
          <a:srcRect/>
          <a:stretch>
            <a:fillRect/>
          </a:stretch>
        </p:blipFill>
        <p:spPr bwMode="auto">
          <a:xfrm>
            <a:off x="179388" y="188913"/>
            <a:ext cx="3960812" cy="966787"/>
          </a:xfrm>
          <a:prstGeom prst="rect">
            <a:avLst/>
          </a:prstGeom>
          <a:noFill/>
        </p:spPr>
      </p:pic>
      <p:pic>
        <p:nvPicPr>
          <p:cNvPr id="3092" name="Picture 20" descr="soil"/>
          <p:cNvPicPr>
            <a:picLocks noChangeAspect="1" noChangeArrowheads="1"/>
          </p:cNvPicPr>
          <p:nvPr userDrawn="1"/>
        </p:nvPicPr>
        <p:blipFill>
          <a:blip r:embed="rId3" cstate="email"/>
          <a:srcRect/>
          <a:stretch>
            <a:fillRect/>
          </a:stretch>
        </p:blipFill>
        <p:spPr bwMode="auto">
          <a:xfrm>
            <a:off x="8008938" y="0"/>
            <a:ext cx="1135062" cy="6858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53921B-9CD3-46F1-B7D9-53EDF0BC8A4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026F34-8A96-4FDB-86F0-836675FF15F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7F3CD5-FCE5-498A-9EF8-AC755139ACE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E744D6-97D0-4C9D-9A92-ED8CA0F04AE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A19008-D55F-4A19-8DEF-94BE1124E14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7BFB9DB-BA6A-40F9-8FB9-5E413EA130F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43EC589-41B8-40DA-A6DC-8F20CACB307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6607457-4E2D-4738-9EB5-25F0F9F00A7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2DC84C-7182-4D79-AF0D-B32E9598A62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E11C54-AD7B-41EA-812D-961BA11CF24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AC3820-2588-40C8-B8F9-44AEF353BF54}" type="slidenum">
              <a:rPr lang="en-US"/>
              <a:pPr/>
              <a:t>‹#›</a:t>
            </a:fld>
            <a:endParaRPr lang="en-US"/>
          </a:p>
        </p:txBody>
      </p:sp>
      <p:pic>
        <p:nvPicPr>
          <p:cNvPr id="1035" name="Picture 11" descr="strip"/>
          <p:cNvPicPr>
            <a:picLocks noChangeAspect="1" noChangeArrowheads="1"/>
          </p:cNvPicPr>
          <p:nvPr/>
        </p:nvPicPr>
        <p:blipFill>
          <a:blip r:embed="rId13" cstate="email"/>
          <a:srcRect/>
          <a:stretch>
            <a:fillRect/>
          </a:stretch>
        </p:blipFill>
        <p:spPr bwMode="auto">
          <a:xfrm>
            <a:off x="8796338" y="0"/>
            <a:ext cx="347662"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ubTitle" idx="1"/>
          </p:nvPr>
        </p:nvSpPr>
        <p:spPr>
          <a:xfrm>
            <a:off x="467544" y="4600997"/>
            <a:ext cx="7127875" cy="2257003"/>
          </a:xfrm>
        </p:spPr>
        <p:txBody>
          <a:bodyPr/>
          <a:lstStyle/>
          <a:p>
            <a:pPr eaLnBrk="1" hangingPunct="1">
              <a:defRPr/>
            </a:pPr>
            <a:r>
              <a:rPr lang="en-US" b="1" dirty="0" smtClean="0"/>
              <a:t>Shaun Forgie</a:t>
            </a:r>
          </a:p>
          <a:p>
            <a:pPr eaLnBrk="1" hangingPunct="1">
              <a:defRPr/>
            </a:pPr>
            <a:endParaRPr lang="en-US" sz="2000" b="1" dirty="0" smtClean="0"/>
          </a:p>
          <a:p>
            <a:pPr eaLnBrk="1" hangingPunct="1">
              <a:defRPr/>
            </a:pPr>
            <a:r>
              <a:rPr lang="en-US" sz="2400" b="1" dirty="0" smtClean="0"/>
              <a:t>LCR science provider for the Dung Beetle Release Strategy Group (DBRSG)</a:t>
            </a:r>
          </a:p>
        </p:txBody>
      </p:sp>
      <p:sp>
        <p:nvSpPr>
          <p:cNvPr id="4" name="Title 3"/>
          <p:cNvSpPr>
            <a:spLocks noGrp="1"/>
          </p:cNvSpPr>
          <p:nvPr>
            <p:ph type="ctrTitle"/>
          </p:nvPr>
        </p:nvSpPr>
        <p:spPr>
          <a:xfrm>
            <a:off x="179512" y="1484784"/>
            <a:ext cx="7630344" cy="3024336"/>
          </a:xfrm>
        </p:spPr>
        <p:txBody>
          <a:bodyPr/>
          <a:lstStyle/>
          <a:p>
            <a:r>
              <a:rPr lang="en-NZ" b="1" dirty="0" smtClean="0">
                <a:effectLst>
                  <a:outerShdw blurRad="38100" dist="38100" dir="2700000" algn="tl">
                    <a:srgbClr val="000000">
                      <a:alpha val="43137"/>
                    </a:srgbClr>
                  </a:outerShdw>
                </a:effectLst>
              </a:rPr>
              <a:t>The low down and dirty of what introducing dung beetles can do for </a:t>
            </a:r>
            <a:br>
              <a:rPr lang="en-NZ" b="1" dirty="0" smtClean="0">
                <a:effectLst>
                  <a:outerShdw blurRad="38100" dist="38100" dir="2700000" algn="tl">
                    <a:srgbClr val="000000">
                      <a:alpha val="43137"/>
                    </a:srgbClr>
                  </a:outerShdw>
                </a:effectLst>
              </a:rPr>
            </a:br>
            <a:r>
              <a:rPr lang="en-NZ" b="1" dirty="0" smtClean="0">
                <a:effectLst>
                  <a:outerShdw blurRad="38100" dist="38100" dir="2700000" algn="tl">
                    <a:srgbClr val="000000">
                      <a:alpha val="43137"/>
                    </a:srgbClr>
                  </a:outerShdw>
                </a:effectLst>
              </a:rPr>
              <a:t>New Zealand </a:t>
            </a:r>
            <a:br>
              <a:rPr lang="en-NZ" b="1" dirty="0" smtClean="0">
                <a:effectLst>
                  <a:outerShdw blurRad="38100" dist="38100" dir="2700000" algn="tl">
                    <a:srgbClr val="000000">
                      <a:alpha val="43137"/>
                    </a:srgbClr>
                  </a:outerShdw>
                </a:effectLst>
              </a:rPr>
            </a:br>
            <a:endParaRPr lang="en-NZ"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scan0002"/>
          <p:cNvPicPr>
            <a:picLocks noChangeAspect="1" noChangeArrowheads="1"/>
          </p:cNvPicPr>
          <p:nvPr/>
        </p:nvPicPr>
        <p:blipFill>
          <a:blip r:embed="rId2" cstate="email">
            <a:lum bright="-6000" contrast="4000"/>
          </a:blip>
          <a:srcRect/>
          <a:stretch>
            <a:fillRect/>
          </a:stretch>
        </p:blipFill>
        <p:spPr bwMode="auto">
          <a:xfrm>
            <a:off x="755650" y="620713"/>
            <a:ext cx="7054850" cy="555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dung burial2"/>
          <p:cNvPicPr>
            <a:picLocks noChangeAspect="1" noChangeArrowheads="1"/>
          </p:cNvPicPr>
          <p:nvPr/>
        </p:nvPicPr>
        <p:blipFill>
          <a:blip r:embed="rId2" cstate="email"/>
          <a:srcRect/>
          <a:stretch>
            <a:fillRect/>
          </a:stretch>
        </p:blipFill>
        <p:spPr bwMode="auto">
          <a:xfrm>
            <a:off x="971550" y="476250"/>
            <a:ext cx="7127875" cy="610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36912"/>
            <a:ext cx="8229600" cy="1143000"/>
          </a:xfrm>
        </p:spPr>
        <p:txBody>
          <a:bodyPr/>
          <a:lstStyle/>
          <a:p>
            <a:r>
              <a:rPr lang="en-US" b="1" dirty="0" smtClean="0">
                <a:effectLst>
                  <a:outerShdw blurRad="38100" dist="38100" dir="2700000" algn="tl">
                    <a:srgbClr val="000000">
                      <a:alpha val="43137"/>
                    </a:srgbClr>
                  </a:outerShdw>
                </a:effectLst>
              </a:rPr>
              <a:t>What dung beetles do we already have in NZ?</a:t>
            </a:r>
            <a:endParaRPr lang="en-NZ"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720" y="214290"/>
            <a:ext cx="7572428" cy="584775"/>
          </a:xfrm>
          <a:prstGeom prst="rect">
            <a:avLst/>
          </a:prstGeom>
          <a:noFill/>
        </p:spPr>
        <p:txBody>
          <a:bodyPr wrap="square" rtlCol="0">
            <a:spAutoFit/>
          </a:bodyPr>
          <a:lstStyle/>
          <a:p>
            <a:r>
              <a:rPr lang="en-NZ" sz="3200" b="1" dirty="0" smtClean="0"/>
              <a:t>Native dung beetles</a:t>
            </a:r>
            <a:endParaRPr lang="en-NZ" sz="3200" b="1" dirty="0"/>
          </a:p>
        </p:txBody>
      </p:sp>
      <p:grpSp>
        <p:nvGrpSpPr>
          <p:cNvPr id="4" name="Group 3"/>
          <p:cNvGrpSpPr/>
          <p:nvPr/>
        </p:nvGrpSpPr>
        <p:grpSpPr>
          <a:xfrm>
            <a:off x="107504" y="0"/>
            <a:ext cx="8524527" cy="6858000"/>
            <a:chOff x="107504" y="0"/>
            <a:chExt cx="8524527" cy="6858000"/>
          </a:xfrm>
          <a:solidFill>
            <a:schemeClr val="bg1"/>
          </a:solidFill>
        </p:grpSpPr>
        <p:pic>
          <p:nvPicPr>
            <p:cNvPr id="5" name="Picture 13" descr="Saphobius_edwardsi_3_hf_Sharpened_PS_Scale"/>
            <p:cNvPicPr>
              <a:picLocks noChangeAspect="1" noChangeArrowheads="1"/>
            </p:cNvPicPr>
            <p:nvPr/>
          </p:nvPicPr>
          <p:blipFill>
            <a:blip r:embed="rId2" cstate="print"/>
            <a:srcRect/>
            <a:stretch>
              <a:fillRect/>
            </a:stretch>
          </p:blipFill>
          <p:spPr bwMode="auto">
            <a:xfrm>
              <a:off x="1907704" y="0"/>
              <a:ext cx="1531243" cy="1811837"/>
            </a:xfrm>
            <a:prstGeom prst="rect">
              <a:avLst/>
            </a:prstGeom>
            <a:grpFill/>
            <a:ln w="9525">
              <a:noFill/>
              <a:miter lim="800000"/>
              <a:headEnd/>
              <a:tailEnd/>
            </a:ln>
          </p:spPr>
        </p:pic>
        <p:pic>
          <p:nvPicPr>
            <p:cNvPr id="6" name="Picture 8" descr="Saphobius_fulvipes_hf_sharpened_PS_Scale"/>
            <p:cNvPicPr>
              <a:picLocks noChangeAspect="1" noChangeArrowheads="1"/>
            </p:cNvPicPr>
            <p:nvPr/>
          </p:nvPicPr>
          <p:blipFill>
            <a:blip r:embed="rId3" cstate="print"/>
            <a:srcRect/>
            <a:stretch>
              <a:fillRect/>
            </a:stretch>
          </p:blipFill>
          <p:spPr bwMode="auto">
            <a:xfrm>
              <a:off x="7164288" y="0"/>
              <a:ext cx="1467743" cy="1845958"/>
            </a:xfrm>
            <a:prstGeom prst="rect">
              <a:avLst/>
            </a:prstGeom>
            <a:grpFill/>
            <a:ln w="9525">
              <a:noFill/>
              <a:miter lim="800000"/>
              <a:headEnd/>
              <a:tailEnd/>
            </a:ln>
          </p:spPr>
        </p:pic>
        <p:pic>
          <p:nvPicPr>
            <p:cNvPr id="7" name="Picture 9" descr="Saphobius_tibialis_male_hf_sharp_PS_Scale"/>
            <p:cNvPicPr>
              <a:picLocks noChangeAspect="1" noChangeArrowheads="1"/>
            </p:cNvPicPr>
            <p:nvPr/>
          </p:nvPicPr>
          <p:blipFill>
            <a:blip r:embed="rId4" cstate="print">
              <a:lum bright="4000"/>
            </a:blip>
            <a:stretch>
              <a:fillRect/>
            </a:stretch>
          </p:blipFill>
          <p:spPr bwMode="auto">
            <a:xfrm>
              <a:off x="173137" y="0"/>
              <a:ext cx="1518543" cy="1852213"/>
            </a:xfrm>
            <a:prstGeom prst="rect">
              <a:avLst/>
            </a:prstGeom>
            <a:grpFill/>
            <a:ln w="9525">
              <a:noFill/>
              <a:miter lim="800000"/>
              <a:headEnd/>
              <a:tailEnd/>
            </a:ln>
          </p:spPr>
        </p:pic>
        <p:pic>
          <p:nvPicPr>
            <p:cNvPr id="9" name="Picture 10" descr="S_laticollis2montage_hf_PS_Scale_Contrast adjust"/>
            <p:cNvPicPr>
              <a:picLocks noChangeAspect="1" noChangeArrowheads="1"/>
            </p:cNvPicPr>
            <p:nvPr/>
          </p:nvPicPr>
          <p:blipFill>
            <a:blip r:embed="rId5" cstate="print"/>
            <a:srcRect/>
            <a:stretch>
              <a:fillRect/>
            </a:stretch>
          </p:blipFill>
          <p:spPr bwMode="auto">
            <a:xfrm>
              <a:off x="7452320" y="5085184"/>
              <a:ext cx="1159820" cy="1463830"/>
            </a:xfrm>
            <a:prstGeom prst="rect">
              <a:avLst/>
            </a:prstGeom>
            <a:grpFill/>
            <a:ln w="9525">
              <a:noFill/>
              <a:miter lim="800000"/>
              <a:headEnd/>
              <a:tailEnd/>
            </a:ln>
          </p:spPr>
        </p:pic>
        <p:pic>
          <p:nvPicPr>
            <p:cNvPr id="10" name="Picture 11" descr="S_squamulosus2-montage_hf_PS_Scale_Contrast adjusted"/>
            <p:cNvPicPr>
              <a:picLocks noChangeAspect="1" noChangeArrowheads="1"/>
            </p:cNvPicPr>
            <p:nvPr/>
          </p:nvPicPr>
          <p:blipFill>
            <a:blip r:embed="rId6" cstate="print">
              <a:lum bright="6000"/>
            </a:blip>
            <a:srcRect/>
            <a:stretch>
              <a:fillRect/>
            </a:stretch>
          </p:blipFill>
          <p:spPr bwMode="auto">
            <a:xfrm>
              <a:off x="107504" y="5229200"/>
              <a:ext cx="1089891" cy="1323305"/>
            </a:xfrm>
            <a:prstGeom prst="rect">
              <a:avLst/>
            </a:prstGeom>
            <a:grpFill/>
            <a:ln w="9525">
              <a:noFill/>
              <a:miter lim="800000"/>
              <a:headEnd/>
              <a:tailEnd/>
            </a:ln>
          </p:spPr>
        </p:pic>
        <p:pic>
          <p:nvPicPr>
            <p:cNvPr id="12" name="Picture 12" descr="Saphobius_lepidus_Sharpened_hf_PS_Scale"/>
            <p:cNvPicPr>
              <a:picLocks noChangeAspect="1" noChangeArrowheads="1"/>
            </p:cNvPicPr>
            <p:nvPr/>
          </p:nvPicPr>
          <p:blipFill>
            <a:blip r:embed="rId7" cstate="print"/>
            <a:srcRect/>
            <a:stretch>
              <a:fillRect/>
            </a:stretch>
          </p:blipFill>
          <p:spPr bwMode="auto">
            <a:xfrm>
              <a:off x="3707904" y="116632"/>
              <a:ext cx="1412347" cy="1749048"/>
            </a:xfrm>
            <a:prstGeom prst="rect">
              <a:avLst/>
            </a:prstGeom>
            <a:grpFill/>
            <a:ln w="9525">
              <a:noFill/>
              <a:miter lim="800000"/>
              <a:headEnd/>
              <a:tailEnd/>
            </a:ln>
          </p:spPr>
        </p:pic>
        <p:pic>
          <p:nvPicPr>
            <p:cNvPr id="13" name="Picture 14" descr="Saphobius_wakefieldi2_Sharpened_hf_PS_Scale"/>
            <p:cNvPicPr>
              <a:picLocks noChangeAspect="1" noChangeArrowheads="1"/>
            </p:cNvPicPr>
            <p:nvPr/>
          </p:nvPicPr>
          <p:blipFill>
            <a:blip r:embed="rId8" cstate="print"/>
            <a:srcRect/>
            <a:stretch>
              <a:fillRect/>
            </a:stretch>
          </p:blipFill>
          <p:spPr bwMode="auto">
            <a:xfrm>
              <a:off x="5436096" y="0"/>
              <a:ext cx="1513211" cy="1838935"/>
            </a:xfrm>
            <a:prstGeom prst="rect">
              <a:avLst/>
            </a:prstGeom>
            <a:grpFill/>
            <a:ln w="9525">
              <a:noFill/>
              <a:miter lim="800000"/>
              <a:headEnd/>
              <a:tailEnd/>
            </a:ln>
          </p:spPr>
        </p:pic>
        <p:pic>
          <p:nvPicPr>
            <p:cNvPr id="14" name="Picture 17" descr="Saphobius lesnei_1sharpened_hf_PS_Scale"/>
            <p:cNvPicPr>
              <a:picLocks noChangeAspect="1" noChangeArrowheads="1"/>
            </p:cNvPicPr>
            <p:nvPr/>
          </p:nvPicPr>
          <p:blipFill>
            <a:blip r:embed="rId9" cstate="print"/>
            <a:srcRect/>
            <a:stretch>
              <a:fillRect/>
            </a:stretch>
          </p:blipFill>
          <p:spPr bwMode="auto">
            <a:xfrm>
              <a:off x="3419872" y="4668837"/>
              <a:ext cx="1735137" cy="2189163"/>
            </a:xfrm>
            <a:prstGeom prst="rect">
              <a:avLst/>
            </a:prstGeom>
            <a:grpFill/>
            <a:ln w="9525">
              <a:noFill/>
              <a:miter lim="800000"/>
              <a:headEnd/>
              <a:tailEnd/>
            </a:ln>
          </p:spPr>
        </p:pic>
        <p:pic>
          <p:nvPicPr>
            <p:cNvPr id="15" name="Picture 18" descr="Saphobius_inflatipes_male_hf_sharpened_PS_Scale"/>
            <p:cNvPicPr>
              <a:picLocks noChangeAspect="1" noChangeArrowheads="1"/>
            </p:cNvPicPr>
            <p:nvPr/>
          </p:nvPicPr>
          <p:blipFill>
            <a:blip r:embed="rId10" cstate="print"/>
            <a:srcRect/>
            <a:stretch>
              <a:fillRect/>
            </a:stretch>
          </p:blipFill>
          <p:spPr bwMode="auto">
            <a:xfrm>
              <a:off x="5364088" y="4724400"/>
              <a:ext cx="1854200" cy="2133600"/>
            </a:xfrm>
            <a:prstGeom prst="rect">
              <a:avLst/>
            </a:prstGeom>
            <a:grpFill/>
            <a:ln w="9525">
              <a:noFill/>
              <a:miter lim="800000"/>
              <a:headEnd/>
              <a:tailEnd/>
            </a:ln>
          </p:spPr>
        </p:pic>
        <p:pic>
          <p:nvPicPr>
            <p:cNvPr id="16" name="Picture 4" descr="Saphobius_drepanopherus_male_hf-Sharp_PS_Scale"/>
            <p:cNvPicPr>
              <a:picLocks noChangeAspect="1" noChangeArrowheads="1"/>
            </p:cNvPicPr>
            <p:nvPr/>
          </p:nvPicPr>
          <p:blipFill>
            <a:blip r:embed="rId11" cstate="print">
              <a:lum bright="8000"/>
            </a:blip>
            <a:stretch>
              <a:fillRect/>
            </a:stretch>
          </p:blipFill>
          <p:spPr bwMode="auto">
            <a:xfrm>
              <a:off x="1403648" y="4769768"/>
              <a:ext cx="1760496" cy="2088232"/>
            </a:xfrm>
            <a:prstGeom prst="rect">
              <a:avLst/>
            </a:prstGeom>
            <a:grpFill/>
            <a:ln w="9525">
              <a:noFill/>
              <a:miter lim="800000"/>
              <a:headEnd/>
              <a:tailEnd/>
            </a:ln>
          </p:spPr>
        </p:pic>
        <p:pic>
          <p:nvPicPr>
            <p:cNvPr id="17" name="Picture 4" descr="Saphobiamorpha_nsp_Bauza_male_hf_sharp_PS_Scale"/>
            <p:cNvPicPr>
              <a:picLocks noChangeAspect="1" noChangeArrowheads="1"/>
            </p:cNvPicPr>
            <p:nvPr/>
          </p:nvPicPr>
          <p:blipFill>
            <a:blip r:embed="rId12" cstate="print">
              <a:lum bright="20000" contrast="10000"/>
            </a:blip>
            <a:srcRect/>
            <a:stretch>
              <a:fillRect/>
            </a:stretch>
          </p:blipFill>
          <p:spPr bwMode="auto">
            <a:xfrm>
              <a:off x="971601" y="1870997"/>
              <a:ext cx="2318376" cy="2926155"/>
            </a:xfrm>
            <a:prstGeom prst="rect">
              <a:avLst/>
            </a:prstGeom>
            <a:grpFill/>
            <a:ln w="9525">
              <a:noFill/>
              <a:miter lim="800000"/>
              <a:headEnd/>
              <a:tailEnd/>
            </a:ln>
          </p:spPr>
        </p:pic>
        <p:pic>
          <p:nvPicPr>
            <p:cNvPr id="18" name="Picture 4" descr="Saphobius_nsp3_1_hf_sharpened_PS_Scale"/>
            <p:cNvPicPr>
              <a:picLocks noChangeAspect="1" noChangeArrowheads="1"/>
            </p:cNvPicPr>
            <p:nvPr/>
          </p:nvPicPr>
          <p:blipFill>
            <a:blip r:embed="rId13" cstate="print"/>
            <a:srcRect/>
            <a:stretch>
              <a:fillRect/>
            </a:stretch>
          </p:blipFill>
          <p:spPr bwMode="auto">
            <a:xfrm>
              <a:off x="3347864" y="1916832"/>
              <a:ext cx="2253771" cy="2880320"/>
            </a:xfrm>
            <a:prstGeom prst="rect">
              <a:avLst/>
            </a:prstGeom>
            <a:grpFill/>
            <a:ln w="9525">
              <a:noFill/>
              <a:miter lim="800000"/>
              <a:headEnd/>
              <a:tailEnd/>
            </a:ln>
          </p:spPr>
        </p:pic>
        <p:pic>
          <p:nvPicPr>
            <p:cNvPr id="19" name="Picture 4" descr="Saphobiamorpha_nsp1_hf_sharpened_PS_Scale"/>
            <p:cNvPicPr>
              <a:picLocks noChangeAspect="1" noChangeArrowheads="1"/>
            </p:cNvPicPr>
            <p:nvPr/>
          </p:nvPicPr>
          <p:blipFill>
            <a:blip r:embed="rId14" cstate="print">
              <a:lum bright="10000"/>
            </a:blip>
            <a:srcRect/>
            <a:stretch>
              <a:fillRect/>
            </a:stretch>
          </p:blipFill>
          <p:spPr bwMode="auto">
            <a:xfrm>
              <a:off x="5508104" y="1823692"/>
              <a:ext cx="2467395" cy="2829444"/>
            </a:xfrm>
            <a:prstGeom prst="rect">
              <a:avLst/>
            </a:prstGeom>
            <a:grp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larochellelariviere.com/photos4gallery/BP05_KaimaiWharaWharaRd.jpg"/>
          <p:cNvPicPr>
            <a:picLocks noChangeAspect="1" noChangeArrowheads="1"/>
          </p:cNvPicPr>
          <p:nvPr/>
        </p:nvPicPr>
        <p:blipFill>
          <a:blip r:embed="rId2" cstate="print"/>
          <a:stretch>
            <a:fillRect/>
          </a:stretch>
        </p:blipFill>
        <p:spPr bwMode="auto">
          <a:xfrm>
            <a:off x="179512" y="908720"/>
            <a:ext cx="8361600" cy="5445224"/>
          </a:xfrm>
          <a:prstGeom prst="rect">
            <a:avLst/>
          </a:prstGeom>
          <a:noFill/>
        </p:spPr>
      </p:pic>
      <p:sp>
        <p:nvSpPr>
          <p:cNvPr id="8" name="TextBox 7"/>
          <p:cNvSpPr txBox="1"/>
          <p:nvPr/>
        </p:nvSpPr>
        <p:spPr>
          <a:xfrm>
            <a:off x="285720" y="214290"/>
            <a:ext cx="7572428" cy="584775"/>
          </a:xfrm>
          <a:prstGeom prst="rect">
            <a:avLst/>
          </a:prstGeom>
          <a:noFill/>
        </p:spPr>
        <p:txBody>
          <a:bodyPr wrap="square" rtlCol="0">
            <a:spAutoFit/>
          </a:bodyPr>
          <a:lstStyle/>
          <a:p>
            <a:r>
              <a:rPr lang="en-NZ" sz="3200" b="1" dirty="0" smtClean="0"/>
              <a:t>Native dung beetle habitat......</a:t>
            </a:r>
            <a:endParaRPr lang="en-NZ"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aphodius_circumcinctus"/>
          <p:cNvPicPr>
            <a:picLocks noChangeAspect="1" noChangeArrowheads="1"/>
          </p:cNvPicPr>
          <p:nvPr/>
        </p:nvPicPr>
        <p:blipFill>
          <a:blip r:embed="rId2" cstate="print"/>
          <a:srcRect/>
          <a:stretch>
            <a:fillRect/>
          </a:stretch>
        </p:blipFill>
        <p:spPr bwMode="auto">
          <a:xfrm>
            <a:off x="542925" y="2286000"/>
            <a:ext cx="1562100" cy="2867025"/>
          </a:xfrm>
          <a:prstGeom prst="rect">
            <a:avLst/>
          </a:prstGeom>
          <a:noFill/>
          <a:ln w="9525">
            <a:noFill/>
            <a:miter lim="800000"/>
            <a:headEnd/>
            <a:tailEnd/>
          </a:ln>
        </p:spPr>
      </p:pic>
      <p:pic>
        <p:nvPicPr>
          <p:cNvPr id="24579" name="Picture 6" descr="aphodius_granarius"/>
          <p:cNvPicPr>
            <a:picLocks noChangeAspect="1" noChangeArrowheads="1"/>
          </p:cNvPicPr>
          <p:nvPr/>
        </p:nvPicPr>
        <p:blipFill>
          <a:blip r:embed="rId3" cstate="print"/>
          <a:srcRect/>
          <a:stretch>
            <a:fillRect/>
          </a:stretch>
        </p:blipFill>
        <p:spPr bwMode="auto">
          <a:xfrm>
            <a:off x="2471738" y="2357438"/>
            <a:ext cx="1500187" cy="2740025"/>
          </a:xfrm>
          <a:prstGeom prst="rect">
            <a:avLst/>
          </a:prstGeom>
          <a:noFill/>
          <a:ln w="9525">
            <a:noFill/>
            <a:miter lim="800000"/>
            <a:headEnd/>
            <a:tailEnd/>
          </a:ln>
        </p:spPr>
      </p:pic>
      <p:pic>
        <p:nvPicPr>
          <p:cNvPr id="24580" name="Picture 7" descr="Hydrophilidae2"/>
          <p:cNvPicPr>
            <a:picLocks noChangeAspect="1" noChangeArrowheads="1"/>
          </p:cNvPicPr>
          <p:nvPr/>
        </p:nvPicPr>
        <p:blipFill>
          <a:blip r:embed="rId4" cstate="print"/>
          <a:srcRect/>
          <a:stretch>
            <a:fillRect/>
          </a:stretch>
        </p:blipFill>
        <p:spPr bwMode="auto">
          <a:xfrm>
            <a:off x="6186488" y="2428875"/>
            <a:ext cx="2100262" cy="2370138"/>
          </a:xfrm>
          <a:prstGeom prst="rect">
            <a:avLst/>
          </a:prstGeom>
          <a:noFill/>
          <a:ln w="9525">
            <a:noFill/>
            <a:miter lim="800000"/>
            <a:headEnd/>
            <a:tailEnd/>
          </a:ln>
        </p:spPr>
      </p:pic>
      <p:pic>
        <p:nvPicPr>
          <p:cNvPr id="24581" name="Picture 5" descr="Aphodius fimetarius.bmp"/>
          <p:cNvPicPr>
            <a:picLocks noChangeAspect="1"/>
          </p:cNvPicPr>
          <p:nvPr/>
        </p:nvPicPr>
        <p:blipFill>
          <a:blip r:embed="rId5" cstate="print"/>
          <a:srcRect/>
          <a:stretch>
            <a:fillRect/>
          </a:stretch>
        </p:blipFill>
        <p:spPr bwMode="auto">
          <a:xfrm>
            <a:off x="4329113" y="2357438"/>
            <a:ext cx="1541462" cy="2371725"/>
          </a:xfrm>
          <a:prstGeom prst="rect">
            <a:avLst/>
          </a:prstGeom>
          <a:noFill/>
          <a:ln w="9525">
            <a:noFill/>
            <a:miter lim="800000"/>
            <a:headEnd/>
            <a:tailEnd/>
          </a:ln>
        </p:spPr>
      </p:pic>
      <p:sp>
        <p:nvSpPr>
          <p:cNvPr id="24582" name="Rectangle 2"/>
          <p:cNvSpPr>
            <a:spLocks noGrp="1" noChangeArrowheads="1"/>
          </p:cNvSpPr>
          <p:nvPr>
            <p:ph type="title"/>
          </p:nvPr>
        </p:nvSpPr>
        <p:spPr>
          <a:xfrm>
            <a:off x="500063" y="142875"/>
            <a:ext cx="8229600" cy="857250"/>
          </a:xfrm>
          <a:noFill/>
        </p:spPr>
        <p:txBody>
          <a:bodyPr/>
          <a:lstStyle/>
          <a:p>
            <a:pPr marL="342900" indent="-342900" eaLnBrk="1" hangingPunct="1"/>
            <a:r>
              <a:rPr lang="en-US" sz="3200" b="1" smtClean="0">
                <a:solidFill>
                  <a:schemeClr val="tx1"/>
                </a:solidFill>
              </a:rPr>
              <a:t> Exotic pastoral dung beetles already in NZ</a:t>
            </a:r>
            <a:endParaRPr lang="en-GB" sz="3200" b="1"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Onthophagus granulatus in NZ.tif"/>
          <p:cNvPicPr>
            <a:picLocks noChangeAspect="1"/>
          </p:cNvPicPr>
          <p:nvPr/>
        </p:nvPicPr>
        <p:blipFill>
          <a:blip r:embed="rId2" cstate="print"/>
          <a:srcRect/>
          <a:stretch>
            <a:fillRect/>
          </a:stretch>
        </p:blipFill>
        <p:spPr bwMode="auto">
          <a:xfrm>
            <a:off x="0" y="2357438"/>
            <a:ext cx="2555776" cy="3548062"/>
          </a:xfrm>
          <a:prstGeom prst="rect">
            <a:avLst/>
          </a:prstGeom>
          <a:noFill/>
          <a:ln w="9525">
            <a:noFill/>
            <a:miter lim="800000"/>
            <a:headEnd/>
            <a:tailEnd/>
          </a:ln>
        </p:spPr>
      </p:pic>
      <p:pic>
        <p:nvPicPr>
          <p:cNvPr id="23555" name="Picture 5" descr="Copris incertus_male-PS.jpg"/>
          <p:cNvPicPr>
            <a:picLocks noChangeAspect="1"/>
          </p:cNvPicPr>
          <p:nvPr/>
        </p:nvPicPr>
        <p:blipFill>
          <a:blip r:embed="rId3" cstate="print"/>
          <a:srcRect/>
          <a:stretch>
            <a:fillRect/>
          </a:stretch>
        </p:blipFill>
        <p:spPr bwMode="auto">
          <a:xfrm>
            <a:off x="2843807" y="1571625"/>
            <a:ext cx="3141067" cy="4572000"/>
          </a:xfrm>
          <a:prstGeom prst="rect">
            <a:avLst/>
          </a:prstGeom>
          <a:noFill/>
          <a:ln w="9525">
            <a:noFill/>
            <a:miter lim="800000"/>
            <a:headEnd/>
            <a:tailEnd/>
          </a:ln>
        </p:spPr>
      </p:pic>
      <p:sp>
        <p:nvSpPr>
          <p:cNvPr id="23556" name="Rectangle 2"/>
          <p:cNvSpPr>
            <a:spLocks noGrp="1" noChangeArrowheads="1"/>
          </p:cNvSpPr>
          <p:nvPr>
            <p:ph type="title"/>
          </p:nvPr>
        </p:nvSpPr>
        <p:spPr>
          <a:xfrm>
            <a:off x="500063" y="142875"/>
            <a:ext cx="8229600" cy="857250"/>
          </a:xfrm>
          <a:noFill/>
        </p:spPr>
        <p:txBody>
          <a:bodyPr/>
          <a:lstStyle/>
          <a:p>
            <a:pPr marL="342900" indent="-342900" eaLnBrk="1" hangingPunct="1"/>
            <a:r>
              <a:rPr lang="en-US" sz="3200" b="1" dirty="0" smtClean="0">
                <a:solidFill>
                  <a:schemeClr val="tx1"/>
                </a:solidFill>
              </a:rPr>
              <a:t> Exotic pastoral dung beetles already in NZ</a:t>
            </a:r>
            <a:endParaRPr lang="en-GB" sz="3200" b="1" dirty="0" smtClean="0">
              <a:solidFill>
                <a:schemeClr val="tx1"/>
              </a:solidFill>
            </a:endParaRPr>
          </a:p>
        </p:txBody>
      </p:sp>
      <p:pic>
        <p:nvPicPr>
          <p:cNvPr id="23557" name="Picture 4" descr="Onthophagus posticus_male-PS.jpg"/>
          <p:cNvPicPr>
            <a:picLocks noChangeAspect="1"/>
          </p:cNvPicPr>
          <p:nvPr/>
        </p:nvPicPr>
        <p:blipFill>
          <a:blip r:embed="rId4" cstate="print"/>
          <a:srcRect/>
          <a:stretch>
            <a:fillRect/>
          </a:stretch>
        </p:blipFill>
        <p:spPr bwMode="auto">
          <a:xfrm>
            <a:off x="6144766" y="2564904"/>
            <a:ext cx="2459682" cy="310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04864"/>
            <a:ext cx="8229600" cy="1800200"/>
          </a:xfrm>
        </p:spPr>
        <p:txBody>
          <a:bodyPr/>
          <a:lstStyle/>
          <a:p>
            <a:r>
              <a:rPr lang="en-NZ" b="1" dirty="0" smtClean="0">
                <a:solidFill>
                  <a:schemeClr val="tx1"/>
                </a:solidFill>
                <a:effectLst>
                  <a:outerShdw blurRad="38100" dist="38100" dir="2700000" algn="tl">
                    <a:srgbClr val="000000">
                      <a:alpha val="43137"/>
                    </a:srgbClr>
                  </a:outerShdw>
                </a:effectLst>
              </a:rPr>
              <a:t>Why do we want to introduce dung beetles?</a:t>
            </a:r>
            <a:r>
              <a:rPr lang="en-NZ" b="1" dirty="0" smtClean="0">
                <a:solidFill>
                  <a:srgbClr val="002060"/>
                </a:solidFill>
              </a:rPr>
              <a:t/>
            </a:r>
            <a:br>
              <a:rPr lang="en-NZ" b="1" dirty="0" smtClean="0">
                <a:solidFill>
                  <a:srgbClr val="002060"/>
                </a:solidFill>
              </a:rPr>
            </a:br>
            <a:endParaRPr lang="en-NZ" b="1" dirty="0" smtClean="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w poo.bmp"/>
          <p:cNvPicPr>
            <a:picLocks noChangeAspect="1"/>
          </p:cNvPicPr>
          <p:nvPr/>
        </p:nvPicPr>
        <p:blipFill>
          <a:blip r:embed="rId2" cstate="print"/>
          <a:stretch>
            <a:fillRect/>
          </a:stretch>
        </p:blipFill>
        <p:spPr>
          <a:xfrm>
            <a:off x="323528" y="1340768"/>
            <a:ext cx="4761905" cy="4761905"/>
          </a:xfrm>
          <a:prstGeom prst="rect">
            <a:avLst/>
          </a:prstGeom>
        </p:spPr>
      </p:pic>
      <p:sp>
        <p:nvSpPr>
          <p:cNvPr id="5" name="TextBox 4"/>
          <p:cNvSpPr txBox="1"/>
          <p:nvPr/>
        </p:nvSpPr>
        <p:spPr>
          <a:xfrm>
            <a:off x="5220072" y="1340768"/>
            <a:ext cx="3600400" cy="954107"/>
          </a:xfrm>
          <a:prstGeom prst="rect">
            <a:avLst/>
          </a:prstGeom>
          <a:noFill/>
        </p:spPr>
        <p:txBody>
          <a:bodyPr wrap="square" rtlCol="0">
            <a:spAutoFit/>
          </a:bodyPr>
          <a:lstStyle/>
          <a:p>
            <a:r>
              <a:rPr lang="en-US" sz="2800" b="1" dirty="0" smtClean="0">
                <a:solidFill>
                  <a:schemeClr val="accent2"/>
                </a:solidFill>
              </a:rPr>
              <a:t>Intensive livestock </a:t>
            </a:r>
          </a:p>
          <a:p>
            <a:r>
              <a:rPr lang="en-US" sz="2800" b="1" dirty="0" smtClean="0">
                <a:solidFill>
                  <a:schemeClr val="accent2"/>
                </a:solidFill>
              </a:rPr>
              <a:t>farming  </a:t>
            </a:r>
          </a:p>
        </p:txBody>
      </p:sp>
      <p:sp>
        <p:nvSpPr>
          <p:cNvPr id="13" name="TextBox 12"/>
          <p:cNvSpPr txBox="1"/>
          <p:nvPr/>
        </p:nvSpPr>
        <p:spPr>
          <a:xfrm>
            <a:off x="395536" y="332656"/>
            <a:ext cx="7776864"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Most problems stem from ............</a:t>
            </a:r>
            <a:endParaRPr lang="en-NZ" sz="3600" dirty="0">
              <a:effectLst>
                <a:outerShdw blurRad="38100" dist="38100" dir="2700000" algn="tl">
                  <a:srgbClr val="000000">
                    <a:alpha val="43137"/>
                  </a:srgbClr>
                </a:outerShdw>
              </a:effectLst>
            </a:endParaRPr>
          </a:p>
        </p:txBody>
      </p:sp>
      <p:grpSp>
        <p:nvGrpSpPr>
          <p:cNvPr id="20" name="Group 19"/>
          <p:cNvGrpSpPr/>
          <p:nvPr/>
        </p:nvGrpSpPr>
        <p:grpSpPr>
          <a:xfrm>
            <a:off x="971600" y="4365104"/>
            <a:ext cx="6984776" cy="800219"/>
            <a:chOff x="971600" y="4365104"/>
            <a:chExt cx="6984776" cy="800219"/>
          </a:xfrm>
        </p:grpSpPr>
        <p:sp>
          <p:nvSpPr>
            <p:cNvPr id="8" name="Oval 7"/>
            <p:cNvSpPr/>
            <p:nvPr/>
          </p:nvSpPr>
          <p:spPr>
            <a:xfrm>
              <a:off x="971600" y="4437112"/>
              <a:ext cx="864096"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Oval 8"/>
            <p:cNvSpPr/>
            <p:nvPr/>
          </p:nvSpPr>
          <p:spPr>
            <a:xfrm>
              <a:off x="1691680" y="4365104"/>
              <a:ext cx="864096"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p:cNvSpPr/>
            <p:nvPr/>
          </p:nvSpPr>
          <p:spPr>
            <a:xfrm>
              <a:off x="2771800" y="4365104"/>
              <a:ext cx="864096"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Oval 10"/>
            <p:cNvSpPr/>
            <p:nvPr/>
          </p:nvSpPr>
          <p:spPr>
            <a:xfrm>
              <a:off x="3347864" y="4509120"/>
              <a:ext cx="864096"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p:cNvSpPr txBox="1"/>
            <p:nvPr/>
          </p:nvSpPr>
          <p:spPr>
            <a:xfrm>
              <a:off x="5364088" y="4365104"/>
              <a:ext cx="2592288" cy="800219"/>
            </a:xfrm>
            <a:prstGeom prst="rect">
              <a:avLst/>
            </a:prstGeom>
            <a:noFill/>
          </p:spPr>
          <p:txBody>
            <a:bodyPr wrap="square" rtlCol="0">
              <a:spAutoFit/>
            </a:bodyPr>
            <a:lstStyle/>
            <a:p>
              <a:pPr lvl="0"/>
              <a:r>
                <a:rPr lang="en-US" sz="2800" b="1" dirty="0" smtClean="0">
                  <a:solidFill>
                    <a:srgbClr val="333399"/>
                  </a:solidFill>
                </a:rPr>
                <a:t>Compaction</a:t>
              </a:r>
            </a:p>
            <a:p>
              <a:endParaRPr lang="en-NZ" dirty="0"/>
            </a:p>
          </p:txBody>
        </p:sp>
      </p:grpSp>
      <p:grpSp>
        <p:nvGrpSpPr>
          <p:cNvPr id="19" name="Group 18"/>
          <p:cNvGrpSpPr/>
          <p:nvPr/>
        </p:nvGrpSpPr>
        <p:grpSpPr>
          <a:xfrm>
            <a:off x="4211960" y="2636912"/>
            <a:ext cx="3816424" cy="1088251"/>
            <a:chOff x="4211960" y="2636912"/>
            <a:chExt cx="3816424" cy="1088251"/>
          </a:xfrm>
        </p:grpSpPr>
        <p:sp>
          <p:nvSpPr>
            <p:cNvPr id="15" name="TextBox 14"/>
            <p:cNvSpPr txBox="1"/>
            <p:nvPr/>
          </p:nvSpPr>
          <p:spPr>
            <a:xfrm>
              <a:off x="5292080" y="2924944"/>
              <a:ext cx="2736304" cy="800219"/>
            </a:xfrm>
            <a:prstGeom prst="rect">
              <a:avLst/>
            </a:prstGeom>
            <a:noFill/>
          </p:spPr>
          <p:txBody>
            <a:bodyPr wrap="square" rtlCol="0">
              <a:spAutoFit/>
            </a:bodyPr>
            <a:lstStyle/>
            <a:p>
              <a:pPr lvl="0"/>
              <a:r>
                <a:rPr lang="en-US" sz="2800" b="1" dirty="0" smtClean="0">
                  <a:solidFill>
                    <a:srgbClr val="333399"/>
                  </a:solidFill>
                </a:rPr>
                <a:t>Excess poo </a:t>
              </a:r>
              <a:endParaRPr lang="en-NZ" sz="2800" b="1" dirty="0" smtClean="0">
                <a:solidFill>
                  <a:srgbClr val="333399"/>
                </a:solidFill>
              </a:endParaRPr>
            </a:p>
            <a:p>
              <a:endParaRPr lang="en-NZ" dirty="0"/>
            </a:p>
          </p:txBody>
        </p:sp>
        <p:cxnSp>
          <p:nvCxnSpPr>
            <p:cNvPr id="18" name="Straight Arrow Connector 17"/>
            <p:cNvCxnSpPr/>
            <p:nvPr/>
          </p:nvCxnSpPr>
          <p:spPr>
            <a:xfrm rot="10800000">
              <a:off x="4211960" y="2636912"/>
              <a:ext cx="1008112"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1036711"/>
          </a:xfrm>
        </p:spPr>
        <p:txBody>
          <a:bodyPr/>
          <a:lstStyle/>
          <a:p>
            <a:pPr>
              <a:buNone/>
            </a:pPr>
            <a:r>
              <a:rPr lang="en-US" i="1" dirty="0" smtClean="0"/>
              <a:t>Intensive livestock farming promotes</a:t>
            </a:r>
          </a:p>
          <a:p>
            <a:endParaRPr lang="en-US" dirty="0" smtClean="0"/>
          </a:p>
          <a:p>
            <a:endParaRPr lang="en-NZ" dirty="0"/>
          </a:p>
        </p:txBody>
      </p:sp>
      <p:sp>
        <p:nvSpPr>
          <p:cNvPr id="12" name="TextBox 11"/>
          <p:cNvSpPr txBox="1"/>
          <p:nvPr/>
        </p:nvSpPr>
        <p:spPr>
          <a:xfrm>
            <a:off x="107504" y="2060848"/>
            <a:ext cx="3528392" cy="461665"/>
          </a:xfrm>
          <a:prstGeom prst="rect">
            <a:avLst/>
          </a:prstGeom>
          <a:noFill/>
        </p:spPr>
        <p:txBody>
          <a:bodyPr wrap="square" rtlCol="0">
            <a:spAutoFit/>
          </a:bodyPr>
          <a:lstStyle/>
          <a:p>
            <a:pPr>
              <a:buFont typeface="Arial" pitchFamily="34" charset="0"/>
              <a:buChar char="•"/>
            </a:pPr>
            <a:r>
              <a:rPr lang="en-US" sz="2400" b="1" dirty="0" smtClean="0"/>
              <a:t>   forage  fouling </a:t>
            </a:r>
            <a:endParaRPr lang="en-NZ" sz="2400" b="1" dirty="0"/>
          </a:p>
        </p:txBody>
      </p:sp>
      <p:pic>
        <p:nvPicPr>
          <p:cNvPr id="13" name="Picture 12" descr="Before dung beetles-rank growth.bmp"/>
          <p:cNvPicPr>
            <a:picLocks noChangeAspect="1"/>
          </p:cNvPicPr>
          <p:nvPr/>
        </p:nvPicPr>
        <p:blipFill>
          <a:blip r:embed="rId3" cstate="print"/>
          <a:srcRect r="91"/>
          <a:stretch>
            <a:fillRect/>
          </a:stretch>
        </p:blipFill>
        <p:spPr>
          <a:xfrm>
            <a:off x="3275856" y="1988840"/>
            <a:ext cx="5616624" cy="4287918"/>
          </a:xfrm>
          <a:prstGeom prst="rect">
            <a:avLst/>
          </a:prstGeom>
          <a:noFill/>
        </p:spPr>
      </p:pic>
      <p:sp>
        <p:nvSpPr>
          <p:cNvPr id="22" name="Oval 21"/>
          <p:cNvSpPr/>
          <p:nvPr/>
        </p:nvSpPr>
        <p:spPr>
          <a:xfrm rot="296411">
            <a:off x="5037652" y="4221276"/>
            <a:ext cx="458870" cy="214161"/>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4" name="Group 32"/>
          <p:cNvGrpSpPr/>
          <p:nvPr/>
        </p:nvGrpSpPr>
        <p:grpSpPr>
          <a:xfrm>
            <a:off x="3219341" y="3453821"/>
            <a:ext cx="5734999" cy="3220535"/>
            <a:chOff x="3219341" y="3453821"/>
            <a:chExt cx="5734999" cy="3220535"/>
          </a:xfrm>
        </p:grpSpPr>
        <p:sp>
          <p:nvSpPr>
            <p:cNvPr id="15" name="Oval 14"/>
            <p:cNvSpPr/>
            <p:nvPr/>
          </p:nvSpPr>
          <p:spPr>
            <a:xfrm rot="159163">
              <a:off x="7104588" y="4320598"/>
              <a:ext cx="1206190" cy="765998"/>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Oval 15"/>
            <p:cNvSpPr/>
            <p:nvPr/>
          </p:nvSpPr>
          <p:spPr>
            <a:xfrm rot="296411">
              <a:off x="4661306" y="4187665"/>
              <a:ext cx="757492" cy="434417"/>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Oval 16"/>
            <p:cNvSpPr/>
            <p:nvPr/>
          </p:nvSpPr>
          <p:spPr>
            <a:xfrm>
              <a:off x="5612059" y="4941522"/>
              <a:ext cx="1206190" cy="793991"/>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Oval 17"/>
            <p:cNvSpPr/>
            <p:nvPr/>
          </p:nvSpPr>
          <p:spPr>
            <a:xfrm rot="296411">
              <a:off x="5610482" y="5726086"/>
              <a:ext cx="1539129" cy="771708"/>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Oval 18"/>
            <p:cNvSpPr/>
            <p:nvPr/>
          </p:nvSpPr>
          <p:spPr>
            <a:xfrm rot="296411">
              <a:off x="5235065" y="4400035"/>
              <a:ext cx="827822" cy="383915"/>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Oval 19"/>
            <p:cNvSpPr/>
            <p:nvPr/>
          </p:nvSpPr>
          <p:spPr>
            <a:xfrm rot="296411">
              <a:off x="3808468" y="5735528"/>
              <a:ext cx="1539129" cy="938828"/>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Oval 20"/>
            <p:cNvSpPr/>
            <p:nvPr/>
          </p:nvSpPr>
          <p:spPr>
            <a:xfrm rot="296411">
              <a:off x="3219341" y="3526539"/>
              <a:ext cx="609603" cy="386130"/>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Oval 22"/>
            <p:cNvSpPr/>
            <p:nvPr/>
          </p:nvSpPr>
          <p:spPr>
            <a:xfrm rot="296411">
              <a:off x="4223012" y="3866918"/>
              <a:ext cx="533702" cy="279684"/>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Oval 24"/>
            <p:cNvSpPr/>
            <p:nvPr/>
          </p:nvSpPr>
          <p:spPr>
            <a:xfrm>
              <a:off x="6030302" y="3821831"/>
              <a:ext cx="781206" cy="455028"/>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Oval 25"/>
            <p:cNvSpPr/>
            <p:nvPr/>
          </p:nvSpPr>
          <p:spPr>
            <a:xfrm rot="296411">
              <a:off x="4728378" y="3457984"/>
              <a:ext cx="686804" cy="316728"/>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Oval 26"/>
            <p:cNvSpPr/>
            <p:nvPr/>
          </p:nvSpPr>
          <p:spPr>
            <a:xfrm rot="296411">
              <a:off x="8191691" y="3748977"/>
              <a:ext cx="762649" cy="480918"/>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Oval 23"/>
            <p:cNvSpPr/>
            <p:nvPr/>
          </p:nvSpPr>
          <p:spPr>
            <a:xfrm rot="296411">
              <a:off x="6171019" y="4291292"/>
              <a:ext cx="632615" cy="371995"/>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Oval 27"/>
            <p:cNvSpPr/>
            <p:nvPr/>
          </p:nvSpPr>
          <p:spPr>
            <a:xfrm rot="296411">
              <a:off x="7543619" y="3532953"/>
              <a:ext cx="762649" cy="480918"/>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Oval 28"/>
            <p:cNvSpPr/>
            <p:nvPr/>
          </p:nvSpPr>
          <p:spPr>
            <a:xfrm rot="296411">
              <a:off x="6932497" y="3453821"/>
              <a:ext cx="591159" cy="340678"/>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7" name="TextBox 36"/>
          <p:cNvSpPr txBox="1"/>
          <p:nvPr/>
        </p:nvSpPr>
        <p:spPr>
          <a:xfrm>
            <a:off x="0" y="4221088"/>
            <a:ext cx="3923928" cy="1200329"/>
          </a:xfrm>
          <a:prstGeom prst="rect">
            <a:avLst/>
          </a:prstGeom>
          <a:noFill/>
        </p:spPr>
        <p:txBody>
          <a:bodyPr wrap="square" rtlCol="0">
            <a:spAutoFit/>
          </a:bodyPr>
          <a:lstStyle/>
          <a:p>
            <a:pPr>
              <a:buFont typeface="Arial" pitchFamily="34" charset="0"/>
              <a:buChar char="•"/>
            </a:pPr>
            <a:r>
              <a:rPr lang="en-US" sz="2400" b="1" dirty="0" smtClean="0"/>
              <a:t>   rank growth (swards)</a:t>
            </a:r>
          </a:p>
          <a:p>
            <a:r>
              <a:rPr lang="en-US" sz="2400" b="1" dirty="0" smtClean="0"/>
              <a:t>    &amp; zone of repugnance</a:t>
            </a:r>
          </a:p>
          <a:p>
            <a:endParaRPr lang="en-NZ" sz="2400" b="1" dirty="0"/>
          </a:p>
        </p:txBody>
      </p:sp>
      <p:sp>
        <p:nvSpPr>
          <p:cNvPr id="39" name="TextBox 38"/>
          <p:cNvSpPr txBox="1"/>
          <p:nvPr/>
        </p:nvSpPr>
        <p:spPr>
          <a:xfrm>
            <a:off x="395536" y="2492896"/>
            <a:ext cx="2808312" cy="1615827"/>
          </a:xfrm>
          <a:prstGeom prst="rect">
            <a:avLst/>
          </a:prstGeom>
          <a:noFill/>
        </p:spPr>
        <p:txBody>
          <a:bodyPr wrap="square" rtlCol="0">
            <a:spAutoFit/>
          </a:bodyPr>
          <a:lstStyle/>
          <a:p>
            <a:pPr>
              <a:buFont typeface="Courier New" pitchFamily="49" charset="0"/>
              <a:buChar char="o"/>
            </a:pPr>
            <a:r>
              <a:rPr lang="en-US" sz="1600" b="1" dirty="0" smtClean="0">
                <a:solidFill>
                  <a:schemeClr val="accent2">
                    <a:lumMod val="75000"/>
                  </a:schemeClr>
                </a:solidFill>
              </a:rPr>
              <a:t>   </a:t>
            </a:r>
            <a:r>
              <a:rPr lang="en-US" b="1" dirty="0" smtClean="0">
                <a:solidFill>
                  <a:schemeClr val="accent2"/>
                </a:solidFill>
              </a:rPr>
              <a:t>9.6M head of cattle</a:t>
            </a:r>
          </a:p>
          <a:p>
            <a:r>
              <a:rPr lang="en-US" b="1" dirty="0" smtClean="0">
                <a:solidFill>
                  <a:schemeClr val="accent2"/>
                </a:solidFill>
              </a:rPr>
              <a:t>    ~570-950 ha</a:t>
            </a:r>
          </a:p>
          <a:p>
            <a:r>
              <a:rPr lang="en-US" b="1" dirty="0" smtClean="0">
                <a:solidFill>
                  <a:schemeClr val="accent2"/>
                </a:solidFill>
              </a:rPr>
              <a:t>    dung/day</a:t>
            </a:r>
          </a:p>
          <a:p>
            <a:pPr>
              <a:spcBef>
                <a:spcPts val="600"/>
              </a:spcBef>
            </a:pPr>
            <a:r>
              <a:rPr lang="en-US" sz="1200" b="1" i="1" dirty="0" smtClean="0">
                <a:solidFill>
                  <a:schemeClr val="accent2"/>
                </a:solidFill>
              </a:rPr>
              <a:t>Animal stats: ex. MAF/livestock.</a:t>
            </a:r>
          </a:p>
          <a:p>
            <a:r>
              <a:rPr lang="en-NZ" sz="1200" b="1" dirty="0" smtClean="0">
                <a:solidFill>
                  <a:schemeClr val="accent2"/>
                </a:solidFill>
              </a:rPr>
              <a:t>Haynes &amp; Williams (1993)</a:t>
            </a:r>
            <a:endParaRPr lang="en-NZ" sz="1200" b="1" i="1" dirty="0" smtClean="0">
              <a:solidFill>
                <a:schemeClr val="accent2"/>
              </a:solidFill>
            </a:endParaRPr>
          </a:p>
          <a:p>
            <a:endParaRPr lang="en-US" sz="1600" dirty="0" smtClean="0"/>
          </a:p>
        </p:txBody>
      </p:sp>
      <p:sp>
        <p:nvSpPr>
          <p:cNvPr id="40" name="TextBox 39"/>
          <p:cNvSpPr txBox="1"/>
          <p:nvPr/>
        </p:nvSpPr>
        <p:spPr>
          <a:xfrm>
            <a:off x="467544" y="5030505"/>
            <a:ext cx="2880320" cy="1415772"/>
          </a:xfrm>
          <a:prstGeom prst="rect">
            <a:avLst/>
          </a:prstGeom>
          <a:noFill/>
        </p:spPr>
        <p:txBody>
          <a:bodyPr wrap="square" rtlCol="0">
            <a:spAutoFit/>
          </a:bodyPr>
          <a:lstStyle/>
          <a:p>
            <a:pPr>
              <a:buFont typeface="Courier New" pitchFamily="49" charset="0"/>
              <a:buChar char="o"/>
            </a:pPr>
            <a:r>
              <a:rPr lang="en-US" sz="1600" b="1" dirty="0" smtClean="0"/>
              <a:t>  </a:t>
            </a:r>
            <a:r>
              <a:rPr lang="en-US" b="1" dirty="0" smtClean="0">
                <a:solidFill>
                  <a:schemeClr val="accent2">
                    <a:lumMod val="75000"/>
                  </a:schemeClr>
                </a:solidFill>
              </a:rPr>
              <a:t>an area 5x the size of</a:t>
            </a:r>
          </a:p>
          <a:p>
            <a:r>
              <a:rPr lang="en-US" b="1" dirty="0" smtClean="0">
                <a:solidFill>
                  <a:schemeClr val="accent2">
                    <a:lumMod val="75000"/>
                  </a:schemeClr>
                </a:solidFill>
              </a:rPr>
              <a:t>    the dung itself</a:t>
            </a:r>
          </a:p>
          <a:p>
            <a:r>
              <a:rPr lang="en-US" b="1" dirty="0" smtClean="0">
                <a:solidFill>
                  <a:schemeClr val="accent2">
                    <a:lumMod val="75000"/>
                  </a:schemeClr>
                </a:solidFill>
              </a:rPr>
              <a:t>   (Fincher,1981)</a:t>
            </a:r>
          </a:p>
          <a:p>
            <a:pPr>
              <a:buFont typeface="Courier New" pitchFamily="49" charset="0"/>
              <a:buChar char="o"/>
            </a:pPr>
            <a:endParaRPr lang="en-NZ" sz="1600" dirty="0" smtClean="0"/>
          </a:p>
          <a:p>
            <a:pPr>
              <a:buFont typeface="Courier New" pitchFamily="49" charset="0"/>
              <a:buChar char="o"/>
            </a:pP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ant dung beetle world cup ceremony3.bmp"/>
          <p:cNvPicPr>
            <a:picLocks noChangeAspect="1"/>
          </p:cNvPicPr>
          <p:nvPr/>
        </p:nvPicPr>
        <p:blipFill>
          <a:blip r:embed="rId2" cstate="print">
            <a:lum bright="-2000" contrast="3000"/>
          </a:blip>
          <a:stretch>
            <a:fillRect/>
          </a:stretch>
        </p:blipFill>
        <p:spPr>
          <a:xfrm>
            <a:off x="611560" y="1196752"/>
            <a:ext cx="7392820" cy="4904326"/>
          </a:xfrm>
          <a:prstGeom prst="rect">
            <a:avLst/>
          </a:prstGeom>
        </p:spPr>
      </p:pic>
      <p:sp>
        <p:nvSpPr>
          <p:cNvPr id="3" name="TextBox 2"/>
          <p:cNvSpPr txBox="1"/>
          <p:nvPr/>
        </p:nvSpPr>
        <p:spPr>
          <a:xfrm>
            <a:off x="683568" y="404664"/>
            <a:ext cx="7128792" cy="523220"/>
          </a:xfrm>
          <a:prstGeom prst="rect">
            <a:avLst/>
          </a:prstGeom>
          <a:noFill/>
        </p:spPr>
        <p:txBody>
          <a:bodyPr wrap="square" rtlCol="0">
            <a:spAutoFit/>
          </a:bodyPr>
          <a:lstStyle/>
          <a:p>
            <a:r>
              <a:rPr lang="en-US" sz="2800" b="1" dirty="0" smtClean="0"/>
              <a:t>~ 8,000 species worldwide</a:t>
            </a:r>
            <a:endParaRPr lang="en-NZ"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rot="296411">
            <a:off x="5037652" y="4221276"/>
            <a:ext cx="458870" cy="214161"/>
          </a:xfrm>
          <a:prstGeom prst="ellipse">
            <a:avLst/>
          </a:prstGeom>
          <a:effectLst>
            <a:glow rad="2286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2" name="Picture 8" descr="Benefits of fencing waterways"/>
          <p:cNvPicPr>
            <a:picLocks noChangeAspect="1" noChangeArrowheads="1"/>
          </p:cNvPicPr>
          <p:nvPr/>
        </p:nvPicPr>
        <p:blipFill>
          <a:blip r:embed="rId3" cstate="print"/>
          <a:srcRect b="4"/>
          <a:stretch>
            <a:fillRect/>
          </a:stretch>
        </p:blipFill>
        <p:spPr bwMode="auto">
          <a:xfrm>
            <a:off x="5650136" y="1747128"/>
            <a:ext cx="3386360" cy="2978016"/>
          </a:xfrm>
          <a:prstGeom prst="rect">
            <a:avLst/>
          </a:prstGeom>
          <a:noFill/>
        </p:spPr>
      </p:pic>
      <p:sp>
        <p:nvSpPr>
          <p:cNvPr id="13" name="TextBox 12"/>
          <p:cNvSpPr txBox="1"/>
          <p:nvPr/>
        </p:nvSpPr>
        <p:spPr>
          <a:xfrm>
            <a:off x="179512" y="1988840"/>
            <a:ext cx="2592288" cy="400110"/>
          </a:xfrm>
          <a:prstGeom prst="rect">
            <a:avLst/>
          </a:prstGeom>
          <a:noFill/>
        </p:spPr>
        <p:txBody>
          <a:bodyPr wrap="square" rtlCol="0">
            <a:spAutoFit/>
          </a:bodyPr>
          <a:lstStyle/>
          <a:p>
            <a:pPr>
              <a:buFont typeface="Arial" pitchFamily="34" charset="0"/>
              <a:buChar char="•"/>
            </a:pPr>
            <a:r>
              <a:rPr lang="en-US" sz="2000" b="1" dirty="0" smtClean="0"/>
              <a:t>   surface runoff</a:t>
            </a:r>
            <a:endParaRPr lang="en-NZ" sz="2000" b="1" dirty="0"/>
          </a:p>
        </p:txBody>
      </p:sp>
      <p:sp>
        <p:nvSpPr>
          <p:cNvPr id="14" name="TextBox 13"/>
          <p:cNvSpPr txBox="1"/>
          <p:nvPr/>
        </p:nvSpPr>
        <p:spPr>
          <a:xfrm>
            <a:off x="395536" y="2420888"/>
            <a:ext cx="5256584" cy="2031325"/>
          </a:xfrm>
          <a:prstGeom prst="rect">
            <a:avLst/>
          </a:prstGeom>
          <a:noFill/>
        </p:spPr>
        <p:txBody>
          <a:bodyPr wrap="square" rtlCol="0">
            <a:spAutoFit/>
          </a:bodyPr>
          <a:lstStyle/>
          <a:p>
            <a:pPr>
              <a:buFont typeface="Courier New" pitchFamily="49" charset="0"/>
              <a:buChar char="o"/>
            </a:pPr>
            <a:r>
              <a:rPr lang="en-US" dirty="0" smtClean="0">
                <a:solidFill>
                  <a:srgbClr val="000000"/>
                </a:solidFill>
              </a:rPr>
              <a:t>  </a:t>
            </a:r>
            <a:r>
              <a:rPr lang="en-US" b="1" dirty="0" smtClean="0">
                <a:solidFill>
                  <a:schemeClr val="accent6"/>
                </a:solidFill>
              </a:rPr>
              <a:t>dependent on slope, soil texture and soil</a:t>
            </a:r>
          </a:p>
          <a:p>
            <a:r>
              <a:rPr lang="en-US" b="1" dirty="0" smtClean="0">
                <a:solidFill>
                  <a:schemeClr val="accent6"/>
                </a:solidFill>
              </a:rPr>
              <a:t>    structure. </a:t>
            </a:r>
          </a:p>
          <a:p>
            <a:endParaRPr lang="en-US" dirty="0" smtClean="0">
              <a:solidFill>
                <a:schemeClr val="accent6"/>
              </a:solidFill>
            </a:endParaRPr>
          </a:p>
          <a:p>
            <a:pPr>
              <a:buFont typeface="Courier New" pitchFamily="49" charset="0"/>
              <a:buChar char="o"/>
            </a:pPr>
            <a:r>
              <a:rPr lang="en-US" dirty="0" smtClean="0">
                <a:solidFill>
                  <a:schemeClr val="accent6"/>
                </a:solidFill>
              </a:rPr>
              <a:t>   </a:t>
            </a:r>
            <a:r>
              <a:rPr lang="en-US" b="1" dirty="0" smtClean="0">
                <a:solidFill>
                  <a:schemeClr val="accent6"/>
                </a:solidFill>
              </a:rPr>
              <a:t>if rainfall (or irrigation) intensity is greater   than infiltration rate of poorly managed soils water will accumulate on the surface and </a:t>
            </a:r>
          </a:p>
          <a:p>
            <a:r>
              <a:rPr lang="en-US" b="1" dirty="0" smtClean="0">
                <a:solidFill>
                  <a:schemeClr val="accent6"/>
                </a:solidFill>
              </a:rPr>
              <a:t>run off will occur. </a:t>
            </a:r>
            <a:endParaRPr lang="en-NZ" b="1" dirty="0">
              <a:solidFill>
                <a:schemeClr val="accent6"/>
              </a:solidFill>
            </a:endParaRPr>
          </a:p>
        </p:txBody>
      </p:sp>
      <p:grpSp>
        <p:nvGrpSpPr>
          <p:cNvPr id="3" name="Group 14"/>
          <p:cNvGrpSpPr/>
          <p:nvPr/>
        </p:nvGrpSpPr>
        <p:grpSpPr>
          <a:xfrm>
            <a:off x="276548" y="3966840"/>
            <a:ext cx="8793856" cy="2857500"/>
            <a:chOff x="276548" y="3966840"/>
            <a:chExt cx="8793856" cy="2857500"/>
          </a:xfrm>
        </p:grpSpPr>
        <p:sp>
          <p:nvSpPr>
            <p:cNvPr id="16" name="TextBox 15"/>
            <p:cNvSpPr txBox="1"/>
            <p:nvPr/>
          </p:nvSpPr>
          <p:spPr>
            <a:xfrm>
              <a:off x="276548" y="4470211"/>
              <a:ext cx="4176464" cy="400110"/>
            </a:xfrm>
            <a:prstGeom prst="rect">
              <a:avLst/>
            </a:prstGeom>
            <a:noFill/>
          </p:spPr>
          <p:txBody>
            <a:bodyPr wrap="square" rtlCol="0">
              <a:spAutoFit/>
            </a:bodyPr>
            <a:lstStyle/>
            <a:p>
              <a:pPr>
                <a:buFont typeface="Arial" pitchFamily="34" charset="0"/>
                <a:buChar char="•"/>
              </a:pPr>
              <a:r>
                <a:rPr lang="en-US" sz="2000" b="1" dirty="0" smtClean="0"/>
                <a:t>   degradation in  water quality </a:t>
              </a:r>
              <a:endParaRPr lang="en-NZ" sz="2000" b="1" dirty="0"/>
            </a:p>
          </p:txBody>
        </p:sp>
        <p:pic>
          <p:nvPicPr>
            <p:cNvPr id="17" name="Picture 16" descr="effluent in water way.jpg"/>
            <p:cNvPicPr>
              <a:picLocks noChangeAspect="1"/>
            </p:cNvPicPr>
            <p:nvPr/>
          </p:nvPicPr>
          <p:blipFill>
            <a:blip r:embed="rId4" cstate="print">
              <a:lum bright="-10000"/>
            </a:blip>
            <a:stretch>
              <a:fillRect/>
            </a:stretch>
          </p:blipFill>
          <p:spPr>
            <a:xfrm>
              <a:off x="5260404" y="3966840"/>
              <a:ext cx="3810000" cy="2857500"/>
            </a:xfrm>
            <a:prstGeom prst="rect">
              <a:avLst/>
            </a:prstGeom>
          </p:spPr>
        </p:pic>
        <p:sp>
          <p:nvSpPr>
            <p:cNvPr id="18" name="TextBox 17"/>
            <p:cNvSpPr txBox="1"/>
            <p:nvPr/>
          </p:nvSpPr>
          <p:spPr>
            <a:xfrm>
              <a:off x="467544" y="5097958"/>
              <a:ext cx="5256584" cy="923330"/>
            </a:xfrm>
            <a:prstGeom prst="rect">
              <a:avLst/>
            </a:prstGeom>
            <a:noFill/>
          </p:spPr>
          <p:txBody>
            <a:bodyPr wrap="square" rtlCol="0">
              <a:spAutoFit/>
            </a:bodyPr>
            <a:lstStyle/>
            <a:p>
              <a:pPr>
                <a:buFont typeface="Courier New" pitchFamily="49" charset="0"/>
                <a:buChar char="o"/>
              </a:pPr>
              <a:r>
                <a:rPr lang="en-US" dirty="0" smtClean="0">
                  <a:solidFill>
                    <a:schemeClr val="accent6"/>
                  </a:solidFill>
                </a:rPr>
                <a:t>   </a:t>
              </a:r>
              <a:r>
                <a:rPr lang="en-US" b="1" dirty="0" smtClean="0">
                  <a:solidFill>
                    <a:schemeClr val="accent6"/>
                  </a:solidFill>
                </a:rPr>
                <a:t>nitrogen and phosphorus</a:t>
              </a:r>
            </a:p>
            <a:p>
              <a:pPr>
                <a:buFont typeface="Courier New" pitchFamily="49" charset="0"/>
                <a:buChar char="o"/>
              </a:pPr>
              <a:r>
                <a:rPr lang="en-US" b="1" dirty="0" smtClean="0">
                  <a:solidFill>
                    <a:schemeClr val="accent6"/>
                  </a:solidFill>
                </a:rPr>
                <a:t>   </a:t>
              </a:r>
              <a:r>
                <a:rPr lang="en-US" b="1" dirty="0" err="1" smtClean="0">
                  <a:solidFill>
                    <a:schemeClr val="accent6"/>
                  </a:solidFill>
                </a:rPr>
                <a:t>faecal</a:t>
              </a:r>
              <a:r>
                <a:rPr lang="en-US" b="1" dirty="0" smtClean="0">
                  <a:solidFill>
                    <a:schemeClr val="accent6"/>
                  </a:solidFill>
                </a:rPr>
                <a:t> </a:t>
              </a:r>
              <a:r>
                <a:rPr lang="en-US" b="1" dirty="0" err="1" smtClean="0">
                  <a:solidFill>
                    <a:schemeClr val="accent6"/>
                  </a:solidFill>
                </a:rPr>
                <a:t>coliforms</a:t>
              </a:r>
              <a:endParaRPr lang="en-US" b="1" dirty="0" smtClean="0">
                <a:solidFill>
                  <a:schemeClr val="accent6"/>
                </a:solidFill>
              </a:endParaRPr>
            </a:p>
            <a:p>
              <a:pPr>
                <a:buFont typeface="Courier New" pitchFamily="49" charset="0"/>
                <a:buChar char="o"/>
              </a:pPr>
              <a:r>
                <a:rPr lang="en-US" b="1" dirty="0" smtClean="0">
                  <a:solidFill>
                    <a:schemeClr val="accent6"/>
                  </a:solidFill>
                </a:rPr>
                <a:t>   pathogens (Cryptosporidium, Giardia)</a:t>
              </a:r>
              <a:endParaRPr lang="en-NZ" b="1" dirty="0">
                <a:solidFill>
                  <a:schemeClr val="accent6"/>
                </a:solidFill>
              </a:endParaRPr>
            </a:p>
          </p:txBody>
        </p:sp>
      </p:grpSp>
      <p:sp>
        <p:nvSpPr>
          <p:cNvPr id="21" name="Content Placeholder 2"/>
          <p:cNvSpPr txBox="1">
            <a:spLocks/>
          </p:cNvSpPr>
          <p:nvPr/>
        </p:nvSpPr>
        <p:spPr bwMode="auto">
          <a:xfrm>
            <a:off x="467544" y="332656"/>
            <a:ext cx="8229600" cy="10367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0" cap="none" spc="0" normalizeH="0" baseline="0" noProof="0" dirty="0" smtClean="0">
                <a:ln>
                  <a:noFill/>
                </a:ln>
                <a:solidFill>
                  <a:schemeClr val="tx1"/>
                </a:solidFill>
                <a:effectLst/>
                <a:uLnTx/>
                <a:uFillTx/>
                <a:latin typeface="+mn-lt"/>
                <a:ea typeface="+mn-ea"/>
                <a:cs typeface="+mn-cs"/>
              </a:rPr>
              <a:t>Intensive livestock farming promotes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NZ"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79512" y="1939473"/>
            <a:ext cx="8064896" cy="4585871"/>
          </a:xfrm>
          <a:prstGeom prst="rect">
            <a:avLst/>
          </a:prstGeom>
          <a:noFill/>
          <a:ln w="9525">
            <a:noFill/>
            <a:miter lim="800000"/>
            <a:headEnd/>
            <a:tailEnd/>
          </a:ln>
        </p:spPr>
        <p:txBody>
          <a:bodyPr wrap="square">
            <a:spAutoFit/>
          </a:bodyPr>
          <a:lstStyle/>
          <a:p>
            <a:pPr marL="342900" indent="-342900" algn="just">
              <a:spcAft>
                <a:spcPts val="600"/>
              </a:spcAft>
            </a:pPr>
            <a:r>
              <a:rPr lang="en-US" sz="2800" dirty="0"/>
              <a:t>Improve soil fertility</a:t>
            </a:r>
            <a:r>
              <a:rPr lang="en-US" sz="2800" dirty="0" smtClean="0"/>
              <a:t>……….......…</a:t>
            </a:r>
            <a:r>
              <a:rPr lang="en-US" sz="2800" i="1" dirty="0">
                <a:solidFill>
                  <a:schemeClr val="accent6"/>
                </a:solidFill>
              </a:rPr>
              <a:t>nutrients in dung</a:t>
            </a:r>
            <a:endParaRPr lang="en-US" sz="2800" dirty="0">
              <a:solidFill>
                <a:schemeClr val="accent6"/>
              </a:solidFill>
            </a:endParaRPr>
          </a:p>
          <a:p>
            <a:pPr marL="342900" indent="-342900" algn="just">
              <a:spcAft>
                <a:spcPts val="600"/>
              </a:spcAft>
            </a:pPr>
            <a:r>
              <a:rPr lang="en-US" sz="2800" dirty="0"/>
              <a:t>Improve soil </a:t>
            </a:r>
            <a:r>
              <a:rPr lang="en-US" sz="2800" dirty="0" smtClean="0"/>
              <a:t>structure……...........</a:t>
            </a:r>
            <a:r>
              <a:rPr lang="en-US" sz="2800" dirty="0" smtClean="0">
                <a:solidFill>
                  <a:schemeClr val="accent6"/>
                </a:solidFill>
              </a:rPr>
              <a:t>↓</a:t>
            </a:r>
            <a:r>
              <a:rPr lang="en-US" sz="2800" i="1" dirty="0" smtClean="0">
                <a:solidFill>
                  <a:schemeClr val="accent6"/>
                </a:solidFill>
              </a:rPr>
              <a:t>soil </a:t>
            </a:r>
            <a:r>
              <a:rPr lang="en-US" sz="2800" i="1" dirty="0">
                <a:solidFill>
                  <a:schemeClr val="accent6"/>
                </a:solidFill>
              </a:rPr>
              <a:t>compaction</a:t>
            </a:r>
          </a:p>
          <a:p>
            <a:pPr marL="342900" indent="-342900" algn="just">
              <a:spcAft>
                <a:spcPts val="600"/>
              </a:spcAft>
            </a:pPr>
            <a:r>
              <a:rPr lang="en-US" sz="2800" dirty="0"/>
              <a:t>Improve soil biology</a:t>
            </a:r>
            <a:r>
              <a:rPr lang="en-US" sz="2800" dirty="0" smtClean="0"/>
              <a:t>….......….</a:t>
            </a:r>
            <a:r>
              <a:rPr lang="en-US" sz="2800" i="1" dirty="0">
                <a:solidFill>
                  <a:schemeClr val="accent6"/>
                </a:solidFill>
              </a:rPr>
              <a:t>pasture earthworms </a:t>
            </a:r>
          </a:p>
          <a:p>
            <a:pPr marL="342900" indent="-342900" algn="just">
              <a:spcAft>
                <a:spcPts val="600"/>
              </a:spcAft>
            </a:pPr>
            <a:r>
              <a:rPr lang="en-US" sz="2800" dirty="0"/>
              <a:t>Increase available grazing </a:t>
            </a:r>
            <a:r>
              <a:rPr lang="en-US" sz="2800" dirty="0" smtClean="0"/>
              <a:t>area......…</a:t>
            </a:r>
            <a:r>
              <a:rPr lang="en-US" sz="2800" dirty="0" smtClean="0">
                <a:solidFill>
                  <a:schemeClr val="accent6"/>
                </a:solidFill>
              </a:rPr>
              <a:t>↓</a:t>
            </a:r>
            <a:r>
              <a:rPr lang="en-US" sz="2800" i="1" dirty="0" smtClean="0">
                <a:solidFill>
                  <a:schemeClr val="accent6"/>
                </a:solidFill>
              </a:rPr>
              <a:t>forage </a:t>
            </a:r>
            <a:r>
              <a:rPr lang="en-US" sz="2800" i="1" dirty="0">
                <a:solidFill>
                  <a:schemeClr val="accent6"/>
                </a:solidFill>
              </a:rPr>
              <a:t>foul</a:t>
            </a:r>
          </a:p>
          <a:p>
            <a:pPr marL="342900" indent="-342900" algn="just">
              <a:spcAft>
                <a:spcPts val="600"/>
              </a:spcAft>
            </a:pPr>
            <a:r>
              <a:rPr lang="en-US" sz="2800" dirty="0"/>
              <a:t>Increase pasture productivity</a:t>
            </a:r>
            <a:r>
              <a:rPr lang="en-US" sz="2800" dirty="0" smtClean="0"/>
              <a:t>…..........</a:t>
            </a:r>
            <a:r>
              <a:rPr lang="en-US" sz="2800" i="1" dirty="0" smtClean="0">
                <a:solidFill>
                  <a:schemeClr val="accent6"/>
                </a:solidFill>
              </a:rPr>
              <a:t>↑grass </a:t>
            </a:r>
            <a:r>
              <a:rPr lang="en-US" sz="2800" i="1" dirty="0">
                <a:solidFill>
                  <a:schemeClr val="accent6"/>
                </a:solidFill>
              </a:rPr>
              <a:t>yield</a:t>
            </a:r>
          </a:p>
          <a:p>
            <a:pPr marL="342900" indent="-342900" algn="just">
              <a:spcAft>
                <a:spcPts val="600"/>
              </a:spcAft>
            </a:pPr>
            <a:r>
              <a:rPr lang="en-US" sz="2800" dirty="0" smtClean="0"/>
              <a:t>Improve water infiltration……............</a:t>
            </a:r>
            <a:r>
              <a:rPr lang="en-US" sz="2800" i="1" dirty="0" smtClean="0">
                <a:solidFill>
                  <a:schemeClr val="accent6"/>
                </a:solidFill>
              </a:rPr>
              <a:t> via tunneling</a:t>
            </a:r>
          </a:p>
          <a:p>
            <a:pPr marL="342900" indent="-342900" algn="just">
              <a:spcAft>
                <a:spcPts val="600"/>
              </a:spcAft>
            </a:pPr>
            <a:r>
              <a:rPr lang="en-US" sz="2800" dirty="0" smtClean="0"/>
              <a:t>Improve </a:t>
            </a:r>
            <a:r>
              <a:rPr lang="en-US" sz="2800" dirty="0"/>
              <a:t>water quality</a:t>
            </a:r>
            <a:r>
              <a:rPr lang="en-US" sz="2800" dirty="0" smtClean="0"/>
              <a:t>……….........</a:t>
            </a:r>
            <a:r>
              <a:rPr lang="en-US" sz="2800" dirty="0" smtClean="0">
                <a:solidFill>
                  <a:schemeClr val="accent6"/>
                </a:solidFill>
              </a:rPr>
              <a:t>↓</a:t>
            </a:r>
            <a:r>
              <a:rPr lang="en-US" sz="2800" i="1" dirty="0" smtClean="0">
                <a:solidFill>
                  <a:schemeClr val="accent6"/>
                </a:solidFill>
              </a:rPr>
              <a:t>surface </a:t>
            </a:r>
            <a:r>
              <a:rPr lang="en-US" sz="2800" i="1" dirty="0">
                <a:solidFill>
                  <a:schemeClr val="accent6"/>
                </a:solidFill>
              </a:rPr>
              <a:t>run-off</a:t>
            </a:r>
          </a:p>
          <a:p>
            <a:pPr marL="342900" indent="-342900" algn="just">
              <a:spcAft>
                <a:spcPts val="600"/>
              </a:spcAft>
            </a:pPr>
            <a:r>
              <a:rPr lang="en-US" sz="2800" dirty="0" smtClean="0"/>
              <a:t>Reduce pests/disease.....................</a:t>
            </a:r>
            <a:r>
              <a:rPr lang="en-US" sz="2800" dirty="0" smtClean="0">
                <a:solidFill>
                  <a:schemeClr val="accent6"/>
                </a:solidFill>
              </a:rPr>
              <a:t>↓</a:t>
            </a:r>
            <a:r>
              <a:rPr lang="en-US" sz="2800" i="1" dirty="0" smtClean="0">
                <a:solidFill>
                  <a:schemeClr val="accent6"/>
                </a:solidFill>
              </a:rPr>
              <a:t>gut parasites</a:t>
            </a:r>
          </a:p>
          <a:p>
            <a:pPr marL="342900" indent="-342900" algn="just">
              <a:spcAft>
                <a:spcPts val="600"/>
              </a:spcAft>
            </a:pPr>
            <a:r>
              <a:rPr lang="en-US" sz="2800" dirty="0" smtClean="0"/>
              <a:t>Sequester carbon……….......…….</a:t>
            </a:r>
            <a:r>
              <a:rPr lang="en-US" sz="2800" dirty="0" smtClean="0">
                <a:solidFill>
                  <a:schemeClr val="accent6"/>
                </a:solidFill>
              </a:rPr>
              <a:t>↓</a:t>
            </a:r>
            <a:r>
              <a:rPr lang="en-US" sz="2800" i="1" dirty="0" smtClean="0">
                <a:solidFill>
                  <a:schemeClr val="accent6"/>
                </a:solidFill>
              </a:rPr>
              <a:t>gas emissions</a:t>
            </a:r>
            <a:endParaRPr lang="en-NZ" sz="2800" i="1" dirty="0">
              <a:solidFill>
                <a:schemeClr val="accent6"/>
              </a:solidFill>
            </a:endParaRPr>
          </a:p>
        </p:txBody>
      </p:sp>
      <p:sp>
        <p:nvSpPr>
          <p:cNvPr id="8" name="Title 1"/>
          <p:cNvSpPr txBox="1">
            <a:spLocks/>
          </p:cNvSpPr>
          <p:nvPr/>
        </p:nvSpPr>
        <p:spPr bwMode="auto">
          <a:xfrm>
            <a:off x="395536"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benefits</a:t>
            </a:r>
            <a:endParaRPr kumimoji="0" lang="en-NZ" sz="4000" b="0"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
        <p:nvSpPr>
          <p:cNvPr id="4" name="TextBox 3"/>
          <p:cNvSpPr txBox="1"/>
          <p:nvPr/>
        </p:nvSpPr>
        <p:spPr>
          <a:xfrm>
            <a:off x="179512" y="1052736"/>
            <a:ext cx="8064896" cy="707886"/>
          </a:xfrm>
          <a:prstGeom prst="rect">
            <a:avLst/>
          </a:prstGeom>
          <a:noFill/>
        </p:spPr>
        <p:txBody>
          <a:bodyPr wrap="square" rtlCol="0">
            <a:spAutoFit/>
          </a:bodyPr>
          <a:lstStyle/>
          <a:p>
            <a:pPr algn="ctr"/>
            <a:r>
              <a:rPr lang="en-US" sz="2000" b="1" i="1" dirty="0" smtClean="0"/>
              <a:t>Ecological and environmental benefits  from the services provided by tunnelling dung beetles include.......</a:t>
            </a:r>
            <a:endParaRPr lang="en-NZ" sz="2000"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251520" y="44624"/>
            <a:ext cx="8229600" cy="648072"/>
          </a:xfrm>
        </p:spPr>
        <p:txBody>
          <a:bodyPr/>
          <a:lstStyle/>
          <a:p>
            <a:pPr marL="609600" indent="-609600" algn="ctr" eaLnBrk="1" hangingPunct="1">
              <a:lnSpc>
                <a:spcPct val="90000"/>
              </a:lnSpc>
              <a:buFontTx/>
              <a:buNone/>
            </a:pPr>
            <a:r>
              <a:rPr lang="en-US" sz="4400" dirty="0" smtClean="0">
                <a:effectLst>
                  <a:outerShdw blurRad="38100" dist="38100" dir="2700000" algn="tl">
                    <a:srgbClr val="000000">
                      <a:alpha val="43137"/>
                    </a:srgbClr>
                  </a:outerShdw>
                </a:effectLst>
              </a:rPr>
              <a:t>Economic benefits</a:t>
            </a:r>
          </a:p>
          <a:p>
            <a:pPr marL="609600" indent="-609600" algn="ctr" eaLnBrk="1" hangingPunct="1">
              <a:lnSpc>
                <a:spcPct val="90000"/>
              </a:lnSpc>
              <a:buFontTx/>
              <a:buNone/>
            </a:pPr>
            <a:endParaRPr lang="en-GB" sz="4400" dirty="0" smtClean="0">
              <a:solidFill>
                <a:schemeClr val="accent2"/>
              </a:solidFill>
              <a:effectLst>
                <a:outerShdw blurRad="38100" dist="38100" dir="2700000" algn="tl">
                  <a:srgbClr val="000000">
                    <a:alpha val="43137"/>
                  </a:srgbClr>
                </a:outerShdw>
              </a:effectLst>
            </a:endParaRPr>
          </a:p>
        </p:txBody>
      </p:sp>
      <p:sp>
        <p:nvSpPr>
          <p:cNvPr id="47108" name="Text Box 4"/>
          <p:cNvSpPr txBox="1">
            <a:spLocks noChangeArrowheads="1"/>
          </p:cNvSpPr>
          <p:nvPr/>
        </p:nvSpPr>
        <p:spPr bwMode="auto">
          <a:xfrm>
            <a:off x="395536" y="1628800"/>
            <a:ext cx="8207375" cy="1680460"/>
          </a:xfrm>
          <a:prstGeom prst="rect">
            <a:avLst/>
          </a:prstGeom>
          <a:noFill/>
          <a:ln w="9525">
            <a:noFill/>
            <a:miter lim="800000"/>
            <a:headEnd/>
            <a:tailEnd/>
          </a:ln>
        </p:spPr>
        <p:txBody>
          <a:bodyPr wrap="square">
            <a:spAutoFit/>
          </a:bodyPr>
          <a:lstStyle/>
          <a:p>
            <a:pPr>
              <a:lnSpc>
                <a:spcPct val="120000"/>
              </a:lnSpc>
              <a:spcBef>
                <a:spcPct val="70000"/>
              </a:spcBef>
              <a:buFont typeface="Symbol" pitchFamily="18" charset="2"/>
              <a:buChar char=""/>
            </a:pPr>
            <a:r>
              <a:rPr lang="en-NZ" sz="2400" b="1" dirty="0">
                <a:solidFill>
                  <a:schemeClr val="accent2"/>
                </a:solidFill>
                <a:ea typeface="Times" charset="0"/>
                <a:cs typeface="Arial" pitchFamily="34" charset="0"/>
              </a:rPr>
              <a:t>  Services provided by dung beetles are worth an 	estimated US$380 million/yr to the US economy</a:t>
            </a:r>
          </a:p>
          <a:p>
            <a:pPr>
              <a:lnSpc>
                <a:spcPct val="120000"/>
              </a:lnSpc>
              <a:spcBef>
                <a:spcPct val="70000"/>
              </a:spcBef>
              <a:buFont typeface="Symbol" pitchFamily="18" charset="2"/>
              <a:buChar char=""/>
            </a:pPr>
            <a:r>
              <a:rPr lang="en-NZ" sz="2400" b="1" dirty="0">
                <a:solidFill>
                  <a:schemeClr val="accent2"/>
                </a:solidFill>
                <a:ea typeface="Times" charset="0"/>
                <a:cs typeface="Arial" pitchFamily="34" charset="0"/>
              </a:rPr>
              <a:t>  USA has almost 100 million cattle in </a:t>
            </a:r>
            <a:r>
              <a:rPr lang="en-NZ" sz="2400" b="1" dirty="0" smtClean="0">
                <a:solidFill>
                  <a:schemeClr val="accent2"/>
                </a:solidFill>
                <a:ea typeface="Times" charset="0"/>
                <a:cs typeface="Arial" pitchFamily="34" charset="0"/>
              </a:rPr>
              <a:t>production/yr</a:t>
            </a:r>
            <a:endParaRPr lang="en-NZ" sz="2400" b="1" dirty="0">
              <a:solidFill>
                <a:schemeClr val="accent2"/>
              </a:solidFill>
              <a:ea typeface="Times" charset="0"/>
              <a:cs typeface="Arial" pitchFamily="34" charset="0"/>
            </a:endParaRPr>
          </a:p>
        </p:txBody>
      </p:sp>
      <p:sp>
        <p:nvSpPr>
          <p:cNvPr id="47109" name="Text Box 5"/>
          <p:cNvSpPr txBox="1">
            <a:spLocks noChangeArrowheads="1"/>
          </p:cNvSpPr>
          <p:nvPr/>
        </p:nvSpPr>
        <p:spPr bwMode="auto">
          <a:xfrm>
            <a:off x="323528" y="836712"/>
            <a:ext cx="8064500" cy="641350"/>
          </a:xfrm>
          <a:prstGeom prst="rect">
            <a:avLst/>
          </a:prstGeom>
          <a:noFill/>
          <a:ln w="9525">
            <a:noFill/>
            <a:miter lim="800000"/>
            <a:headEnd/>
            <a:tailEnd/>
          </a:ln>
        </p:spPr>
        <p:txBody>
          <a:bodyPr>
            <a:spAutoFit/>
          </a:bodyPr>
          <a:lstStyle/>
          <a:p>
            <a:pPr>
              <a:spcBef>
                <a:spcPct val="50000"/>
              </a:spcBef>
            </a:pPr>
            <a:r>
              <a:rPr lang="en-GB" b="1" i="1" dirty="0"/>
              <a:t>LOSEY and VAUGHAN (2006). </a:t>
            </a:r>
            <a:r>
              <a:rPr lang="en-GB" b="1" i="1" dirty="0" err="1"/>
              <a:t>BioScience</a:t>
            </a:r>
            <a:r>
              <a:rPr lang="en-GB" b="1" i="1" dirty="0"/>
              <a:t>. Vol. 56 No. 4. Pages: 311-325. (www.biosciencemag.org).</a:t>
            </a:r>
          </a:p>
        </p:txBody>
      </p:sp>
      <p:sp>
        <p:nvSpPr>
          <p:cNvPr id="6" name="Text Box 4"/>
          <p:cNvSpPr txBox="1">
            <a:spLocks noChangeArrowheads="1"/>
          </p:cNvSpPr>
          <p:nvPr/>
        </p:nvSpPr>
        <p:spPr bwMode="auto">
          <a:xfrm>
            <a:off x="395536" y="3501008"/>
            <a:ext cx="8207375" cy="830997"/>
          </a:xfrm>
          <a:prstGeom prst="rect">
            <a:avLst/>
          </a:prstGeom>
          <a:noFill/>
          <a:ln w="9525">
            <a:noFill/>
            <a:miter lim="800000"/>
            <a:headEnd/>
            <a:tailEnd/>
          </a:ln>
        </p:spPr>
        <p:txBody>
          <a:bodyPr>
            <a:spAutoFit/>
          </a:bodyPr>
          <a:lstStyle/>
          <a:p>
            <a:pPr>
              <a:spcBef>
                <a:spcPct val="50000"/>
              </a:spcBef>
              <a:buFont typeface="Symbol" pitchFamily="18" charset="2"/>
              <a:buChar char=""/>
            </a:pPr>
            <a:r>
              <a:rPr lang="en-NZ" sz="2400" b="1" dirty="0">
                <a:solidFill>
                  <a:schemeClr val="accent2"/>
                </a:solidFill>
                <a:ea typeface="Times" charset="0"/>
                <a:cs typeface="Arial" pitchFamily="34" charset="0"/>
              </a:rPr>
              <a:t>NZ has </a:t>
            </a:r>
            <a:r>
              <a:rPr lang="en-NZ" sz="2400" b="1" dirty="0" smtClean="0">
                <a:solidFill>
                  <a:schemeClr val="accent2"/>
                </a:solidFill>
                <a:ea typeface="Times" charset="0"/>
                <a:cs typeface="Arial" pitchFamily="34" charset="0"/>
              </a:rPr>
              <a:t>on average 9.6 million </a:t>
            </a:r>
            <a:r>
              <a:rPr lang="en-NZ" sz="2400" b="1" dirty="0">
                <a:solidFill>
                  <a:schemeClr val="accent2"/>
                </a:solidFill>
                <a:ea typeface="Times" charset="0"/>
                <a:cs typeface="Arial" pitchFamily="34" charset="0"/>
              </a:rPr>
              <a:t>head of cattle  in production per </a:t>
            </a:r>
            <a:r>
              <a:rPr lang="en-NZ" sz="2400" b="1" dirty="0" smtClean="0">
                <a:solidFill>
                  <a:schemeClr val="accent2"/>
                </a:solidFill>
                <a:ea typeface="Times" charset="0"/>
                <a:cs typeface="Arial" pitchFamily="34" charset="0"/>
              </a:rPr>
              <a:t>year</a:t>
            </a:r>
            <a:endParaRPr lang="en-GB" sz="2400" dirty="0">
              <a:solidFill>
                <a:schemeClr val="accent2"/>
              </a:solidFill>
              <a:ea typeface="Times" charset="0"/>
              <a:cs typeface="Arial" pitchFamily="34" charset="0"/>
            </a:endParaRPr>
          </a:p>
        </p:txBody>
      </p:sp>
      <p:sp>
        <p:nvSpPr>
          <p:cNvPr id="7" name="TextBox 6"/>
          <p:cNvSpPr txBox="1"/>
          <p:nvPr/>
        </p:nvSpPr>
        <p:spPr>
          <a:xfrm>
            <a:off x="395536" y="4653136"/>
            <a:ext cx="7643813" cy="2062103"/>
          </a:xfrm>
          <a:prstGeom prst="rect">
            <a:avLst/>
          </a:prstGeom>
          <a:solidFill>
            <a:schemeClr val="bg1"/>
          </a:solidFill>
        </p:spPr>
        <p:txBody>
          <a:bodyPr wrap="square">
            <a:spAutoFit/>
          </a:bodyPr>
          <a:lstStyle/>
          <a:p>
            <a:pPr algn="ctr">
              <a:defRPr/>
            </a:pPr>
            <a:r>
              <a:rPr lang="en-NZ" sz="3200" b="1" dirty="0" smtClean="0">
                <a:effectLst>
                  <a:outerShdw blurRad="38100" dist="38100" dir="2700000" algn="tl">
                    <a:srgbClr val="C0C0C0"/>
                  </a:outerShdw>
                </a:effectLst>
                <a:ea typeface="Times" charset="0"/>
                <a:cs typeface="Arial" pitchFamily="34" charset="0"/>
              </a:rPr>
              <a:t>so</a:t>
            </a:r>
            <a:r>
              <a:rPr lang="en-NZ" sz="3200" b="1" dirty="0">
                <a:effectLst>
                  <a:outerShdw blurRad="38100" dist="38100" dir="2700000" algn="tl">
                    <a:srgbClr val="C0C0C0"/>
                  </a:outerShdw>
                </a:effectLst>
                <a:ea typeface="Times" charset="0"/>
                <a:cs typeface="Arial" pitchFamily="34" charset="0"/>
              </a:rPr>
              <a:t>, assuming equivalent benefits, dung beetles could be worth </a:t>
            </a:r>
            <a:r>
              <a:rPr lang="en-NZ" sz="3200" b="1" dirty="0" smtClean="0">
                <a:effectLst>
                  <a:outerShdw blurRad="38100" dist="38100" dir="2700000" algn="tl">
                    <a:srgbClr val="C0C0C0"/>
                  </a:outerShdw>
                </a:effectLst>
                <a:ea typeface="Times" charset="0"/>
                <a:cs typeface="Arial" pitchFamily="34" charset="0"/>
              </a:rPr>
              <a:t>at least NZ$55 </a:t>
            </a:r>
            <a:r>
              <a:rPr lang="en-NZ" sz="3200" b="1" dirty="0">
                <a:effectLst>
                  <a:outerShdw blurRad="38100" dist="38100" dir="2700000" algn="tl">
                    <a:srgbClr val="C0C0C0"/>
                  </a:outerShdw>
                </a:effectLst>
                <a:ea typeface="Times" charset="0"/>
                <a:cs typeface="Arial" pitchFamily="34" charset="0"/>
              </a:rPr>
              <a:t>million per year to the NZ </a:t>
            </a:r>
            <a:r>
              <a:rPr lang="en-NZ" sz="3200" b="1" dirty="0" smtClean="0">
                <a:effectLst>
                  <a:outerShdw blurRad="38100" dist="38100" dir="2700000" algn="tl">
                    <a:srgbClr val="C0C0C0"/>
                  </a:outerShdw>
                </a:effectLst>
                <a:ea typeface="Times" charset="0"/>
                <a:cs typeface="Arial" pitchFamily="34" charset="0"/>
              </a:rPr>
              <a:t>economy</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229600" cy="1143000"/>
          </a:xfrm>
        </p:spPr>
        <p:txBody>
          <a:bodyPr/>
          <a:lstStyle/>
          <a:p>
            <a:r>
              <a:rPr lang="en-US" b="1" dirty="0" smtClean="0">
                <a:effectLst>
                  <a:outerShdw blurRad="38100" dist="38100" dir="2700000" algn="tl">
                    <a:srgbClr val="000000">
                      <a:alpha val="43137"/>
                    </a:srgbClr>
                  </a:outerShdw>
                </a:effectLst>
              </a:rPr>
              <a:t>ERMA process</a:t>
            </a:r>
            <a:endParaRPr lang="en-NZ" b="1" dirty="0">
              <a:effectLst>
                <a:outerShdw blurRad="38100" dist="38100" dir="2700000" algn="tl">
                  <a:srgbClr val="000000">
                    <a:alpha val="43137"/>
                  </a:srgbClr>
                </a:outerShdw>
              </a:effectLst>
            </a:endParaRPr>
          </a:p>
        </p:txBody>
      </p:sp>
      <p:pic>
        <p:nvPicPr>
          <p:cNvPr id="11" name="Picture 10" descr="killer insects.bmp"/>
          <p:cNvPicPr>
            <a:picLocks noChangeAspect="1"/>
          </p:cNvPicPr>
          <p:nvPr/>
        </p:nvPicPr>
        <p:blipFill>
          <a:blip r:embed="rId2" cstate="print"/>
          <a:stretch>
            <a:fillRect/>
          </a:stretch>
        </p:blipFill>
        <p:spPr>
          <a:xfrm>
            <a:off x="179512" y="1052736"/>
            <a:ext cx="3921888" cy="5517232"/>
          </a:xfrm>
          <a:prstGeom prst="rect">
            <a:avLst/>
          </a:prstGeom>
        </p:spPr>
      </p:pic>
      <p:sp>
        <p:nvSpPr>
          <p:cNvPr id="4" name="TextBox 3"/>
          <p:cNvSpPr txBox="1"/>
          <p:nvPr/>
        </p:nvSpPr>
        <p:spPr>
          <a:xfrm>
            <a:off x="4644008" y="1340768"/>
            <a:ext cx="3888432" cy="2954655"/>
          </a:xfrm>
          <a:prstGeom prst="rect">
            <a:avLst/>
          </a:prstGeom>
          <a:noFill/>
        </p:spPr>
        <p:txBody>
          <a:bodyPr wrap="square" rtlCol="0">
            <a:spAutoFit/>
          </a:bodyPr>
          <a:lstStyle/>
          <a:p>
            <a:r>
              <a:rPr lang="en-US" sz="2400" b="1" dirty="0" smtClean="0"/>
              <a:t>Risks include:</a:t>
            </a:r>
          </a:p>
          <a:p>
            <a:endParaRPr lang="en-US" dirty="0" smtClean="0"/>
          </a:p>
          <a:p>
            <a:r>
              <a:rPr lang="en-US" b="1" dirty="0" smtClean="0">
                <a:solidFill>
                  <a:schemeClr val="accent2"/>
                </a:solidFill>
              </a:rPr>
              <a:t>Invasion of native habitats</a:t>
            </a:r>
          </a:p>
          <a:p>
            <a:endParaRPr lang="en-US" b="1" dirty="0" smtClean="0">
              <a:solidFill>
                <a:schemeClr val="accent2"/>
              </a:solidFill>
            </a:endParaRPr>
          </a:p>
          <a:p>
            <a:r>
              <a:rPr lang="en-US" b="1" dirty="0" smtClean="0">
                <a:solidFill>
                  <a:schemeClr val="accent2"/>
                </a:solidFill>
              </a:rPr>
              <a:t>Outcompeting native dung fauna </a:t>
            </a:r>
          </a:p>
          <a:p>
            <a:endParaRPr lang="en-US" b="1" dirty="0" smtClean="0">
              <a:solidFill>
                <a:schemeClr val="accent2"/>
              </a:solidFill>
            </a:endParaRPr>
          </a:p>
          <a:p>
            <a:r>
              <a:rPr lang="en-US" b="1" dirty="0" smtClean="0">
                <a:solidFill>
                  <a:schemeClr val="accent2"/>
                </a:solidFill>
              </a:rPr>
              <a:t>Altering native ecosystem processes</a:t>
            </a:r>
          </a:p>
          <a:p>
            <a:endParaRPr lang="en-US" b="1" dirty="0" smtClean="0">
              <a:solidFill>
                <a:schemeClr val="accent2"/>
              </a:solidFill>
            </a:endParaRPr>
          </a:p>
          <a:p>
            <a:r>
              <a:rPr lang="en-US" b="1" dirty="0" smtClean="0">
                <a:solidFill>
                  <a:schemeClr val="accent2"/>
                </a:solidFill>
              </a:rPr>
              <a:t>Spreading disease  </a:t>
            </a:r>
            <a:endParaRPr lang="en-NZ" b="1" dirty="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229600" cy="1143000"/>
          </a:xfrm>
        </p:spPr>
        <p:txBody>
          <a:bodyPr/>
          <a:lstStyle/>
          <a:p>
            <a:r>
              <a:rPr lang="en-US" b="1" dirty="0" smtClean="0">
                <a:effectLst>
                  <a:outerShdw blurRad="38100" dist="38100" dir="2700000" algn="tl">
                    <a:srgbClr val="000000">
                      <a:alpha val="43137"/>
                    </a:srgbClr>
                  </a:outerShdw>
                </a:effectLst>
              </a:rPr>
              <a:t>ERMA process</a:t>
            </a:r>
            <a:endParaRPr lang="en-NZ" b="1" dirty="0">
              <a:effectLst>
                <a:outerShdw blurRad="38100" dist="38100" dir="2700000" algn="tl">
                  <a:srgbClr val="000000">
                    <a:alpha val="43137"/>
                  </a:srgbClr>
                </a:outerShdw>
              </a:effectLst>
            </a:endParaRPr>
          </a:p>
        </p:txBody>
      </p:sp>
      <p:pic>
        <p:nvPicPr>
          <p:cNvPr id="10246" name="Picture 6" descr="http://www.businessweek.com/careers/workingparents/blog/archives/tipping%20scales.png"/>
          <p:cNvPicPr>
            <a:picLocks noChangeAspect="1" noChangeArrowheads="1"/>
          </p:cNvPicPr>
          <p:nvPr/>
        </p:nvPicPr>
        <p:blipFill>
          <a:blip r:embed="rId2" cstate="print"/>
          <a:srcRect/>
          <a:stretch>
            <a:fillRect/>
          </a:stretch>
        </p:blipFill>
        <p:spPr bwMode="auto">
          <a:xfrm>
            <a:off x="2339752" y="1515218"/>
            <a:ext cx="3657600" cy="3209926"/>
          </a:xfrm>
          <a:prstGeom prst="rect">
            <a:avLst/>
          </a:prstGeom>
          <a:noFill/>
        </p:spPr>
      </p:pic>
      <p:sp>
        <p:nvSpPr>
          <p:cNvPr id="6" name="TextBox 5"/>
          <p:cNvSpPr txBox="1"/>
          <p:nvPr/>
        </p:nvSpPr>
        <p:spPr>
          <a:xfrm>
            <a:off x="1979712" y="5157192"/>
            <a:ext cx="1800200" cy="584775"/>
          </a:xfrm>
          <a:prstGeom prst="rect">
            <a:avLst/>
          </a:prstGeom>
          <a:noFill/>
        </p:spPr>
        <p:txBody>
          <a:bodyPr wrap="square" rtlCol="0">
            <a:spAutoFit/>
          </a:bodyPr>
          <a:lstStyle/>
          <a:p>
            <a:r>
              <a:rPr lang="en-US" sz="3200" b="1" dirty="0" smtClean="0"/>
              <a:t>Benefits</a:t>
            </a:r>
            <a:r>
              <a:rPr lang="en-US" sz="3200" b="1" dirty="0" smtClean="0">
                <a:effectLst>
                  <a:outerShdw blurRad="38100" dist="38100" dir="2700000" algn="tl">
                    <a:srgbClr val="000000">
                      <a:alpha val="43137"/>
                    </a:srgbClr>
                  </a:outerShdw>
                </a:effectLst>
              </a:rPr>
              <a:t> </a:t>
            </a:r>
            <a:endParaRPr lang="en-NZ" sz="3200" b="1" dirty="0">
              <a:effectLst>
                <a:outerShdw blurRad="38100" dist="38100" dir="2700000" algn="tl">
                  <a:srgbClr val="000000">
                    <a:alpha val="43137"/>
                  </a:srgbClr>
                </a:outerShdw>
              </a:effectLst>
            </a:endParaRPr>
          </a:p>
        </p:txBody>
      </p:sp>
      <p:sp>
        <p:nvSpPr>
          <p:cNvPr id="7" name="TextBox 6"/>
          <p:cNvSpPr txBox="1"/>
          <p:nvPr/>
        </p:nvSpPr>
        <p:spPr>
          <a:xfrm>
            <a:off x="5076056" y="5157192"/>
            <a:ext cx="1800200" cy="584775"/>
          </a:xfrm>
          <a:prstGeom prst="rect">
            <a:avLst/>
          </a:prstGeom>
          <a:noFill/>
        </p:spPr>
        <p:txBody>
          <a:bodyPr wrap="square" rtlCol="0">
            <a:spAutoFit/>
          </a:bodyPr>
          <a:lstStyle/>
          <a:p>
            <a:r>
              <a:rPr lang="en-US" sz="3200" b="1" dirty="0" smtClean="0"/>
              <a:t>Risks</a:t>
            </a:r>
            <a:r>
              <a:rPr lang="en-US" sz="3200" b="1" dirty="0" smtClean="0">
                <a:effectLst>
                  <a:outerShdw blurRad="38100" dist="38100" dir="2700000" algn="tl">
                    <a:srgbClr val="000000">
                      <a:alpha val="43137"/>
                    </a:srgbClr>
                  </a:outerShdw>
                </a:effectLst>
              </a:rPr>
              <a:t> </a:t>
            </a:r>
            <a:endParaRPr lang="en-NZ" sz="3200" b="1" dirty="0">
              <a:effectLst>
                <a:outerShdw blurRad="38100" dist="38100" dir="2700000" algn="tl">
                  <a:srgbClr val="000000">
                    <a:alpha val="43137"/>
                  </a:srgbClr>
                </a:outerShdw>
              </a:effectLst>
            </a:endParaRPr>
          </a:p>
        </p:txBody>
      </p:sp>
      <p:grpSp>
        <p:nvGrpSpPr>
          <p:cNvPr id="10" name="Group 9"/>
          <p:cNvGrpSpPr/>
          <p:nvPr/>
        </p:nvGrpSpPr>
        <p:grpSpPr>
          <a:xfrm>
            <a:off x="2123728" y="5864393"/>
            <a:ext cx="4392488" cy="372919"/>
            <a:chOff x="2123728" y="6008409"/>
            <a:chExt cx="4392488" cy="372919"/>
          </a:xfrm>
        </p:grpSpPr>
        <p:sp>
          <p:nvSpPr>
            <p:cNvPr id="8" name="TextBox 7"/>
            <p:cNvSpPr txBox="1"/>
            <p:nvPr/>
          </p:nvSpPr>
          <p:spPr>
            <a:xfrm>
              <a:off x="2123728" y="6011996"/>
              <a:ext cx="1440160" cy="369332"/>
            </a:xfrm>
            <a:prstGeom prst="rect">
              <a:avLst/>
            </a:prstGeom>
            <a:noFill/>
          </p:spPr>
          <p:txBody>
            <a:bodyPr wrap="square" rtlCol="0">
              <a:spAutoFit/>
            </a:bodyPr>
            <a:lstStyle/>
            <a:p>
              <a:r>
                <a:rPr lang="en-US" b="1" dirty="0" smtClean="0">
                  <a:solidFill>
                    <a:schemeClr val="accent2"/>
                  </a:solidFill>
                </a:rPr>
                <a:t>Significant</a:t>
              </a:r>
              <a:endParaRPr lang="en-NZ" b="1" dirty="0">
                <a:solidFill>
                  <a:schemeClr val="accent2"/>
                </a:solidFill>
              </a:endParaRPr>
            </a:p>
          </p:txBody>
        </p:sp>
        <p:sp>
          <p:nvSpPr>
            <p:cNvPr id="9" name="TextBox 8"/>
            <p:cNvSpPr txBox="1"/>
            <p:nvPr/>
          </p:nvSpPr>
          <p:spPr>
            <a:xfrm>
              <a:off x="5076056" y="6008409"/>
              <a:ext cx="1440160" cy="369332"/>
            </a:xfrm>
            <a:prstGeom prst="rect">
              <a:avLst/>
            </a:prstGeom>
            <a:noFill/>
          </p:spPr>
          <p:txBody>
            <a:bodyPr wrap="square" rtlCol="0">
              <a:spAutoFit/>
            </a:bodyPr>
            <a:lstStyle/>
            <a:p>
              <a:r>
                <a:rPr lang="en-NZ" b="1" dirty="0" smtClean="0">
                  <a:solidFill>
                    <a:schemeClr val="accent2"/>
                  </a:solidFill>
                </a:rPr>
                <a:t>Negligible</a:t>
              </a:r>
              <a:endParaRPr lang="en-NZ" b="1" dirty="0">
                <a:solidFill>
                  <a:schemeClr val="accent2"/>
                </a:solidFil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0" y="936104"/>
            <a:ext cx="8229600" cy="2492896"/>
          </a:xfrm>
          <a:noFill/>
        </p:spPr>
        <p:txBody>
          <a:bodyPr/>
          <a:lstStyle/>
          <a:p>
            <a:pPr marL="342900" indent="-342900" eaLnBrk="1" hangingPunct="1"/>
            <a:r>
              <a:rPr lang="en-US" sz="3200" b="1" dirty="0" smtClean="0">
                <a:solidFill>
                  <a:schemeClr val="tx1"/>
                </a:solidFill>
              </a:rPr>
              <a:t>  ERMA granted permission  for  importation and full unconditional release of 11species of dung beetle for use in NZ pastureland</a:t>
            </a:r>
            <a:endParaRPr lang="en-GB" sz="3200" b="1" dirty="0" smtClean="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0" y="548680"/>
            <a:ext cx="8788158" cy="6040058"/>
            <a:chOff x="116134" y="764704"/>
            <a:chExt cx="8788158" cy="6040058"/>
          </a:xfrm>
          <a:solidFill>
            <a:schemeClr val="bg1"/>
          </a:solidFill>
        </p:grpSpPr>
        <p:grpSp>
          <p:nvGrpSpPr>
            <p:cNvPr id="58" name="Group 67"/>
            <p:cNvGrpSpPr/>
            <p:nvPr/>
          </p:nvGrpSpPr>
          <p:grpSpPr>
            <a:xfrm>
              <a:off x="2771800" y="772688"/>
              <a:ext cx="1998219" cy="1792216"/>
              <a:chOff x="2771800" y="772688"/>
              <a:chExt cx="1998219" cy="1792216"/>
            </a:xfrm>
            <a:grpFill/>
          </p:grpSpPr>
          <p:sp>
            <p:nvSpPr>
              <p:cNvPr id="108" name="TextBox 18"/>
              <p:cNvSpPr txBox="1"/>
              <p:nvPr/>
            </p:nvSpPr>
            <p:spPr>
              <a:xfrm>
                <a:off x="2781528" y="2134017"/>
                <a:ext cx="1944216" cy="430887"/>
              </a:xfrm>
              <a:prstGeom prst="rect">
                <a:avLst/>
              </a:prstGeom>
              <a:grpFill/>
            </p:spPr>
            <p:txBody>
              <a:bodyPr wrap="square" rtlCol="0">
                <a:spAutoFit/>
              </a:bodyPr>
              <a:lstStyle/>
              <a:p>
                <a:pPr algn="ctr"/>
                <a:r>
                  <a:rPr lang="en-US" sz="1050" b="1" i="1" dirty="0" smtClean="0"/>
                  <a:t>Bubas bison</a:t>
                </a:r>
                <a:endParaRPr lang="en-US" sz="1050" b="1" dirty="0" smtClean="0"/>
              </a:p>
              <a:p>
                <a:pPr algn="ctr"/>
                <a:r>
                  <a:rPr lang="en-US" sz="1050" b="1" dirty="0" smtClean="0"/>
                  <a:t>16mm</a:t>
                </a:r>
                <a:endParaRPr lang="en-NZ" sz="1050" i="1" dirty="0"/>
              </a:p>
            </p:txBody>
          </p:sp>
          <p:pic>
            <p:nvPicPr>
              <p:cNvPr id="109" name="Picture 4" descr="Bubas bison2.jpg"/>
              <p:cNvPicPr>
                <a:picLocks noChangeAspect="1"/>
              </p:cNvPicPr>
              <p:nvPr/>
            </p:nvPicPr>
            <p:blipFill>
              <a:blip r:embed="rId2" cstate="email"/>
              <a:srcRect/>
              <a:stretch>
                <a:fillRect/>
              </a:stretch>
            </p:blipFill>
            <p:spPr>
              <a:xfrm>
                <a:off x="2771800" y="772688"/>
                <a:ext cx="1998219" cy="1434139"/>
              </a:xfrm>
              <a:prstGeom prst="rect">
                <a:avLst/>
              </a:prstGeom>
              <a:grpFill/>
            </p:spPr>
          </p:pic>
        </p:grpSp>
        <p:grpSp>
          <p:nvGrpSpPr>
            <p:cNvPr id="59" name="Group 61"/>
            <p:cNvGrpSpPr/>
            <p:nvPr/>
          </p:nvGrpSpPr>
          <p:grpSpPr>
            <a:xfrm>
              <a:off x="4716016" y="2640070"/>
              <a:ext cx="2211132" cy="1882188"/>
              <a:chOff x="4716016" y="2640070"/>
              <a:chExt cx="2211132" cy="1882188"/>
            </a:xfrm>
            <a:grpFill/>
          </p:grpSpPr>
          <p:sp>
            <p:nvSpPr>
              <p:cNvPr id="106" name="TextBox 23"/>
              <p:cNvSpPr txBox="1"/>
              <p:nvPr/>
            </p:nvSpPr>
            <p:spPr>
              <a:xfrm>
                <a:off x="4716016" y="4106760"/>
                <a:ext cx="2160240" cy="415498"/>
              </a:xfrm>
              <a:prstGeom prst="rect">
                <a:avLst/>
              </a:prstGeom>
              <a:grpFill/>
            </p:spPr>
            <p:txBody>
              <a:bodyPr wrap="square" rtlCol="0">
                <a:spAutoFit/>
              </a:bodyPr>
              <a:lstStyle/>
              <a:p>
                <a:pPr algn="ctr"/>
                <a:r>
                  <a:rPr lang="en-US" sz="1050" b="1" i="1" dirty="0" err="1" smtClean="0"/>
                  <a:t>Onitis</a:t>
                </a:r>
                <a:r>
                  <a:rPr lang="en-US" sz="1050" b="1" i="1" dirty="0" smtClean="0"/>
                  <a:t> </a:t>
                </a:r>
                <a:r>
                  <a:rPr lang="en-US" sz="1050" b="1" i="1" dirty="0" err="1" smtClean="0"/>
                  <a:t>alexis</a:t>
                </a:r>
                <a:endParaRPr lang="en-US" sz="1050" b="1" dirty="0" smtClean="0"/>
              </a:p>
              <a:p>
                <a:pPr algn="ctr"/>
                <a:r>
                  <a:rPr lang="en-US" sz="1050" b="1" dirty="0" smtClean="0"/>
                  <a:t>20mm</a:t>
                </a:r>
                <a:endParaRPr lang="en-NZ" sz="1050" i="1" dirty="0"/>
              </a:p>
            </p:txBody>
          </p:sp>
          <p:pic>
            <p:nvPicPr>
              <p:cNvPr id="107" name="Picture 7" descr="Onitis alexis.jpg"/>
              <p:cNvPicPr>
                <a:picLocks noChangeAspect="1"/>
              </p:cNvPicPr>
              <p:nvPr/>
            </p:nvPicPr>
            <p:blipFill>
              <a:blip r:embed="rId3" cstate="email"/>
              <a:srcRect/>
              <a:stretch>
                <a:fillRect/>
              </a:stretch>
            </p:blipFill>
            <p:spPr>
              <a:xfrm>
                <a:off x="4719424" y="2640070"/>
                <a:ext cx="2207724" cy="1493554"/>
              </a:xfrm>
              <a:prstGeom prst="rect">
                <a:avLst/>
              </a:prstGeom>
              <a:grpFill/>
            </p:spPr>
          </p:pic>
        </p:grpSp>
        <p:grpSp>
          <p:nvGrpSpPr>
            <p:cNvPr id="60" name="Group 68"/>
            <p:cNvGrpSpPr/>
            <p:nvPr/>
          </p:nvGrpSpPr>
          <p:grpSpPr>
            <a:xfrm>
              <a:off x="323528" y="804777"/>
              <a:ext cx="2016224" cy="1760127"/>
              <a:chOff x="323528" y="804777"/>
              <a:chExt cx="2016224" cy="1760127"/>
            </a:xfrm>
            <a:grpFill/>
          </p:grpSpPr>
          <p:sp>
            <p:nvSpPr>
              <p:cNvPr id="102" name="TextBox 15"/>
              <p:cNvSpPr txBox="1"/>
              <p:nvPr/>
            </p:nvSpPr>
            <p:spPr>
              <a:xfrm>
                <a:off x="323528" y="2134017"/>
                <a:ext cx="1944216" cy="430887"/>
              </a:xfrm>
              <a:prstGeom prst="rect">
                <a:avLst/>
              </a:prstGeom>
              <a:grpFill/>
            </p:spPr>
            <p:txBody>
              <a:bodyPr wrap="square" rtlCol="0">
                <a:spAutoFit/>
              </a:bodyPr>
              <a:lstStyle/>
              <a:p>
                <a:pPr algn="ctr"/>
                <a:r>
                  <a:rPr lang="en-US" sz="1050" b="1" i="1" dirty="0" smtClean="0"/>
                  <a:t>Bubas bubalus</a:t>
                </a:r>
                <a:endParaRPr lang="en-US" sz="1050" b="1" dirty="0" smtClean="0"/>
              </a:p>
              <a:p>
                <a:pPr algn="ctr"/>
                <a:r>
                  <a:rPr lang="en-US" sz="1050" b="1" dirty="0" smtClean="0"/>
                  <a:t>17mm</a:t>
                </a:r>
                <a:endParaRPr lang="en-NZ" sz="1050" i="1" dirty="0"/>
              </a:p>
            </p:txBody>
          </p:sp>
          <p:grpSp>
            <p:nvGrpSpPr>
              <p:cNvPr id="103" name="Group 17"/>
              <p:cNvGrpSpPr/>
              <p:nvPr/>
            </p:nvGrpSpPr>
            <p:grpSpPr>
              <a:xfrm>
                <a:off x="343823" y="804777"/>
                <a:ext cx="1995929" cy="1401578"/>
                <a:chOff x="179512" y="116632"/>
                <a:chExt cx="2211953" cy="1545594"/>
              </a:xfrm>
              <a:grpFill/>
            </p:grpSpPr>
            <p:pic>
              <p:nvPicPr>
                <p:cNvPr id="104" name="Picture 3" descr="Bubalus1male.jpg"/>
                <p:cNvPicPr>
                  <a:picLocks noChangeAspect="1"/>
                </p:cNvPicPr>
                <p:nvPr/>
              </p:nvPicPr>
              <p:blipFill>
                <a:blip r:embed="rId4" cstate="email"/>
                <a:srcRect/>
                <a:stretch>
                  <a:fillRect/>
                </a:stretch>
              </p:blipFill>
              <p:spPr>
                <a:xfrm>
                  <a:off x="179512" y="116632"/>
                  <a:ext cx="2211953" cy="1545594"/>
                </a:xfrm>
                <a:prstGeom prst="rect">
                  <a:avLst/>
                </a:prstGeom>
                <a:grpFill/>
              </p:spPr>
            </p:pic>
            <p:sp>
              <p:nvSpPr>
                <p:cNvPr id="105" name="Rectangle 16"/>
                <p:cNvSpPr/>
                <p:nvPr/>
              </p:nvSpPr>
              <p:spPr>
                <a:xfrm>
                  <a:off x="1278486" y="620688"/>
                  <a:ext cx="45719" cy="50405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nvGrpSpPr>
            <p:cNvPr id="61" name="Group 45"/>
            <p:cNvGrpSpPr/>
            <p:nvPr/>
          </p:nvGrpSpPr>
          <p:grpSpPr>
            <a:xfrm>
              <a:off x="251520" y="4573401"/>
              <a:ext cx="2376264" cy="2231361"/>
              <a:chOff x="376080" y="4106256"/>
              <a:chExt cx="2376264" cy="2231361"/>
            </a:xfrm>
            <a:grpFill/>
          </p:grpSpPr>
          <p:pic>
            <p:nvPicPr>
              <p:cNvPr id="100" name="Picture 8" descr="taurus.jpg"/>
              <p:cNvPicPr>
                <a:picLocks noChangeAspect="1"/>
              </p:cNvPicPr>
              <p:nvPr/>
            </p:nvPicPr>
            <p:blipFill>
              <a:blip r:embed="rId5" cstate="email"/>
              <a:srcRect/>
              <a:stretch>
                <a:fillRect/>
              </a:stretch>
            </p:blipFill>
            <p:spPr>
              <a:xfrm>
                <a:off x="376080" y="4106256"/>
                <a:ext cx="2376264" cy="1683054"/>
              </a:xfrm>
              <a:prstGeom prst="rect">
                <a:avLst/>
              </a:prstGeom>
              <a:grpFill/>
            </p:spPr>
          </p:pic>
          <p:sp>
            <p:nvSpPr>
              <p:cNvPr id="101" name="TextBox 25"/>
              <p:cNvSpPr txBox="1"/>
              <p:nvPr/>
            </p:nvSpPr>
            <p:spPr>
              <a:xfrm>
                <a:off x="395536" y="5760536"/>
                <a:ext cx="2304256" cy="577081"/>
              </a:xfrm>
              <a:prstGeom prst="rect">
                <a:avLst/>
              </a:prstGeom>
              <a:grpFill/>
            </p:spPr>
            <p:txBody>
              <a:bodyPr wrap="square" rtlCol="0">
                <a:spAutoFit/>
              </a:bodyPr>
              <a:lstStyle/>
              <a:p>
                <a:pPr algn="ctr"/>
                <a:r>
                  <a:rPr lang="en-US" sz="1050" b="1" i="1" dirty="0" err="1" smtClean="0"/>
                  <a:t>Onthophagus</a:t>
                </a:r>
                <a:r>
                  <a:rPr lang="en-US" sz="1050" b="1" i="1" dirty="0" smtClean="0"/>
                  <a:t> </a:t>
                </a:r>
                <a:r>
                  <a:rPr lang="en-US" sz="1050" b="1" i="1" dirty="0" err="1" smtClean="0"/>
                  <a:t>taurus</a:t>
                </a:r>
                <a:r>
                  <a:rPr lang="en-US" sz="1050" b="1" i="1" dirty="0" smtClean="0"/>
                  <a:t> </a:t>
                </a:r>
              </a:p>
              <a:p>
                <a:pPr algn="ctr"/>
                <a:endParaRPr lang="en-US" sz="1050" b="1" dirty="0" smtClean="0"/>
              </a:p>
              <a:p>
                <a:pPr algn="ctr"/>
                <a:r>
                  <a:rPr lang="en-US" sz="1050" b="1" dirty="0" smtClean="0"/>
                  <a:t>9mm</a:t>
                </a:r>
                <a:endParaRPr lang="en-NZ" sz="1050" i="1" dirty="0"/>
              </a:p>
            </p:txBody>
          </p:sp>
        </p:grpSp>
        <p:grpSp>
          <p:nvGrpSpPr>
            <p:cNvPr id="62" name="Group 60"/>
            <p:cNvGrpSpPr/>
            <p:nvPr/>
          </p:nvGrpSpPr>
          <p:grpSpPr>
            <a:xfrm>
              <a:off x="6885683" y="2658871"/>
              <a:ext cx="2018609" cy="1850980"/>
              <a:chOff x="6885683" y="2658871"/>
              <a:chExt cx="2018609" cy="1850980"/>
            </a:xfrm>
            <a:grpFill/>
          </p:grpSpPr>
          <p:sp>
            <p:nvSpPr>
              <p:cNvPr id="96" name="TextBox 95"/>
              <p:cNvSpPr txBox="1"/>
              <p:nvPr/>
            </p:nvSpPr>
            <p:spPr>
              <a:xfrm>
                <a:off x="6885683" y="4094353"/>
                <a:ext cx="1978915" cy="415498"/>
              </a:xfrm>
              <a:prstGeom prst="rect">
                <a:avLst/>
              </a:prstGeom>
              <a:grpFill/>
            </p:spPr>
            <p:txBody>
              <a:bodyPr wrap="square" rtlCol="0">
                <a:spAutoFit/>
              </a:bodyPr>
              <a:lstStyle/>
              <a:p>
                <a:pPr algn="ctr"/>
                <a:r>
                  <a:rPr lang="en-US" sz="1050" b="1" i="1" dirty="0" err="1" smtClean="0"/>
                  <a:t>Geotrupes</a:t>
                </a:r>
                <a:r>
                  <a:rPr lang="en-US" sz="1050" b="1" i="1" dirty="0" smtClean="0"/>
                  <a:t> </a:t>
                </a:r>
                <a:r>
                  <a:rPr lang="en-US" sz="1050" b="1" i="1" dirty="0" err="1" smtClean="0"/>
                  <a:t>spiniger</a:t>
                </a:r>
                <a:endParaRPr lang="en-US" sz="1050" b="1" dirty="0" smtClean="0"/>
              </a:p>
              <a:p>
                <a:pPr algn="ctr"/>
                <a:r>
                  <a:rPr lang="en-US" sz="1050" b="1" dirty="0" smtClean="0"/>
                  <a:t>22mm</a:t>
                </a:r>
                <a:endParaRPr lang="en-NZ" sz="1050" i="1" dirty="0"/>
              </a:p>
            </p:txBody>
          </p:sp>
          <p:grpSp>
            <p:nvGrpSpPr>
              <p:cNvPr id="97" name="Group 59"/>
              <p:cNvGrpSpPr/>
              <p:nvPr/>
            </p:nvGrpSpPr>
            <p:grpSpPr>
              <a:xfrm>
                <a:off x="7092280" y="2658871"/>
                <a:ext cx="1812012" cy="1445225"/>
                <a:chOff x="7092280" y="2621163"/>
                <a:chExt cx="1812012" cy="1445225"/>
              </a:xfrm>
              <a:grpFill/>
            </p:grpSpPr>
            <p:pic>
              <p:nvPicPr>
                <p:cNvPr id="98" name="Picture 12" descr="geotrupes spiniger1.jpg"/>
                <p:cNvPicPr>
                  <a:picLocks noChangeAspect="1"/>
                </p:cNvPicPr>
                <p:nvPr/>
              </p:nvPicPr>
              <p:blipFill>
                <a:blip r:embed="rId6" cstate="email"/>
                <a:stretch>
                  <a:fillRect/>
                </a:stretch>
              </p:blipFill>
              <p:spPr>
                <a:xfrm>
                  <a:off x="7092280" y="2621163"/>
                  <a:ext cx="1812012" cy="1415690"/>
                </a:xfrm>
                <a:prstGeom prst="rect">
                  <a:avLst/>
                </a:prstGeom>
                <a:grpFill/>
              </p:spPr>
            </p:pic>
            <p:sp>
              <p:nvSpPr>
                <p:cNvPr id="99" name="TextBox 98"/>
                <p:cNvSpPr txBox="1"/>
                <p:nvPr/>
              </p:nvSpPr>
              <p:spPr>
                <a:xfrm>
                  <a:off x="7856486" y="3842110"/>
                  <a:ext cx="267578" cy="224278"/>
                </a:xfrm>
                <a:prstGeom prst="rect">
                  <a:avLst/>
                </a:prstGeom>
                <a:grpFill/>
              </p:spPr>
              <p:txBody>
                <a:bodyPr wrap="square" rtlCol="0">
                  <a:spAutoFit/>
                </a:bodyPr>
                <a:lstStyle/>
                <a:p>
                  <a:r>
                    <a:rPr lang="en-NZ" sz="1000" dirty="0" smtClean="0">
                      <a:solidFill>
                        <a:schemeClr val="bg1">
                          <a:lumMod val="50000"/>
                        </a:schemeClr>
                      </a:solidFill>
                      <a:latin typeface="Times New Roman"/>
                      <a:cs typeface="Times New Roman"/>
                    </a:rPr>
                    <a:t>♂</a:t>
                  </a:r>
                  <a:endParaRPr lang="en-NZ" sz="1000" dirty="0">
                    <a:solidFill>
                      <a:schemeClr val="bg1">
                        <a:lumMod val="50000"/>
                      </a:schemeClr>
                    </a:solidFill>
                  </a:endParaRPr>
                </a:p>
              </p:txBody>
            </p:sp>
          </p:grpSp>
        </p:grpSp>
        <p:grpSp>
          <p:nvGrpSpPr>
            <p:cNvPr id="63" name="Group 43"/>
            <p:cNvGrpSpPr/>
            <p:nvPr/>
          </p:nvGrpSpPr>
          <p:grpSpPr>
            <a:xfrm>
              <a:off x="4452654" y="4544217"/>
              <a:ext cx="2035680" cy="2131625"/>
              <a:chOff x="4480935" y="4077072"/>
              <a:chExt cx="2035680" cy="2131625"/>
            </a:xfrm>
            <a:grpFill/>
          </p:grpSpPr>
          <p:sp>
            <p:nvSpPr>
              <p:cNvPr id="92" name="TextBox 27"/>
              <p:cNvSpPr txBox="1"/>
              <p:nvPr/>
            </p:nvSpPr>
            <p:spPr>
              <a:xfrm>
                <a:off x="4480935" y="5793199"/>
                <a:ext cx="2035680" cy="415498"/>
              </a:xfrm>
              <a:prstGeom prst="rect">
                <a:avLst/>
              </a:prstGeom>
              <a:grpFill/>
            </p:spPr>
            <p:txBody>
              <a:bodyPr wrap="square" rtlCol="0">
                <a:spAutoFit/>
              </a:bodyPr>
              <a:lstStyle/>
              <a:p>
                <a:pPr algn="ctr"/>
                <a:r>
                  <a:rPr lang="en-US" sz="1050" b="1" i="1" dirty="0" err="1" smtClean="0"/>
                  <a:t>Onthophagus</a:t>
                </a:r>
                <a:r>
                  <a:rPr lang="en-US" sz="1050" b="1" i="1" dirty="0" smtClean="0"/>
                  <a:t> </a:t>
                </a:r>
                <a:r>
                  <a:rPr lang="en-US" sz="1050" b="1" i="1" dirty="0" err="1" smtClean="0"/>
                  <a:t>binodis</a:t>
                </a:r>
                <a:r>
                  <a:rPr lang="en-US" sz="1050" b="1" i="1" dirty="0" smtClean="0"/>
                  <a:t> </a:t>
                </a:r>
              </a:p>
              <a:p>
                <a:pPr algn="ctr"/>
                <a:r>
                  <a:rPr lang="en-US" sz="1050" b="1" dirty="0" smtClean="0"/>
                  <a:t>12mm</a:t>
                </a:r>
                <a:endParaRPr lang="en-NZ" sz="1050" i="1" dirty="0"/>
              </a:p>
            </p:txBody>
          </p:sp>
          <p:grpSp>
            <p:nvGrpSpPr>
              <p:cNvPr id="93" name="Group 33"/>
              <p:cNvGrpSpPr/>
              <p:nvPr/>
            </p:nvGrpSpPr>
            <p:grpSpPr>
              <a:xfrm>
                <a:off x="4640097" y="4077072"/>
                <a:ext cx="1534452" cy="1711275"/>
                <a:chOff x="4572001" y="4365103"/>
                <a:chExt cx="1534452" cy="1711275"/>
              </a:xfrm>
              <a:grpFill/>
            </p:grpSpPr>
            <p:pic>
              <p:nvPicPr>
                <p:cNvPr id="94" name="Picture 2"/>
                <p:cNvPicPr>
                  <a:picLocks noChangeAspect="1" noChangeArrowheads="1"/>
                </p:cNvPicPr>
                <p:nvPr/>
              </p:nvPicPr>
              <p:blipFill>
                <a:blip r:embed="rId7" cstate="email">
                  <a:lum bright="2000" contrast="7000"/>
                </a:blip>
                <a:srcRect/>
                <a:stretch>
                  <a:fillRect/>
                </a:stretch>
              </p:blipFill>
              <p:spPr bwMode="auto">
                <a:xfrm rot="16200000">
                  <a:off x="4483589" y="4453515"/>
                  <a:ext cx="1711275" cy="1534452"/>
                </a:xfrm>
                <a:prstGeom prst="rect">
                  <a:avLst/>
                </a:prstGeom>
                <a:grpFill/>
                <a:ln w="9525">
                  <a:noFill/>
                  <a:miter lim="800000"/>
                  <a:headEnd/>
                  <a:tailEnd/>
                </a:ln>
              </p:spPr>
            </p:pic>
            <p:sp>
              <p:nvSpPr>
                <p:cNvPr id="95" name="TextBox 94"/>
                <p:cNvSpPr txBox="1"/>
                <p:nvPr/>
              </p:nvSpPr>
              <p:spPr>
                <a:xfrm>
                  <a:off x="5800447" y="4492792"/>
                  <a:ext cx="288032" cy="246221"/>
                </a:xfrm>
                <a:prstGeom prst="rect">
                  <a:avLst/>
                </a:prstGeom>
                <a:grpFill/>
              </p:spPr>
              <p:txBody>
                <a:bodyPr wrap="square" rtlCol="0">
                  <a:spAutoFit/>
                </a:bodyPr>
                <a:lstStyle/>
                <a:p>
                  <a:r>
                    <a:rPr lang="en-NZ" sz="1000" dirty="0" smtClean="0">
                      <a:solidFill>
                        <a:schemeClr val="bg1">
                          <a:lumMod val="50000"/>
                        </a:schemeClr>
                      </a:solidFill>
                      <a:latin typeface="Times New Roman"/>
                      <a:cs typeface="Times New Roman"/>
                    </a:rPr>
                    <a:t>♂</a:t>
                  </a:r>
                  <a:endParaRPr lang="en-NZ" sz="1000" dirty="0">
                    <a:solidFill>
                      <a:schemeClr val="bg1">
                        <a:lumMod val="50000"/>
                      </a:schemeClr>
                    </a:solidFill>
                  </a:endParaRPr>
                </a:p>
              </p:txBody>
            </p:sp>
          </p:grpSp>
        </p:grpSp>
        <p:grpSp>
          <p:nvGrpSpPr>
            <p:cNvPr id="64" name="Group 44"/>
            <p:cNvGrpSpPr/>
            <p:nvPr/>
          </p:nvGrpSpPr>
          <p:grpSpPr>
            <a:xfrm>
              <a:off x="2527894" y="4544217"/>
              <a:ext cx="2185414" cy="2132642"/>
              <a:chOff x="2565602" y="4077072"/>
              <a:chExt cx="2185414" cy="2132642"/>
            </a:xfrm>
            <a:grpFill/>
          </p:grpSpPr>
          <p:sp>
            <p:nvSpPr>
              <p:cNvPr id="88" name="TextBox 87"/>
              <p:cNvSpPr txBox="1"/>
              <p:nvPr/>
            </p:nvSpPr>
            <p:spPr>
              <a:xfrm>
                <a:off x="2565602" y="5794216"/>
                <a:ext cx="2185414" cy="415498"/>
              </a:xfrm>
              <a:prstGeom prst="rect">
                <a:avLst/>
              </a:prstGeom>
              <a:grpFill/>
            </p:spPr>
            <p:txBody>
              <a:bodyPr wrap="square" rtlCol="0">
                <a:spAutoFit/>
              </a:bodyPr>
              <a:lstStyle/>
              <a:p>
                <a:pPr algn="ctr"/>
                <a:r>
                  <a:rPr lang="en-US" sz="1050" b="1" i="1" dirty="0" smtClean="0"/>
                  <a:t>O. (Digitonthophagus) gazella  </a:t>
                </a:r>
                <a:r>
                  <a:rPr lang="en-US" sz="1050" b="1" dirty="0" smtClean="0"/>
                  <a:t>    </a:t>
                </a:r>
              </a:p>
              <a:p>
                <a:pPr algn="ctr"/>
                <a:r>
                  <a:rPr lang="en-US" sz="1050" b="1" dirty="0" smtClean="0"/>
                  <a:t>11mm</a:t>
                </a:r>
                <a:endParaRPr lang="en-NZ" sz="1050" i="1" dirty="0"/>
              </a:p>
            </p:txBody>
          </p:sp>
          <p:grpSp>
            <p:nvGrpSpPr>
              <p:cNvPr id="89" name="Group 32"/>
              <p:cNvGrpSpPr/>
              <p:nvPr/>
            </p:nvGrpSpPr>
            <p:grpSpPr>
              <a:xfrm>
                <a:off x="3131840" y="4077072"/>
                <a:ext cx="1377978" cy="1638332"/>
                <a:chOff x="3131840" y="4365104"/>
                <a:chExt cx="1377978" cy="1638332"/>
              </a:xfrm>
              <a:grpFill/>
            </p:grpSpPr>
            <p:pic>
              <p:nvPicPr>
                <p:cNvPr id="90" name="Picture 9" descr="Onthophagus gazella.bmp"/>
                <p:cNvPicPr>
                  <a:picLocks noChangeAspect="1"/>
                </p:cNvPicPr>
                <p:nvPr/>
              </p:nvPicPr>
              <p:blipFill>
                <a:blip r:embed="rId8" cstate="email"/>
                <a:stretch>
                  <a:fillRect/>
                </a:stretch>
              </p:blipFill>
              <p:spPr>
                <a:xfrm>
                  <a:off x="3131840" y="4365104"/>
                  <a:ext cx="1312257" cy="1638332"/>
                </a:xfrm>
                <a:prstGeom prst="rect">
                  <a:avLst/>
                </a:prstGeom>
                <a:grpFill/>
              </p:spPr>
            </p:pic>
            <p:sp>
              <p:nvSpPr>
                <p:cNvPr id="91" name="TextBox 90"/>
                <p:cNvSpPr txBox="1"/>
                <p:nvPr/>
              </p:nvSpPr>
              <p:spPr>
                <a:xfrm>
                  <a:off x="4221786" y="4420785"/>
                  <a:ext cx="288032" cy="246221"/>
                </a:xfrm>
                <a:prstGeom prst="rect">
                  <a:avLst/>
                </a:prstGeom>
                <a:grpFill/>
              </p:spPr>
              <p:txBody>
                <a:bodyPr wrap="square" rtlCol="0">
                  <a:spAutoFit/>
                </a:bodyPr>
                <a:lstStyle/>
                <a:p>
                  <a:r>
                    <a:rPr lang="en-NZ" sz="1000" dirty="0" smtClean="0">
                      <a:solidFill>
                        <a:schemeClr val="bg1">
                          <a:lumMod val="50000"/>
                        </a:schemeClr>
                      </a:solidFill>
                      <a:latin typeface="Times New Roman"/>
                      <a:cs typeface="Times New Roman"/>
                    </a:rPr>
                    <a:t>♂</a:t>
                  </a:r>
                  <a:endParaRPr lang="en-NZ" sz="1000" dirty="0">
                    <a:solidFill>
                      <a:schemeClr val="bg1">
                        <a:lumMod val="50000"/>
                      </a:schemeClr>
                    </a:solidFill>
                  </a:endParaRPr>
                </a:p>
              </p:txBody>
            </p:sp>
          </p:grpSp>
        </p:grpSp>
        <p:grpSp>
          <p:nvGrpSpPr>
            <p:cNvPr id="65" name="Group 42"/>
            <p:cNvGrpSpPr/>
            <p:nvPr/>
          </p:nvGrpSpPr>
          <p:grpSpPr>
            <a:xfrm>
              <a:off x="6499265" y="4592857"/>
              <a:ext cx="2304256" cy="2095050"/>
              <a:chOff x="6395568" y="4125712"/>
              <a:chExt cx="2304256" cy="2095050"/>
            </a:xfrm>
            <a:grpFill/>
          </p:grpSpPr>
          <p:grpSp>
            <p:nvGrpSpPr>
              <p:cNvPr id="83" name="Group 36"/>
              <p:cNvGrpSpPr/>
              <p:nvPr/>
            </p:nvGrpSpPr>
            <p:grpSpPr>
              <a:xfrm>
                <a:off x="6467576" y="4125712"/>
                <a:ext cx="2232248" cy="1787718"/>
                <a:chOff x="6516216" y="4437112"/>
                <a:chExt cx="2232248" cy="1787718"/>
              </a:xfrm>
              <a:grpFill/>
            </p:grpSpPr>
            <p:pic>
              <p:nvPicPr>
                <p:cNvPr id="85" name="Picture 10" descr="vacca.jpg"/>
                <p:cNvPicPr>
                  <a:picLocks noChangeAspect="1"/>
                </p:cNvPicPr>
                <p:nvPr/>
              </p:nvPicPr>
              <p:blipFill>
                <a:blip r:embed="rId9" cstate="email"/>
                <a:srcRect/>
                <a:stretch>
                  <a:fillRect/>
                </a:stretch>
              </p:blipFill>
              <p:spPr>
                <a:xfrm>
                  <a:off x="6516216" y="4437112"/>
                  <a:ext cx="2163116" cy="1680432"/>
                </a:xfrm>
                <a:prstGeom prst="rect">
                  <a:avLst/>
                </a:prstGeom>
                <a:grpFill/>
              </p:spPr>
            </p:pic>
            <p:sp>
              <p:nvSpPr>
                <p:cNvPr id="86" name="TextBox 85"/>
                <p:cNvSpPr txBox="1"/>
                <p:nvPr/>
              </p:nvSpPr>
              <p:spPr>
                <a:xfrm>
                  <a:off x="7393952" y="5824720"/>
                  <a:ext cx="288032" cy="400110"/>
                </a:xfrm>
                <a:prstGeom prst="rect">
                  <a:avLst/>
                </a:prstGeom>
                <a:grpFill/>
              </p:spPr>
              <p:txBody>
                <a:bodyPr wrap="square" rtlCol="0">
                  <a:spAutoFit/>
                </a:bodyPr>
                <a:lstStyle/>
                <a:p>
                  <a:r>
                    <a:rPr lang="en-NZ" sz="1000" dirty="0" smtClean="0">
                      <a:solidFill>
                        <a:schemeClr val="bg1">
                          <a:lumMod val="50000"/>
                        </a:schemeClr>
                      </a:solidFill>
                      <a:latin typeface="Times New Roman"/>
                      <a:cs typeface="Times New Roman"/>
                    </a:rPr>
                    <a:t>♂</a:t>
                  </a:r>
                </a:p>
                <a:p>
                  <a:endParaRPr lang="en-NZ" sz="1000" dirty="0">
                    <a:solidFill>
                      <a:schemeClr val="bg1">
                        <a:lumMod val="50000"/>
                      </a:schemeClr>
                    </a:solidFill>
                  </a:endParaRPr>
                </a:p>
              </p:txBody>
            </p:sp>
            <p:sp>
              <p:nvSpPr>
                <p:cNvPr id="87" name="TextBox 86"/>
                <p:cNvSpPr txBox="1"/>
                <p:nvPr/>
              </p:nvSpPr>
              <p:spPr>
                <a:xfrm>
                  <a:off x="8460432" y="5805264"/>
                  <a:ext cx="288032" cy="400110"/>
                </a:xfrm>
                <a:prstGeom prst="rect">
                  <a:avLst/>
                </a:prstGeom>
                <a:grpFill/>
              </p:spPr>
              <p:txBody>
                <a:bodyPr wrap="square" rtlCol="0">
                  <a:spAutoFit/>
                </a:bodyPr>
                <a:lstStyle/>
                <a:p>
                  <a:r>
                    <a:rPr lang="en-NZ" sz="1000" dirty="0" smtClean="0">
                      <a:solidFill>
                        <a:schemeClr val="bg1">
                          <a:lumMod val="50000"/>
                        </a:schemeClr>
                      </a:solidFill>
                      <a:latin typeface="Times New Roman"/>
                      <a:cs typeface="Times New Roman"/>
                    </a:rPr>
                    <a:t>♀</a:t>
                  </a:r>
                </a:p>
                <a:p>
                  <a:endParaRPr lang="en-NZ" sz="1000" dirty="0">
                    <a:solidFill>
                      <a:schemeClr val="bg1">
                        <a:lumMod val="50000"/>
                      </a:schemeClr>
                    </a:solidFill>
                  </a:endParaRPr>
                </a:p>
              </p:txBody>
            </p:sp>
          </p:grpSp>
          <p:sp>
            <p:nvSpPr>
              <p:cNvPr id="84" name="TextBox 83"/>
              <p:cNvSpPr txBox="1"/>
              <p:nvPr/>
            </p:nvSpPr>
            <p:spPr>
              <a:xfrm>
                <a:off x="6395568" y="5805264"/>
                <a:ext cx="2304256" cy="415498"/>
              </a:xfrm>
              <a:prstGeom prst="rect">
                <a:avLst/>
              </a:prstGeom>
              <a:grpFill/>
            </p:spPr>
            <p:txBody>
              <a:bodyPr wrap="square" rtlCol="0">
                <a:spAutoFit/>
              </a:bodyPr>
              <a:lstStyle/>
              <a:p>
                <a:pPr algn="ctr"/>
                <a:r>
                  <a:rPr lang="en-US" sz="1050" b="1" i="1" dirty="0" smtClean="0"/>
                  <a:t>O. (</a:t>
                </a:r>
                <a:r>
                  <a:rPr lang="en-US" sz="1050" b="1" i="1" dirty="0" err="1" smtClean="0"/>
                  <a:t>Paleonthophagus</a:t>
                </a:r>
                <a:r>
                  <a:rPr lang="en-US" sz="1050" b="1" i="1" dirty="0" smtClean="0"/>
                  <a:t>) vacca</a:t>
                </a:r>
                <a:endParaRPr lang="en-US" sz="1050" b="1" dirty="0" smtClean="0"/>
              </a:p>
              <a:p>
                <a:pPr algn="ctr"/>
                <a:r>
                  <a:rPr lang="en-US" sz="1050" b="1" i="1" dirty="0" smtClean="0"/>
                  <a:t>  </a:t>
                </a:r>
                <a:r>
                  <a:rPr lang="en-US" sz="1050" b="1" dirty="0" smtClean="0"/>
                  <a:t>10mm</a:t>
                </a:r>
                <a:endParaRPr lang="en-NZ" sz="1050" i="1" dirty="0"/>
              </a:p>
            </p:txBody>
          </p:sp>
        </p:grpSp>
        <p:grpSp>
          <p:nvGrpSpPr>
            <p:cNvPr id="66" name="Group 64"/>
            <p:cNvGrpSpPr/>
            <p:nvPr/>
          </p:nvGrpSpPr>
          <p:grpSpPr>
            <a:xfrm>
              <a:off x="116134" y="2708920"/>
              <a:ext cx="2172934" cy="1810337"/>
              <a:chOff x="116134" y="2708920"/>
              <a:chExt cx="2172934" cy="1810337"/>
            </a:xfrm>
            <a:grpFill/>
          </p:grpSpPr>
          <p:sp>
            <p:nvSpPr>
              <p:cNvPr id="81" name="TextBox 80"/>
              <p:cNvSpPr txBox="1"/>
              <p:nvPr/>
            </p:nvSpPr>
            <p:spPr>
              <a:xfrm>
                <a:off x="116134" y="4103759"/>
                <a:ext cx="2160240" cy="415498"/>
              </a:xfrm>
              <a:prstGeom prst="rect">
                <a:avLst/>
              </a:prstGeom>
              <a:grpFill/>
            </p:spPr>
            <p:txBody>
              <a:bodyPr wrap="square" rtlCol="0">
                <a:spAutoFit/>
              </a:bodyPr>
              <a:lstStyle/>
              <a:p>
                <a:pPr algn="ctr"/>
                <a:r>
                  <a:rPr lang="en-US" sz="1050" b="1" i="1" dirty="0" smtClean="0"/>
                  <a:t>Copris  lunaris</a:t>
                </a:r>
                <a:endParaRPr lang="en-US" sz="1050" b="1" dirty="0" smtClean="0"/>
              </a:p>
              <a:p>
                <a:pPr algn="ctr"/>
                <a:r>
                  <a:rPr lang="en-US" sz="1050" b="1" dirty="0" smtClean="0"/>
                  <a:t>18mm</a:t>
                </a:r>
                <a:endParaRPr lang="en-NZ" sz="1050" i="1" dirty="0"/>
              </a:p>
            </p:txBody>
          </p:sp>
          <p:pic>
            <p:nvPicPr>
              <p:cNvPr id="82" name="Picture 81" descr="Copris lunaris.jpg"/>
              <p:cNvPicPr>
                <a:picLocks noChangeAspect="1"/>
              </p:cNvPicPr>
              <p:nvPr/>
            </p:nvPicPr>
            <p:blipFill>
              <a:blip r:embed="rId10" cstate="print"/>
              <a:srcRect b="134"/>
              <a:stretch>
                <a:fillRect/>
              </a:stretch>
            </p:blipFill>
            <p:spPr>
              <a:xfrm>
                <a:off x="136407" y="2708920"/>
                <a:ext cx="2152661" cy="1481100"/>
              </a:xfrm>
              <a:prstGeom prst="rect">
                <a:avLst/>
              </a:prstGeom>
              <a:grpFill/>
            </p:spPr>
          </p:pic>
        </p:grpSp>
        <p:grpSp>
          <p:nvGrpSpPr>
            <p:cNvPr id="67" name="Group 69"/>
            <p:cNvGrpSpPr/>
            <p:nvPr/>
          </p:nvGrpSpPr>
          <p:grpSpPr>
            <a:xfrm>
              <a:off x="5148064" y="764704"/>
              <a:ext cx="3683031" cy="1702410"/>
              <a:chOff x="5148064" y="764704"/>
              <a:chExt cx="3683031" cy="1702410"/>
            </a:xfrm>
            <a:grpFill/>
          </p:grpSpPr>
          <p:grpSp>
            <p:nvGrpSpPr>
              <p:cNvPr id="73" name="Group 65"/>
              <p:cNvGrpSpPr/>
              <p:nvPr/>
            </p:nvGrpSpPr>
            <p:grpSpPr>
              <a:xfrm>
                <a:off x="5148064" y="764704"/>
                <a:ext cx="3683031" cy="1340998"/>
                <a:chOff x="5148064" y="764704"/>
                <a:chExt cx="3683031" cy="1340998"/>
              </a:xfrm>
              <a:grpFill/>
            </p:grpSpPr>
            <p:grpSp>
              <p:nvGrpSpPr>
                <p:cNvPr id="75" name="Group 41"/>
                <p:cNvGrpSpPr/>
                <p:nvPr/>
              </p:nvGrpSpPr>
              <p:grpSpPr>
                <a:xfrm>
                  <a:off x="5148064" y="764704"/>
                  <a:ext cx="3683031" cy="1340998"/>
                  <a:chOff x="5051183" y="100389"/>
                  <a:chExt cx="3851920" cy="1538168"/>
                </a:xfrm>
                <a:grpFill/>
              </p:grpSpPr>
              <p:pic>
                <p:nvPicPr>
                  <p:cNvPr id="79" name="Picture 6" descr="hispanus2.jpg"/>
                  <p:cNvPicPr>
                    <a:picLocks noChangeAspect="1"/>
                  </p:cNvPicPr>
                  <p:nvPr/>
                </p:nvPicPr>
                <p:blipFill>
                  <a:blip r:embed="rId11" cstate="email"/>
                  <a:stretch>
                    <a:fillRect/>
                  </a:stretch>
                </p:blipFill>
                <p:spPr>
                  <a:xfrm>
                    <a:off x="5051183" y="100389"/>
                    <a:ext cx="3851920" cy="1538168"/>
                  </a:xfrm>
                  <a:prstGeom prst="rect">
                    <a:avLst/>
                  </a:prstGeom>
                  <a:grpFill/>
                </p:spPr>
              </p:pic>
              <p:sp>
                <p:nvSpPr>
                  <p:cNvPr id="80" name="Rectangle 20"/>
                  <p:cNvSpPr/>
                  <p:nvPr/>
                </p:nvSpPr>
                <p:spPr>
                  <a:xfrm>
                    <a:off x="6444208" y="1340768"/>
                    <a:ext cx="1224136" cy="2160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76" name="TextBox 75"/>
                <p:cNvSpPr txBox="1"/>
                <p:nvPr/>
              </p:nvSpPr>
              <p:spPr>
                <a:xfrm>
                  <a:off x="6079654" y="830286"/>
                  <a:ext cx="288032" cy="246221"/>
                </a:xfrm>
                <a:prstGeom prst="rect">
                  <a:avLst/>
                </a:prstGeom>
                <a:grpFill/>
              </p:spPr>
              <p:txBody>
                <a:bodyPr wrap="square" rtlCol="0">
                  <a:spAutoFit/>
                </a:bodyPr>
                <a:lstStyle/>
                <a:p>
                  <a:r>
                    <a:rPr lang="en-NZ" sz="1000" dirty="0" smtClean="0">
                      <a:solidFill>
                        <a:schemeClr val="bg1">
                          <a:lumMod val="50000"/>
                        </a:schemeClr>
                      </a:solidFill>
                      <a:latin typeface="Times New Roman"/>
                      <a:cs typeface="Times New Roman"/>
                    </a:rPr>
                    <a:t>♂</a:t>
                  </a:r>
                  <a:endParaRPr lang="en-NZ" sz="1000" dirty="0">
                    <a:solidFill>
                      <a:schemeClr val="bg1">
                        <a:lumMod val="50000"/>
                      </a:schemeClr>
                    </a:solidFill>
                  </a:endParaRPr>
                </a:p>
              </p:txBody>
            </p:sp>
            <p:sp>
              <p:nvSpPr>
                <p:cNvPr id="77" name="TextBox 76"/>
                <p:cNvSpPr txBox="1"/>
                <p:nvPr/>
              </p:nvSpPr>
              <p:spPr>
                <a:xfrm>
                  <a:off x="7064398" y="855482"/>
                  <a:ext cx="279606" cy="246221"/>
                </a:xfrm>
                <a:prstGeom prst="rect">
                  <a:avLst/>
                </a:prstGeom>
                <a:grpFill/>
              </p:spPr>
              <p:txBody>
                <a:bodyPr wrap="square" rtlCol="0">
                  <a:spAutoFit/>
                </a:bodyPr>
                <a:lstStyle/>
                <a:p>
                  <a:r>
                    <a:rPr lang="en-NZ" sz="1000" dirty="0" smtClean="0">
                      <a:solidFill>
                        <a:schemeClr val="bg1">
                          <a:lumMod val="50000"/>
                        </a:schemeClr>
                      </a:solidFill>
                      <a:latin typeface="Times New Roman"/>
                      <a:cs typeface="Times New Roman"/>
                    </a:rPr>
                    <a:t>♂</a:t>
                  </a:r>
                  <a:endParaRPr lang="en-NZ" sz="1000" dirty="0">
                    <a:solidFill>
                      <a:schemeClr val="bg1">
                        <a:lumMod val="50000"/>
                      </a:schemeClr>
                    </a:solidFill>
                  </a:endParaRPr>
                </a:p>
              </p:txBody>
            </p:sp>
            <p:sp>
              <p:nvSpPr>
                <p:cNvPr id="78" name="TextBox 77"/>
                <p:cNvSpPr txBox="1"/>
                <p:nvPr/>
              </p:nvSpPr>
              <p:spPr>
                <a:xfrm>
                  <a:off x="7568454" y="855482"/>
                  <a:ext cx="288032" cy="246221"/>
                </a:xfrm>
                <a:prstGeom prst="rect">
                  <a:avLst/>
                </a:prstGeom>
                <a:grpFill/>
              </p:spPr>
              <p:txBody>
                <a:bodyPr wrap="square" rtlCol="0">
                  <a:spAutoFit/>
                </a:bodyPr>
                <a:lstStyle/>
                <a:p>
                  <a:r>
                    <a:rPr lang="en-NZ" sz="1000" dirty="0" smtClean="0">
                      <a:solidFill>
                        <a:schemeClr val="bg1">
                          <a:lumMod val="50000"/>
                        </a:schemeClr>
                      </a:solidFill>
                      <a:latin typeface="Times New Roman"/>
                      <a:cs typeface="Times New Roman"/>
                    </a:rPr>
                    <a:t>♀</a:t>
                  </a:r>
                  <a:endParaRPr lang="en-NZ" sz="1000" dirty="0">
                    <a:solidFill>
                      <a:schemeClr val="bg1">
                        <a:lumMod val="50000"/>
                      </a:schemeClr>
                    </a:solidFill>
                  </a:endParaRPr>
                </a:p>
              </p:txBody>
            </p:sp>
          </p:grpSp>
          <p:sp>
            <p:nvSpPr>
              <p:cNvPr id="74" name="TextBox 73"/>
              <p:cNvSpPr txBox="1"/>
              <p:nvPr/>
            </p:nvSpPr>
            <p:spPr>
              <a:xfrm>
                <a:off x="5868144" y="2051616"/>
                <a:ext cx="2376264" cy="415498"/>
              </a:xfrm>
              <a:prstGeom prst="rect">
                <a:avLst/>
              </a:prstGeom>
              <a:grpFill/>
            </p:spPr>
            <p:txBody>
              <a:bodyPr wrap="square" rtlCol="0">
                <a:spAutoFit/>
              </a:bodyPr>
              <a:lstStyle/>
              <a:p>
                <a:pPr algn="ctr"/>
                <a:r>
                  <a:rPr lang="en-US" sz="1050" b="1" i="1" dirty="0" smtClean="0"/>
                  <a:t>Copris  hispanus</a:t>
                </a:r>
                <a:endParaRPr lang="en-US" sz="1050" b="1" dirty="0" smtClean="0"/>
              </a:p>
              <a:p>
                <a:pPr algn="ctr"/>
                <a:r>
                  <a:rPr lang="en-US" sz="1050" b="1" dirty="0" smtClean="0"/>
                  <a:t>18mm</a:t>
                </a:r>
                <a:endParaRPr lang="en-NZ" sz="1050" i="1" dirty="0"/>
              </a:p>
            </p:txBody>
          </p:sp>
        </p:grpSp>
        <p:grpSp>
          <p:nvGrpSpPr>
            <p:cNvPr id="68" name="Group 63"/>
            <p:cNvGrpSpPr/>
            <p:nvPr/>
          </p:nvGrpSpPr>
          <p:grpSpPr>
            <a:xfrm>
              <a:off x="2242428" y="2655682"/>
              <a:ext cx="2505276" cy="1836888"/>
              <a:chOff x="2242428" y="2655682"/>
              <a:chExt cx="2505276" cy="1836888"/>
            </a:xfrm>
            <a:grpFill/>
          </p:grpSpPr>
          <p:sp>
            <p:nvSpPr>
              <p:cNvPr id="69" name="TextBox 68"/>
              <p:cNvSpPr txBox="1"/>
              <p:nvPr/>
            </p:nvSpPr>
            <p:spPr>
              <a:xfrm>
                <a:off x="2242428" y="4077072"/>
                <a:ext cx="2160240" cy="415498"/>
              </a:xfrm>
              <a:prstGeom prst="rect">
                <a:avLst/>
              </a:prstGeom>
              <a:grpFill/>
            </p:spPr>
            <p:txBody>
              <a:bodyPr wrap="square" rtlCol="0">
                <a:spAutoFit/>
              </a:bodyPr>
              <a:lstStyle/>
              <a:p>
                <a:pPr algn="ctr"/>
                <a:r>
                  <a:rPr lang="en-US" sz="1050" b="1" i="1" dirty="0" err="1" smtClean="0"/>
                  <a:t>Euoniticellus</a:t>
                </a:r>
                <a:r>
                  <a:rPr lang="en-US" sz="1050" b="1" i="1" dirty="0" smtClean="0"/>
                  <a:t> </a:t>
                </a:r>
                <a:r>
                  <a:rPr lang="en-US" sz="1050" b="1" i="1" dirty="0" err="1" smtClean="0"/>
                  <a:t>fulvus</a:t>
                </a:r>
                <a:r>
                  <a:rPr lang="en-US" sz="1050" b="1" i="1" dirty="0" smtClean="0"/>
                  <a:t> </a:t>
                </a:r>
              </a:p>
              <a:p>
                <a:pPr algn="ctr"/>
                <a:r>
                  <a:rPr lang="en-US" sz="1050" b="1" dirty="0" smtClean="0"/>
                  <a:t>10mm</a:t>
                </a:r>
                <a:endParaRPr lang="en-NZ" sz="1050" i="1" dirty="0"/>
              </a:p>
            </p:txBody>
          </p:sp>
          <p:grpSp>
            <p:nvGrpSpPr>
              <p:cNvPr id="70" name="Group 62"/>
              <p:cNvGrpSpPr/>
              <p:nvPr/>
            </p:nvGrpSpPr>
            <p:grpSpPr>
              <a:xfrm>
                <a:off x="2434021" y="2655682"/>
                <a:ext cx="2313683" cy="1450681"/>
                <a:chOff x="2434021" y="2655682"/>
                <a:chExt cx="2313683" cy="1450681"/>
              </a:xfrm>
              <a:grpFill/>
            </p:grpSpPr>
            <p:pic>
              <p:nvPicPr>
                <p:cNvPr id="71" name="Picture 5" descr="fulvus1 male.jpg"/>
                <p:cNvPicPr>
                  <a:picLocks noChangeAspect="1"/>
                </p:cNvPicPr>
                <p:nvPr/>
              </p:nvPicPr>
              <p:blipFill>
                <a:blip r:embed="rId12" cstate="email"/>
                <a:srcRect/>
                <a:stretch>
                  <a:fillRect/>
                </a:stretch>
              </p:blipFill>
              <p:spPr>
                <a:xfrm>
                  <a:off x="2434021" y="2663447"/>
                  <a:ext cx="2313683" cy="1442916"/>
                </a:xfrm>
                <a:prstGeom prst="rect">
                  <a:avLst/>
                </a:prstGeom>
                <a:grpFill/>
              </p:spPr>
            </p:pic>
            <p:sp>
              <p:nvSpPr>
                <p:cNvPr id="72" name="TextBox 71"/>
                <p:cNvSpPr txBox="1"/>
                <p:nvPr/>
              </p:nvSpPr>
              <p:spPr>
                <a:xfrm>
                  <a:off x="4400102" y="2655682"/>
                  <a:ext cx="312506" cy="215444"/>
                </a:xfrm>
                <a:prstGeom prst="rect">
                  <a:avLst/>
                </a:prstGeom>
                <a:grpFill/>
              </p:spPr>
              <p:txBody>
                <a:bodyPr wrap="square" rtlCol="0">
                  <a:spAutoFit/>
                </a:bodyPr>
                <a:lstStyle/>
                <a:p>
                  <a:r>
                    <a:rPr lang="en-NZ" sz="800" dirty="0" smtClean="0">
                      <a:solidFill>
                        <a:schemeClr val="bg1">
                          <a:lumMod val="50000"/>
                        </a:schemeClr>
                      </a:solidFill>
                      <a:latin typeface="Times New Roman"/>
                      <a:cs typeface="Times New Roman"/>
                    </a:rPr>
                    <a:t>♀</a:t>
                  </a:r>
                  <a:endParaRPr lang="en-NZ" sz="800" dirty="0">
                    <a:solidFill>
                      <a:schemeClr val="bg1">
                        <a:lumMod val="50000"/>
                      </a:schemeClr>
                    </a:solidFill>
                  </a:endParaRPr>
                </a:p>
              </p:txBody>
            </p:sp>
          </p:gr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ttle-manure-lge.jpg"/>
          <p:cNvPicPr>
            <a:picLocks noChangeAspect="1"/>
          </p:cNvPicPr>
          <p:nvPr/>
        </p:nvPicPr>
        <p:blipFill>
          <a:blip r:embed="rId2" cstate="print"/>
          <a:stretch>
            <a:fillRect/>
          </a:stretch>
        </p:blipFill>
        <p:spPr>
          <a:xfrm>
            <a:off x="899592" y="4771219"/>
            <a:ext cx="6264696" cy="2086781"/>
          </a:xfrm>
          <a:prstGeom prst="rect">
            <a:avLst/>
          </a:prstGeom>
        </p:spPr>
      </p:pic>
      <p:sp>
        <p:nvSpPr>
          <p:cNvPr id="6" name="Rectangle 2"/>
          <p:cNvSpPr txBox="1">
            <a:spLocks noChangeArrowheads="1"/>
          </p:cNvSpPr>
          <p:nvPr/>
        </p:nvSpPr>
        <p:spPr>
          <a:xfrm>
            <a:off x="0" y="0"/>
            <a:ext cx="8229600" cy="857250"/>
          </a:xfrm>
          <a:prstGeom prst="rect">
            <a:avLst/>
          </a:prstGeom>
          <a:noFill/>
        </p:spPr>
        <p: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  </a:t>
            </a:r>
            <a:r>
              <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Selection Criteria</a:t>
            </a:r>
            <a:endParaRPr kumimoji="0" lang="en-GB"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7" name="TextBox 6"/>
          <p:cNvSpPr txBox="1"/>
          <p:nvPr/>
        </p:nvSpPr>
        <p:spPr>
          <a:xfrm>
            <a:off x="323528" y="1772816"/>
            <a:ext cx="8280920" cy="3139321"/>
          </a:xfrm>
          <a:prstGeom prst="rect">
            <a:avLst/>
          </a:prstGeom>
          <a:noFill/>
        </p:spPr>
        <p:txBody>
          <a:bodyPr wrap="square" rtlCol="0">
            <a:spAutoFit/>
          </a:bodyPr>
          <a:lstStyle/>
          <a:p>
            <a:r>
              <a:rPr lang="en-US" b="1" dirty="0" smtClean="0">
                <a:solidFill>
                  <a:schemeClr val="accent2"/>
                </a:solidFill>
              </a:rPr>
              <a:t>All species are habitat specific to open grasslands</a:t>
            </a:r>
          </a:p>
          <a:p>
            <a:endParaRPr lang="en-US" b="1" dirty="0" smtClean="0">
              <a:solidFill>
                <a:schemeClr val="accent2"/>
              </a:solidFill>
            </a:endParaRPr>
          </a:p>
          <a:p>
            <a:r>
              <a:rPr lang="en-US" b="1" dirty="0" smtClean="0">
                <a:solidFill>
                  <a:schemeClr val="accent2"/>
                </a:solidFill>
              </a:rPr>
              <a:t>All species  evolved to feed specifically on the dung of herbivorous mammals (artiodactyles)</a:t>
            </a:r>
          </a:p>
          <a:p>
            <a:endParaRPr lang="en-US" b="1" dirty="0" smtClean="0">
              <a:solidFill>
                <a:schemeClr val="accent2"/>
              </a:solidFill>
            </a:endParaRPr>
          </a:p>
          <a:p>
            <a:r>
              <a:rPr lang="en-US" b="1" dirty="0" smtClean="0">
                <a:solidFill>
                  <a:schemeClr val="accent2"/>
                </a:solidFill>
              </a:rPr>
              <a:t>All species  occupy  differing but overlapping seasonal activity periods</a:t>
            </a:r>
          </a:p>
          <a:p>
            <a:endParaRPr lang="en-US" b="1" dirty="0" smtClean="0">
              <a:solidFill>
                <a:schemeClr val="accent2"/>
              </a:solidFill>
            </a:endParaRPr>
          </a:p>
          <a:p>
            <a:r>
              <a:rPr lang="en-US" b="1" dirty="0" smtClean="0">
                <a:solidFill>
                  <a:schemeClr val="accent2"/>
                </a:solidFill>
              </a:rPr>
              <a:t>Some species are day active,others night active or active only at dawn and dusk  </a:t>
            </a:r>
          </a:p>
          <a:p>
            <a:endParaRPr lang="en-US" b="1" dirty="0" smtClean="0">
              <a:solidFill>
                <a:schemeClr val="accent2"/>
              </a:solidFill>
            </a:endParaRPr>
          </a:p>
          <a:p>
            <a:r>
              <a:rPr lang="en-US" b="1" dirty="0" smtClean="0">
                <a:solidFill>
                  <a:schemeClr val="accent2"/>
                </a:solidFill>
              </a:rPr>
              <a:t>Climatic suitability for nationional coverage</a:t>
            </a:r>
            <a:endParaRPr lang="en-NZ" b="1" dirty="0">
              <a:solidFill>
                <a:schemeClr val="accent2"/>
              </a:solidFill>
            </a:endParaRPr>
          </a:p>
        </p:txBody>
      </p:sp>
      <p:sp>
        <p:nvSpPr>
          <p:cNvPr id="8" name="TextBox 7"/>
          <p:cNvSpPr txBox="1"/>
          <p:nvPr/>
        </p:nvSpPr>
        <p:spPr>
          <a:xfrm>
            <a:off x="395536" y="764704"/>
            <a:ext cx="7704856" cy="830997"/>
          </a:xfrm>
          <a:prstGeom prst="rect">
            <a:avLst/>
          </a:prstGeom>
          <a:noFill/>
        </p:spPr>
        <p:txBody>
          <a:bodyPr wrap="square" rtlCol="0">
            <a:spAutoFit/>
          </a:bodyPr>
          <a:lstStyle/>
          <a:p>
            <a:r>
              <a:rPr lang="en-US" sz="2400" b="1" i="1" dirty="0" smtClean="0"/>
              <a:t>At least 11 species needed to control livestock dung 24-7, 365 days a year throughout NZ................ </a:t>
            </a:r>
            <a:endParaRPr lang="en-NZ" sz="2400" b="1"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04864"/>
            <a:ext cx="8229600" cy="1800200"/>
          </a:xfrm>
        </p:spPr>
        <p:txBody>
          <a:bodyPr/>
          <a:lstStyle/>
          <a:p>
            <a:r>
              <a:rPr lang="en-NZ" b="1" dirty="0" smtClean="0">
                <a:solidFill>
                  <a:schemeClr val="tx1"/>
                </a:solidFill>
                <a:effectLst>
                  <a:outerShdw blurRad="38100" dist="38100" dir="2700000" algn="tl">
                    <a:srgbClr val="000000">
                      <a:alpha val="43137"/>
                    </a:srgbClr>
                  </a:outerShdw>
                </a:effectLst>
              </a:rPr>
              <a:t>Who is introducing dung beetles to NZ?</a:t>
            </a:r>
            <a:r>
              <a:rPr lang="en-NZ" b="1" dirty="0" smtClean="0">
                <a:solidFill>
                  <a:schemeClr val="tx1"/>
                </a:solidFill>
              </a:rPr>
              <a:t/>
            </a:r>
            <a:br>
              <a:rPr lang="en-NZ" b="1" dirty="0" smtClean="0">
                <a:solidFill>
                  <a:schemeClr val="tx1"/>
                </a:solidFill>
              </a:rPr>
            </a:br>
            <a:endParaRPr lang="en-NZ" b="1" dirty="0" smtClean="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bp0.blogger.com/_JaDVFdQMdwc/SFkaAIW1wxI/AAAAAAAAGig/Sd2wpDfywls/s400/dung+beetle.jpg"/>
          <p:cNvPicPr>
            <a:picLocks noChangeAspect="1" noChangeArrowheads="1"/>
          </p:cNvPicPr>
          <p:nvPr/>
        </p:nvPicPr>
        <p:blipFill>
          <a:blip r:embed="rId2" cstate="email"/>
          <a:srcRect/>
          <a:stretch>
            <a:fillRect/>
          </a:stretch>
        </p:blipFill>
        <p:spPr bwMode="auto">
          <a:xfrm>
            <a:off x="971600" y="836712"/>
            <a:ext cx="6383062" cy="4787297"/>
          </a:xfrm>
          <a:prstGeom prst="rect">
            <a:avLst/>
          </a:prstGeom>
          <a:noFill/>
        </p:spPr>
      </p:pic>
      <p:sp>
        <p:nvSpPr>
          <p:cNvPr id="3" name="TextBox 2"/>
          <p:cNvSpPr txBox="1"/>
          <p:nvPr/>
        </p:nvSpPr>
        <p:spPr>
          <a:xfrm>
            <a:off x="214282" y="5643578"/>
            <a:ext cx="8643998" cy="923330"/>
          </a:xfrm>
          <a:prstGeom prst="rect">
            <a:avLst/>
          </a:prstGeom>
          <a:noFill/>
        </p:spPr>
        <p:txBody>
          <a:bodyPr wrap="square" rtlCol="0">
            <a:spAutoFit/>
          </a:bodyPr>
          <a:lstStyle/>
          <a:p>
            <a:r>
              <a:rPr lang="en-NZ" b="1" dirty="0" smtClean="0"/>
              <a:t>This work was funded by MAF SFF, Landcare Research, DBRSG, DairyNZ, Rodney District Council + ARC (in part), Environment Southland, Rodney Economic Development Trust &amp; Ngati Whatua</a:t>
            </a:r>
            <a:endParaRPr lang="en-NZ" b="1" dirty="0"/>
          </a:p>
        </p:txBody>
      </p:sp>
      <p:sp>
        <p:nvSpPr>
          <p:cNvPr id="4" name="TextBox 3"/>
          <p:cNvSpPr txBox="1"/>
          <p:nvPr/>
        </p:nvSpPr>
        <p:spPr>
          <a:xfrm>
            <a:off x="395536" y="188640"/>
            <a:ext cx="8208912" cy="584775"/>
          </a:xfrm>
          <a:prstGeom prst="rect">
            <a:avLst/>
          </a:prstGeom>
          <a:noFill/>
        </p:spPr>
        <p:txBody>
          <a:bodyPr wrap="square" rtlCol="0">
            <a:spAutoFit/>
          </a:bodyPr>
          <a:lstStyle/>
          <a:p>
            <a:pPr algn="ctr"/>
            <a:r>
              <a:rPr lang="en-US" sz="3200" dirty="0" smtClean="0">
                <a:latin typeface="+mj-lt"/>
              </a:rPr>
              <a:t>The Dung Beetle Release Strategy Group</a:t>
            </a:r>
            <a:endParaRPr lang="en-NZ" sz="32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Sulcophanaeus"/>
          <p:cNvPicPr>
            <a:picLocks noChangeAspect="1" noChangeArrowheads="1"/>
          </p:cNvPicPr>
          <p:nvPr/>
        </p:nvPicPr>
        <p:blipFill>
          <a:blip r:embed="rId2" cstate="print">
            <a:lum bright="9000"/>
          </a:blip>
          <a:srcRect r="63" b="90"/>
          <a:stretch>
            <a:fillRect/>
          </a:stretch>
        </p:blipFill>
        <p:spPr bwMode="auto">
          <a:xfrm>
            <a:off x="566738" y="188913"/>
            <a:ext cx="8108950" cy="5697537"/>
          </a:xfrm>
          <a:prstGeom prst="rect">
            <a:avLst/>
          </a:prstGeom>
          <a:noFill/>
          <a:ln w="9525">
            <a:noFill/>
            <a:miter lim="800000"/>
            <a:headEnd/>
            <a:tailEnd/>
          </a:ln>
        </p:spPr>
      </p:pic>
      <p:grpSp>
        <p:nvGrpSpPr>
          <p:cNvPr id="2" name="Group 19"/>
          <p:cNvGrpSpPr>
            <a:grpSpLocks/>
          </p:cNvGrpSpPr>
          <p:nvPr/>
        </p:nvGrpSpPr>
        <p:grpSpPr bwMode="auto">
          <a:xfrm>
            <a:off x="179388" y="3351213"/>
            <a:ext cx="2736850" cy="3300412"/>
            <a:chOff x="113" y="2111"/>
            <a:chExt cx="1724" cy="2079"/>
          </a:xfrm>
        </p:grpSpPr>
        <p:sp>
          <p:nvSpPr>
            <p:cNvPr id="28679" name="AutoShape 9"/>
            <p:cNvSpPr>
              <a:spLocks noChangeArrowheads="1"/>
            </p:cNvSpPr>
            <p:nvPr/>
          </p:nvSpPr>
          <p:spPr bwMode="auto">
            <a:xfrm rot="-6282285">
              <a:off x="-100" y="2641"/>
              <a:ext cx="1949" cy="8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9 w 21600"/>
                <a:gd name="T19" fmla="*/ 3159 h 21600"/>
                <a:gd name="T20" fmla="*/ 18441 w 21600"/>
                <a:gd name="T21" fmla="*/ 1844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814" y="10354"/>
                  </a:moveTo>
                  <a:cubicBezTo>
                    <a:pt x="19577" y="5548"/>
                    <a:pt x="15611" y="1774"/>
                    <a:pt x="10800" y="1774"/>
                  </a:cubicBezTo>
                  <a:cubicBezTo>
                    <a:pt x="8180" y="1773"/>
                    <a:pt x="5690" y="2912"/>
                    <a:pt x="3975" y="4892"/>
                  </a:cubicBezTo>
                  <a:lnTo>
                    <a:pt x="2634" y="3731"/>
                  </a:lnTo>
                  <a:cubicBezTo>
                    <a:pt x="4685" y="1361"/>
                    <a:pt x="7665" y="-1"/>
                    <a:pt x="10800" y="0"/>
                  </a:cubicBezTo>
                  <a:cubicBezTo>
                    <a:pt x="16557" y="0"/>
                    <a:pt x="21302" y="4516"/>
                    <a:pt x="21586" y="10266"/>
                  </a:cubicBezTo>
                  <a:lnTo>
                    <a:pt x="24283" y="10132"/>
                  </a:lnTo>
                  <a:lnTo>
                    <a:pt x="20877" y="13892"/>
                  </a:lnTo>
                  <a:lnTo>
                    <a:pt x="17118" y="10487"/>
                  </a:lnTo>
                  <a:lnTo>
                    <a:pt x="19814" y="10354"/>
                  </a:lnTo>
                  <a:close/>
                </a:path>
              </a:pathLst>
            </a:custGeom>
            <a:solidFill>
              <a:srgbClr val="F81D18"/>
            </a:solidFill>
            <a:ln w="9525">
              <a:noFill/>
              <a:miter lim="800000"/>
              <a:headEnd/>
              <a:tailEnd/>
            </a:ln>
          </p:spPr>
          <p:txBody>
            <a:bodyPr wrap="none" anchor="ctr"/>
            <a:lstStyle/>
            <a:p>
              <a:endParaRPr lang="en-NZ"/>
            </a:p>
          </p:txBody>
        </p:sp>
        <p:sp>
          <p:nvSpPr>
            <p:cNvPr id="28680" name="Text Box 6"/>
            <p:cNvSpPr txBox="1">
              <a:spLocks noChangeArrowheads="1"/>
            </p:cNvSpPr>
            <p:nvPr/>
          </p:nvSpPr>
          <p:spPr bwMode="auto">
            <a:xfrm>
              <a:off x="113" y="3748"/>
              <a:ext cx="1724" cy="442"/>
            </a:xfrm>
            <a:prstGeom prst="rect">
              <a:avLst/>
            </a:prstGeom>
            <a:solidFill>
              <a:srgbClr val="F81D18"/>
            </a:solidFill>
            <a:ln w="9525">
              <a:noFill/>
              <a:miter lim="800000"/>
              <a:headEnd/>
              <a:tailEnd/>
            </a:ln>
          </p:spPr>
          <p:txBody>
            <a:bodyPr>
              <a:spAutoFit/>
            </a:bodyPr>
            <a:lstStyle/>
            <a:p>
              <a:pPr algn="ctr">
                <a:spcBef>
                  <a:spcPct val="50000"/>
                </a:spcBef>
              </a:pPr>
              <a:r>
                <a:rPr lang="en-US" sz="2000" b="1"/>
                <a:t>Shovel-shaped head for bull-dozing.</a:t>
              </a:r>
              <a:r>
                <a:rPr lang="en-US"/>
                <a:t> </a:t>
              </a:r>
              <a:endParaRPr lang="en-GB"/>
            </a:p>
          </p:txBody>
        </p:sp>
      </p:grpSp>
      <p:grpSp>
        <p:nvGrpSpPr>
          <p:cNvPr id="3" name="Group 18"/>
          <p:cNvGrpSpPr>
            <a:grpSpLocks/>
          </p:cNvGrpSpPr>
          <p:nvPr/>
        </p:nvGrpSpPr>
        <p:grpSpPr bwMode="auto">
          <a:xfrm>
            <a:off x="3224213" y="5126038"/>
            <a:ext cx="2860675" cy="1525587"/>
            <a:chOff x="2031" y="3229"/>
            <a:chExt cx="1802" cy="961"/>
          </a:xfrm>
        </p:grpSpPr>
        <p:sp>
          <p:nvSpPr>
            <p:cNvPr id="28677" name="AutoShape 16"/>
            <p:cNvSpPr>
              <a:spLocks noChangeArrowheads="1"/>
            </p:cNvSpPr>
            <p:nvPr/>
          </p:nvSpPr>
          <p:spPr bwMode="auto">
            <a:xfrm rot="-2388678">
              <a:off x="2031" y="3229"/>
              <a:ext cx="91" cy="680"/>
            </a:xfrm>
            <a:prstGeom prst="upArrow">
              <a:avLst>
                <a:gd name="adj1" fmla="val 50000"/>
                <a:gd name="adj2" fmla="val 186813"/>
              </a:avLst>
            </a:prstGeom>
            <a:solidFill>
              <a:srgbClr val="F81D18"/>
            </a:solidFill>
            <a:ln w="9525">
              <a:noFill/>
              <a:miter lim="800000"/>
              <a:headEnd/>
              <a:tailEnd/>
            </a:ln>
          </p:spPr>
          <p:txBody>
            <a:bodyPr vert="eaVert" wrap="none" anchor="ctr"/>
            <a:lstStyle/>
            <a:p>
              <a:endParaRPr lang="en-NZ"/>
            </a:p>
          </p:txBody>
        </p:sp>
        <p:sp>
          <p:nvSpPr>
            <p:cNvPr id="28678" name="Text Box 7"/>
            <p:cNvSpPr txBox="1">
              <a:spLocks noChangeArrowheads="1"/>
            </p:cNvSpPr>
            <p:nvPr/>
          </p:nvSpPr>
          <p:spPr bwMode="auto">
            <a:xfrm>
              <a:off x="2109" y="3748"/>
              <a:ext cx="1724" cy="442"/>
            </a:xfrm>
            <a:prstGeom prst="rect">
              <a:avLst/>
            </a:prstGeom>
            <a:solidFill>
              <a:srgbClr val="F81D18"/>
            </a:solidFill>
            <a:ln w="9525">
              <a:noFill/>
              <a:miter lim="800000"/>
              <a:headEnd/>
              <a:tailEnd/>
            </a:ln>
          </p:spPr>
          <p:txBody>
            <a:bodyPr>
              <a:spAutoFit/>
            </a:bodyPr>
            <a:lstStyle/>
            <a:p>
              <a:pPr algn="ctr">
                <a:spcBef>
                  <a:spcPct val="50000"/>
                </a:spcBef>
              </a:pPr>
              <a:r>
                <a:rPr lang="en-US" sz="2000" b="1"/>
                <a:t>Front legs with teeth for digging.</a:t>
              </a:r>
              <a:r>
                <a:rPr lang="en-US" sz="2000"/>
                <a:t> </a:t>
              </a:r>
              <a:r>
                <a:rPr lang="en-US"/>
                <a:t> </a:t>
              </a: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15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340745" cy="1200329"/>
          </a:xfrm>
          <a:prstGeom prst="rect">
            <a:avLst/>
          </a:prstGeom>
        </p:spPr>
        <p:txBody>
          <a:bodyPr wrap="none">
            <a:spAutoFit/>
          </a:bodyPr>
          <a:lstStyle/>
          <a:p>
            <a:r>
              <a:rPr lang="en-NZ" sz="3600" b="1" dirty="0" smtClean="0">
                <a:solidFill>
                  <a:schemeClr val="tx2"/>
                </a:solidFill>
              </a:rPr>
              <a:t> </a:t>
            </a:r>
            <a:r>
              <a:rPr lang="en-NZ" sz="3600" b="1" dirty="0" smtClean="0">
                <a:solidFill>
                  <a:schemeClr val="tx2"/>
                </a:solidFill>
                <a:effectLst>
                  <a:outerShdw blurRad="38100" dist="38100" dir="2700000" algn="tl">
                    <a:srgbClr val="000000">
                      <a:alpha val="43137"/>
                    </a:srgbClr>
                  </a:outerShdw>
                </a:effectLst>
              </a:rPr>
              <a:t>Scope of the NZ Dung Beetle Project</a:t>
            </a:r>
            <a:endParaRPr lang="en-NZ" sz="3600" b="1" dirty="0" smtClean="0">
              <a:effectLst>
                <a:outerShdw blurRad="38100" dist="38100" dir="2700000" algn="tl">
                  <a:srgbClr val="000000">
                    <a:alpha val="43137"/>
                  </a:srgbClr>
                </a:outerShdw>
              </a:effectLst>
            </a:endParaRPr>
          </a:p>
          <a:p>
            <a:endParaRPr lang="en-NZ" sz="3600" b="1" dirty="0"/>
          </a:p>
        </p:txBody>
      </p:sp>
      <p:sp>
        <p:nvSpPr>
          <p:cNvPr id="5" name="Rectangle 7"/>
          <p:cNvSpPr txBox="1">
            <a:spLocks noChangeArrowheads="1"/>
          </p:cNvSpPr>
          <p:nvPr/>
        </p:nvSpPr>
        <p:spPr>
          <a:xfrm>
            <a:off x="323528" y="1124744"/>
            <a:ext cx="8496944" cy="854075"/>
          </a:xfrm>
          <a:prstGeom prst="rect">
            <a:avLst/>
          </a:prstGeom>
        </p:spPr>
        <p:txBody>
          <a:bodyPr/>
          <a:lstStyle/>
          <a:p>
            <a:pPr marL="365125" marR="0" lvl="0" indent="-365125" algn="l" defTabSz="914400" rtl="0" eaLnBrk="1" fontAlgn="base" latinLnBrk="0" hangingPunct="1">
              <a:lnSpc>
                <a:spcPct val="110000"/>
              </a:lnSpc>
              <a:spcBef>
                <a:spcPct val="35000"/>
              </a:spcBef>
              <a:spcAft>
                <a:spcPct val="0"/>
              </a:spcAft>
              <a:buClrTx/>
              <a:buSzTx/>
              <a:buFontTx/>
              <a:buChar char="•"/>
              <a:tabLst/>
              <a:defRPr/>
            </a:pPr>
            <a:r>
              <a:rPr lang="en-AU" sz="2400" b="1" kern="0" dirty="0" smtClean="0">
                <a:latin typeface="+mn-lt"/>
              </a:rPr>
              <a:t>It is expected this project will last at least 10-15 years</a:t>
            </a:r>
            <a:r>
              <a:rPr lang="en-AU" sz="2400" b="1" kern="0" dirty="0" smtClean="0">
                <a:solidFill>
                  <a:schemeClr val="accent2">
                    <a:lumMod val="75000"/>
                  </a:schemeClr>
                </a:solidFill>
                <a:latin typeface="+mn-lt"/>
              </a:rPr>
              <a:t> </a:t>
            </a:r>
            <a:r>
              <a:rPr kumimoji="0" lang="en-AU" sz="2400" b="1" i="0" u="none" strike="noStrike" kern="0" cap="none" spc="0" normalizeH="0" noProof="0" dirty="0" smtClean="0">
                <a:ln>
                  <a:noFill/>
                </a:ln>
                <a:solidFill>
                  <a:schemeClr val="accent2">
                    <a:lumMod val="75000"/>
                  </a:schemeClr>
                </a:solidFill>
                <a:effectLst/>
                <a:uLnTx/>
                <a:uFillTx/>
                <a:latin typeface="+mn-lt"/>
                <a:ea typeface="+mn-ea"/>
                <a:cs typeface="+mn-cs"/>
              </a:rPr>
              <a:t> </a:t>
            </a:r>
            <a:endParaRPr kumimoji="0" lang="en-GB" sz="2400" b="1" i="0" u="none" strike="noStrike" kern="0" cap="none" spc="0" normalizeH="0" baseline="0" noProof="0" dirty="0" smtClean="0">
              <a:ln>
                <a:noFill/>
              </a:ln>
              <a:solidFill>
                <a:schemeClr val="accent2">
                  <a:lumMod val="75000"/>
                </a:schemeClr>
              </a:solidFill>
              <a:effectLst/>
              <a:uLnTx/>
              <a:uFillTx/>
              <a:latin typeface="+mn-lt"/>
              <a:ea typeface="+mn-ea"/>
              <a:cs typeface="+mn-cs"/>
            </a:endParaRPr>
          </a:p>
        </p:txBody>
      </p:sp>
      <p:sp>
        <p:nvSpPr>
          <p:cNvPr id="6" name="Rectangle 7"/>
          <p:cNvSpPr txBox="1">
            <a:spLocks noChangeArrowheads="1"/>
          </p:cNvSpPr>
          <p:nvPr/>
        </p:nvSpPr>
        <p:spPr>
          <a:xfrm>
            <a:off x="251520" y="1988840"/>
            <a:ext cx="8229600" cy="2366243"/>
          </a:xfrm>
          <a:prstGeom prst="rect">
            <a:avLst/>
          </a:prstGeom>
        </p:spPr>
        <p:txBody>
          <a:bodyPr/>
          <a:lstStyle/>
          <a:p>
            <a:pPr marL="365125" marR="0" lvl="0" indent="-365125" algn="l" defTabSz="914400" rtl="0" eaLnBrk="1" fontAlgn="base" latinLnBrk="0" hangingPunct="1">
              <a:lnSpc>
                <a:spcPct val="110000"/>
              </a:lnSpc>
              <a:spcBef>
                <a:spcPct val="35000"/>
              </a:spcBef>
              <a:spcAft>
                <a:spcPct val="0"/>
              </a:spcAft>
              <a:buClrTx/>
              <a:buSzTx/>
              <a:buFontTx/>
              <a:buChar char="•"/>
              <a:tabLst/>
              <a:defRPr/>
            </a:pPr>
            <a:r>
              <a:rPr lang="en-AU" sz="2400" b="1" kern="0" dirty="0" smtClean="0">
                <a:latin typeface="+mn-lt"/>
              </a:rPr>
              <a:t>Current DBRSG phase of project is funded for 3-4 years which involves:</a:t>
            </a:r>
          </a:p>
          <a:p>
            <a:pPr marL="1279525" lvl="2" indent="-365125">
              <a:lnSpc>
                <a:spcPct val="110000"/>
              </a:lnSpc>
              <a:spcBef>
                <a:spcPct val="35000"/>
              </a:spcBef>
              <a:buFontTx/>
              <a:buChar char="•"/>
            </a:pPr>
            <a:r>
              <a:rPr lang="en-AU" sz="2000" b="1" kern="0" dirty="0" smtClean="0">
                <a:solidFill>
                  <a:schemeClr val="accent2">
                    <a:lumMod val="75000"/>
                  </a:schemeClr>
                </a:solidFill>
                <a:latin typeface="+mn-lt"/>
              </a:rPr>
              <a:t>ERMA process</a:t>
            </a:r>
          </a:p>
          <a:p>
            <a:pPr marL="1279525" lvl="2" indent="-365125">
              <a:lnSpc>
                <a:spcPct val="110000"/>
              </a:lnSpc>
              <a:spcBef>
                <a:spcPct val="35000"/>
              </a:spcBef>
              <a:buFontTx/>
              <a:buChar char="•"/>
            </a:pPr>
            <a:r>
              <a:rPr lang="en-AU" sz="2000" b="1" kern="0" dirty="0" smtClean="0">
                <a:solidFill>
                  <a:schemeClr val="accent2">
                    <a:lumMod val="75000"/>
                  </a:schemeClr>
                </a:solidFill>
                <a:latin typeface="+mn-lt"/>
              </a:rPr>
              <a:t>Importation, quarantine and  release at least 5 spp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0" y="0"/>
            <a:ext cx="8229600" cy="857250"/>
          </a:xfrm>
          <a:noFill/>
        </p:spPr>
        <p:txBody>
          <a:bodyPr/>
          <a:lstStyle/>
          <a:p>
            <a:pPr marL="342900" indent="-342900" eaLnBrk="1" hangingPunct="1"/>
            <a:r>
              <a:rPr lang="en-US" sz="3200" b="1" dirty="0" smtClean="0">
                <a:solidFill>
                  <a:schemeClr val="tx1"/>
                </a:solidFill>
              </a:rPr>
              <a:t>  </a:t>
            </a:r>
            <a:r>
              <a:rPr lang="en-US" sz="3200" b="1" dirty="0" smtClean="0">
                <a:solidFill>
                  <a:schemeClr val="tx1"/>
                </a:solidFill>
                <a:effectLst>
                  <a:outerShdw blurRad="38100" dist="38100" dir="2700000" algn="tl">
                    <a:srgbClr val="000000">
                      <a:alpha val="43137"/>
                    </a:srgbClr>
                  </a:outerShdw>
                </a:effectLst>
              </a:rPr>
              <a:t>Exotic species approved for release</a:t>
            </a:r>
            <a:endParaRPr lang="en-GB" sz="3200" b="1" dirty="0" smtClean="0">
              <a:solidFill>
                <a:schemeClr val="tx1"/>
              </a:solidFill>
              <a:effectLst>
                <a:outerShdw blurRad="38100" dist="38100" dir="2700000" algn="tl">
                  <a:srgbClr val="000000">
                    <a:alpha val="43137"/>
                  </a:srgbClr>
                </a:outerShdw>
              </a:effectLst>
            </a:endParaRPr>
          </a:p>
        </p:txBody>
      </p:sp>
      <p:grpSp>
        <p:nvGrpSpPr>
          <p:cNvPr id="2" name="Group 64"/>
          <p:cNvGrpSpPr/>
          <p:nvPr/>
        </p:nvGrpSpPr>
        <p:grpSpPr>
          <a:xfrm>
            <a:off x="0" y="817942"/>
            <a:ext cx="8788158" cy="6040058"/>
            <a:chOff x="116134" y="764704"/>
            <a:chExt cx="8788158" cy="6040058"/>
          </a:xfrm>
        </p:grpSpPr>
        <p:grpSp>
          <p:nvGrpSpPr>
            <p:cNvPr id="3" name="Group 67"/>
            <p:cNvGrpSpPr/>
            <p:nvPr/>
          </p:nvGrpSpPr>
          <p:grpSpPr>
            <a:xfrm>
              <a:off x="2771800" y="772688"/>
              <a:ext cx="1998219" cy="1792216"/>
              <a:chOff x="2771800" y="772688"/>
              <a:chExt cx="1998219" cy="1792216"/>
            </a:xfrm>
          </p:grpSpPr>
          <p:sp>
            <p:nvSpPr>
              <p:cNvPr id="116" name="TextBox 18"/>
              <p:cNvSpPr txBox="1"/>
              <p:nvPr/>
            </p:nvSpPr>
            <p:spPr>
              <a:xfrm>
                <a:off x="2781528" y="2134017"/>
                <a:ext cx="1944216" cy="430887"/>
              </a:xfrm>
              <a:prstGeom prst="rect">
                <a:avLst/>
              </a:prstGeom>
              <a:solidFill>
                <a:schemeClr val="bg1"/>
              </a:solidFill>
            </p:spPr>
            <p:txBody>
              <a:bodyPr wrap="square" rtlCol="0">
                <a:spAutoFit/>
              </a:bodyPr>
              <a:lstStyle/>
              <a:p>
                <a:pPr algn="ctr"/>
                <a:r>
                  <a:rPr lang="en-US" sz="1050" b="1" i="1" dirty="0" smtClean="0"/>
                  <a:t>Bubas bison</a:t>
                </a:r>
                <a:endParaRPr lang="en-US" sz="1050" b="1" dirty="0" smtClean="0"/>
              </a:p>
              <a:p>
                <a:pPr algn="ctr"/>
                <a:r>
                  <a:rPr lang="en-US" sz="1050" b="1" dirty="0" smtClean="0"/>
                  <a:t>16mm</a:t>
                </a:r>
                <a:endParaRPr lang="en-NZ" sz="1050" i="1" dirty="0"/>
              </a:p>
            </p:txBody>
          </p:sp>
          <p:pic>
            <p:nvPicPr>
              <p:cNvPr id="117" name="Picture 4" descr="Bubas bison2.jpg"/>
              <p:cNvPicPr>
                <a:picLocks noChangeAspect="1"/>
              </p:cNvPicPr>
              <p:nvPr/>
            </p:nvPicPr>
            <p:blipFill>
              <a:blip r:embed="rId2" cstate="email"/>
              <a:srcRect/>
              <a:stretch>
                <a:fillRect/>
              </a:stretch>
            </p:blipFill>
            <p:spPr>
              <a:xfrm>
                <a:off x="2771800" y="772688"/>
                <a:ext cx="1998219" cy="1434139"/>
              </a:xfrm>
              <a:prstGeom prst="rect">
                <a:avLst/>
              </a:prstGeom>
            </p:spPr>
          </p:pic>
        </p:grpSp>
        <p:grpSp>
          <p:nvGrpSpPr>
            <p:cNvPr id="4" name="Group 61"/>
            <p:cNvGrpSpPr/>
            <p:nvPr/>
          </p:nvGrpSpPr>
          <p:grpSpPr>
            <a:xfrm>
              <a:off x="4716016" y="2640070"/>
              <a:ext cx="2211132" cy="1882188"/>
              <a:chOff x="4716016" y="2640070"/>
              <a:chExt cx="2211132" cy="1882188"/>
            </a:xfrm>
          </p:grpSpPr>
          <p:sp>
            <p:nvSpPr>
              <p:cNvPr id="114" name="TextBox 23"/>
              <p:cNvSpPr txBox="1"/>
              <p:nvPr/>
            </p:nvSpPr>
            <p:spPr>
              <a:xfrm>
                <a:off x="4716016" y="4106760"/>
                <a:ext cx="2160240" cy="415498"/>
              </a:xfrm>
              <a:prstGeom prst="rect">
                <a:avLst/>
              </a:prstGeom>
              <a:solidFill>
                <a:schemeClr val="bg1"/>
              </a:solidFill>
            </p:spPr>
            <p:txBody>
              <a:bodyPr wrap="square" rtlCol="0">
                <a:spAutoFit/>
              </a:bodyPr>
              <a:lstStyle/>
              <a:p>
                <a:pPr algn="ctr"/>
                <a:r>
                  <a:rPr lang="en-US" sz="1050" b="1" i="1" dirty="0" err="1" smtClean="0"/>
                  <a:t>Onitis</a:t>
                </a:r>
                <a:r>
                  <a:rPr lang="en-US" sz="1050" b="1" i="1" dirty="0" smtClean="0"/>
                  <a:t> </a:t>
                </a:r>
                <a:r>
                  <a:rPr lang="en-US" sz="1050" b="1" i="1" dirty="0" err="1" smtClean="0"/>
                  <a:t>alexis</a:t>
                </a:r>
                <a:endParaRPr lang="en-US" sz="1050" b="1" dirty="0" smtClean="0"/>
              </a:p>
              <a:p>
                <a:pPr algn="ctr"/>
                <a:r>
                  <a:rPr lang="en-US" sz="1050" b="1" dirty="0" smtClean="0"/>
                  <a:t>20mm</a:t>
                </a:r>
                <a:endParaRPr lang="en-NZ" sz="1050" i="1" dirty="0"/>
              </a:p>
            </p:txBody>
          </p:sp>
          <p:pic>
            <p:nvPicPr>
              <p:cNvPr id="115" name="Picture 7" descr="Onitis alexis.jpg"/>
              <p:cNvPicPr>
                <a:picLocks noChangeAspect="1"/>
              </p:cNvPicPr>
              <p:nvPr/>
            </p:nvPicPr>
            <p:blipFill>
              <a:blip r:embed="rId3" cstate="email"/>
              <a:srcRect/>
              <a:stretch>
                <a:fillRect/>
              </a:stretch>
            </p:blipFill>
            <p:spPr>
              <a:xfrm>
                <a:off x="4719424" y="2640070"/>
                <a:ext cx="2207724" cy="1493554"/>
              </a:xfrm>
              <a:prstGeom prst="rect">
                <a:avLst/>
              </a:prstGeom>
            </p:spPr>
          </p:pic>
        </p:grpSp>
        <p:grpSp>
          <p:nvGrpSpPr>
            <p:cNvPr id="5" name="Group 68"/>
            <p:cNvGrpSpPr/>
            <p:nvPr/>
          </p:nvGrpSpPr>
          <p:grpSpPr>
            <a:xfrm>
              <a:off x="323528" y="804777"/>
              <a:ext cx="2016224" cy="1760127"/>
              <a:chOff x="323528" y="804777"/>
              <a:chExt cx="2016224" cy="1760127"/>
            </a:xfrm>
          </p:grpSpPr>
          <p:sp>
            <p:nvSpPr>
              <p:cNvPr id="110" name="TextBox 15"/>
              <p:cNvSpPr txBox="1"/>
              <p:nvPr/>
            </p:nvSpPr>
            <p:spPr>
              <a:xfrm>
                <a:off x="323528" y="2134017"/>
                <a:ext cx="1944216" cy="430887"/>
              </a:xfrm>
              <a:prstGeom prst="rect">
                <a:avLst/>
              </a:prstGeom>
              <a:solidFill>
                <a:schemeClr val="bg1"/>
              </a:solidFill>
            </p:spPr>
            <p:txBody>
              <a:bodyPr wrap="square" rtlCol="0">
                <a:spAutoFit/>
              </a:bodyPr>
              <a:lstStyle/>
              <a:p>
                <a:pPr algn="ctr"/>
                <a:r>
                  <a:rPr lang="en-US" sz="1050" b="1" i="1" dirty="0" smtClean="0"/>
                  <a:t>Bubas bubalus</a:t>
                </a:r>
                <a:endParaRPr lang="en-US" sz="1050" b="1" dirty="0" smtClean="0"/>
              </a:p>
              <a:p>
                <a:pPr algn="ctr"/>
                <a:r>
                  <a:rPr lang="en-US" sz="1050" b="1" dirty="0" smtClean="0"/>
                  <a:t>17mm</a:t>
                </a:r>
                <a:endParaRPr lang="en-NZ" sz="1050" i="1" dirty="0"/>
              </a:p>
            </p:txBody>
          </p:sp>
          <p:grpSp>
            <p:nvGrpSpPr>
              <p:cNvPr id="6" name="Group 17"/>
              <p:cNvGrpSpPr/>
              <p:nvPr/>
            </p:nvGrpSpPr>
            <p:grpSpPr>
              <a:xfrm>
                <a:off x="343823" y="804777"/>
                <a:ext cx="1995929" cy="1401578"/>
                <a:chOff x="179512" y="116632"/>
                <a:chExt cx="2211953" cy="1545594"/>
              </a:xfrm>
            </p:grpSpPr>
            <p:pic>
              <p:nvPicPr>
                <p:cNvPr id="112" name="Picture 3" descr="Bubalus1male.jpg"/>
                <p:cNvPicPr>
                  <a:picLocks noChangeAspect="1"/>
                </p:cNvPicPr>
                <p:nvPr/>
              </p:nvPicPr>
              <p:blipFill>
                <a:blip r:embed="rId4" cstate="email"/>
                <a:srcRect/>
                <a:stretch>
                  <a:fillRect/>
                </a:stretch>
              </p:blipFill>
              <p:spPr>
                <a:xfrm>
                  <a:off x="179512" y="116632"/>
                  <a:ext cx="2211953" cy="1545594"/>
                </a:xfrm>
                <a:prstGeom prst="rect">
                  <a:avLst/>
                </a:prstGeom>
              </p:spPr>
            </p:pic>
            <p:sp>
              <p:nvSpPr>
                <p:cNvPr id="113" name="Rectangle 16"/>
                <p:cNvSpPr/>
                <p:nvPr/>
              </p:nvSpPr>
              <p:spPr>
                <a:xfrm>
                  <a:off x="1278486" y="620688"/>
                  <a:ext cx="45719"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nvGrpSpPr>
            <p:cNvPr id="7" name="Group 45"/>
            <p:cNvGrpSpPr/>
            <p:nvPr/>
          </p:nvGrpSpPr>
          <p:grpSpPr>
            <a:xfrm>
              <a:off x="251520" y="4573401"/>
              <a:ext cx="2376264" cy="2231361"/>
              <a:chOff x="376080" y="4106256"/>
              <a:chExt cx="2376264" cy="2231361"/>
            </a:xfrm>
          </p:grpSpPr>
          <p:pic>
            <p:nvPicPr>
              <p:cNvPr id="108" name="Picture 8" descr="taurus.jpg"/>
              <p:cNvPicPr>
                <a:picLocks noChangeAspect="1"/>
              </p:cNvPicPr>
              <p:nvPr/>
            </p:nvPicPr>
            <p:blipFill>
              <a:blip r:embed="rId5" cstate="email"/>
              <a:srcRect/>
              <a:stretch>
                <a:fillRect/>
              </a:stretch>
            </p:blipFill>
            <p:spPr>
              <a:xfrm>
                <a:off x="376080" y="4106256"/>
                <a:ext cx="2376264" cy="1683054"/>
              </a:xfrm>
              <a:prstGeom prst="rect">
                <a:avLst/>
              </a:prstGeom>
            </p:spPr>
          </p:pic>
          <p:sp>
            <p:nvSpPr>
              <p:cNvPr id="109" name="TextBox 25"/>
              <p:cNvSpPr txBox="1"/>
              <p:nvPr/>
            </p:nvSpPr>
            <p:spPr>
              <a:xfrm>
                <a:off x="395536" y="5760536"/>
                <a:ext cx="2304256" cy="577081"/>
              </a:xfrm>
              <a:prstGeom prst="rect">
                <a:avLst/>
              </a:prstGeom>
              <a:solidFill>
                <a:schemeClr val="bg1"/>
              </a:solidFill>
            </p:spPr>
            <p:txBody>
              <a:bodyPr wrap="square" rtlCol="0">
                <a:spAutoFit/>
              </a:bodyPr>
              <a:lstStyle/>
              <a:p>
                <a:pPr algn="ctr"/>
                <a:r>
                  <a:rPr lang="en-US" sz="1050" b="1" i="1" dirty="0" err="1" smtClean="0"/>
                  <a:t>Onthophagus</a:t>
                </a:r>
                <a:r>
                  <a:rPr lang="en-US" sz="1050" b="1" i="1" dirty="0" smtClean="0"/>
                  <a:t> </a:t>
                </a:r>
                <a:r>
                  <a:rPr lang="en-US" sz="1050" b="1" i="1" dirty="0" err="1" smtClean="0"/>
                  <a:t>taurus</a:t>
                </a:r>
                <a:r>
                  <a:rPr lang="en-US" sz="1050" b="1" i="1" dirty="0" smtClean="0"/>
                  <a:t> </a:t>
                </a:r>
              </a:p>
              <a:p>
                <a:pPr algn="ctr"/>
                <a:endParaRPr lang="en-US" sz="1050" b="1" dirty="0" smtClean="0"/>
              </a:p>
              <a:p>
                <a:pPr algn="ctr"/>
                <a:r>
                  <a:rPr lang="en-US" sz="1050" b="1" dirty="0" smtClean="0"/>
                  <a:t>9mm</a:t>
                </a:r>
                <a:endParaRPr lang="en-NZ" sz="1050" i="1" dirty="0"/>
              </a:p>
            </p:txBody>
          </p:sp>
        </p:grpSp>
        <p:grpSp>
          <p:nvGrpSpPr>
            <p:cNvPr id="9" name="Group 60"/>
            <p:cNvGrpSpPr/>
            <p:nvPr/>
          </p:nvGrpSpPr>
          <p:grpSpPr>
            <a:xfrm>
              <a:off x="6885683" y="2658871"/>
              <a:ext cx="2018609" cy="1850980"/>
              <a:chOff x="6885683" y="2658871"/>
              <a:chExt cx="2018609" cy="1850980"/>
            </a:xfrm>
          </p:grpSpPr>
          <p:sp>
            <p:nvSpPr>
              <p:cNvPr id="104" name="TextBox 103"/>
              <p:cNvSpPr txBox="1"/>
              <p:nvPr/>
            </p:nvSpPr>
            <p:spPr>
              <a:xfrm>
                <a:off x="6885683" y="4094353"/>
                <a:ext cx="1978915" cy="415498"/>
              </a:xfrm>
              <a:prstGeom prst="rect">
                <a:avLst/>
              </a:prstGeom>
              <a:solidFill>
                <a:schemeClr val="bg1"/>
              </a:solidFill>
            </p:spPr>
            <p:txBody>
              <a:bodyPr wrap="square" rtlCol="0">
                <a:spAutoFit/>
              </a:bodyPr>
              <a:lstStyle/>
              <a:p>
                <a:pPr algn="ctr"/>
                <a:r>
                  <a:rPr lang="en-US" sz="1050" b="1" i="1" dirty="0" err="1" smtClean="0"/>
                  <a:t>Geotrupes</a:t>
                </a:r>
                <a:r>
                  <a:rPr lang="en-US" sz="1050" b="1" i="1" dirty="0" smtClean="0"/>
                  <a:t> </a:t>
                </a:r>
                <a:r>
                  <a:rPr lang="en-US" sz="1050" b="1" i="1" dirty="0" err="1" smtClean="0"/>
                  <a:t>spiniger</a:t>
                </a:r>
                <a:endParaRPr lang="en-US" sz="1050" b="1" dirty="0" smtClean="0"/>
              </a:p>
              <a:p>
                <a:pPr algn="ctr"/>
                <a:r>
                  <a:rPr lang="en-US" sz="1050" b="1" dirty="0" smtClean="0"/>
                  <a:t>22mm</a:t>
                </a:r>
                <a:endParaRPr lang="en-NZ" sz="1050" i="1" dirty="0"/>
              </a:p>
            </p:txBody>
          </p:sp>
          <p:grpSp>
            <p:nvGrpSpPr>
              <p:cNvPr id="10" name="Group 59"/>
              <p:cNvGrpSpPr/>
              <p:nvPr/>
            </p:nvGrpSpPr>
            <p:grpSpPr>
              <a:xfrm>
                <a:off x="7092280" y="2658871"/>
                <a:ext cx="1812012" cy="1445225"/>
                <a:chOff x="7092280" y="2621163"/>
                <a:chExt cx="1812012" cy="1445225"/>
              </a:xfrm>
            </p:grpSpPr>
            <p:pic>
              <p:nvPicPr>
                <p:cNvPr id="106" name="Picture 12" descr="geotrupes spiniger1.jpg"/>
                <p:cNvPicPr>
                  <a:picLocks noChangeAspect="1"/>
                </p:cNvPicPr>
                <p:nvPr/>
              </p:nvPicPr>
              <p:blipFill>
                <a:blip r:embed="rId6" cstate="email"/>
                <a:stretch>
                  <a:fillRect/>
                </a:stretch>
              </p:blipFill>
              <p:spPr>
                <a:xfrm>
                  <a:off x="7092280" y="2621163"/>
                  <a:ext cx="1812012" cy="1415690"/>
                </a:xfrm>
                <a:prstGeom prst="rect">
                  <a:avLst/>
                </a:prstGeom>
              </p:spPr>
            </p:pic>
            <p:sp>
              <p:nvSpPr>
                <p:cNvPr id="107" name="TextBox 106"/>
                <p:cNvSpPr txBox="1"/>
                <p:nvPr/>
              </p:nvSpPr>
              <p:spPr>
                <a:xfrm>
                  <a:off x="7856486" y="3842110"/>
                  <a:ext cx="267578" cy="224278"/>
                </a:xfrm>
                <a:prstGeom prst="rect">
                  <a:avLst/>
                </a:prstGeom>
                <a:noFill/>
              </p:spPr>
              <p:txBody>
                <a:bodyPr wrap="square" rtlCol="0">
                  <a:spAutoFit/>
                </a:bodyPr>
                <a:lstStyle/>
                <a:p>
                  <a:r>
                    <a:rPr lang="en-NZ" sz="1000" dirty="0" smtClean="0">
                      <a:solidFill>
                        <a:schemeClr val="bg1">
                          <a:lumMod val="50000"/>
                        </a:schemeClr>
                      </a:solidFill>
                      <a:latin typeface="Times New Roman"/>
                      <a:cs typeface="Times New Roman"/>
                    </a:rPr>
                    <a:t>♂</a:t>
                  </a:r>
                  <a:endParaRPr lang="en-NZ" sz="1000" dirty="0">
                    <a:solidFill>
                      <a:schemeClr val="bg1">
                        <a:lumMod val="50000"/>
                      </a:schemeClr>
                    </a:solidFill>
                  </a:endParaRPr>
                </a:p>
              </p:txBody>
            </p:sp>
          </p:grpSp>
        </p:grpSp>
        <p:grpSp>
          <p:nvGrpSpPr>
            <p:cNvPr id="11" name="Group 43"/>
            <p:cNvGrpSpPr/>
            <p:nvPr/>
          </p:nvGrpSpPr>
          <p:grpSpPr>
            <a:xfrm>
              <a:off x="4452654" y="4544217"/>
              <a:ext cx="2035680" cy="2131625"/>
              <a:chOff x="4480935" y="4077072"/>
              <a:chExt cx="2035680" cy="2131625"/>
            </a:xfrm>
          </p:grpSpPr>
          <p:sp>
            <p:nvSpPr>
              <p:cNvPr id="100" name="TextBox 27"/>
              <p:cNvSpPr txBox="1"/>
              <p:nvPr/>
            </p:nvSpPr>
            <p:spPr>
              <a:xfrm>
                <a:off x="4480935" y="5793199"/>
                <a:ext cx="2035680" cy="415498"/>
              </a:xfrm>
              <a:prstGeom prst="rect">
                <a:avLst/>
              </a:prstGeom>
              <a:solidFill>
                <a:schemeClr val="bg1"/>
              </a:solidFill>
            </p:spPr>
            <p:txBody>
              <a:bodyPr wrap="square" rtlCol="0">
                <a:spAutoFit/>
              </a:bodyPr>
              <a:lstStyle/>
              <a:p>
                <a:pPr algn="ctr"/>
                <a:r>
                  <a:rPr lang="en-US" sz="1050" b="1" i="1" dirty="0" err="1" smtClean="0"/>
                  <a:t>Onthophagus</a:t>
                </a:r>
                <a:r>
                  <a:rPr lang="en-US" sz="1050" b="1" i="1" dirty="0" smtClean="0"/>
                  <a:t> </a:t>
                </a:r>
                <a:r>
                  <a:rPr lang="en-US" sz="1050" b="1" i="1" dirty="0" err="1" smtClean="0"/>
                  <a:t>binodis</a:t>
                </a:r>
                <a:r>
                  <a:rPr lang="en-US" sz="1050" b="1" i="1" dirty="0" smtClean="0"/>
                  <a:t> </a:t>
                </a:r>
              </a:p>
              <a:p>
                <a:pPr algn="ctr"/>
                <a:r>
                  <a:rPr lang="en-US" sz="1050" b="1" dirty="0" smtClean="0"/>
                  <a:t>12mm</a:t>
                </a:r>
                <a:endParaRPr lang="en-NZ" sz="1050" i="1" dirty="0"/>
              </a:p>
            </p:txBody>
          </p:sp>
          <p:grpSp>
            <p:nvGrpSpPr>
              <p:cNvPr id="12" name="Group 33"/>
              <p:cNvGrpSpPr/>
              <p:nvPr/>
            </p:nvGrpSpPr>
            <p:grpSpPr>
              <a:xfrm>
                <a:off x="4640097" y="4077072"/>
                <a:ext cx="1534452" cy="1711275"/>
                <a:chOff x="4572001" y="4365103"/>
                <a:chExt cx="1534452" cy="1711275"/>
              </a:xfrm>
            </p:grpSpPr>
            <p:pic>
              <p:nvPicPr>
                <p:cNvPr id="102" name="Picture 2"/>
                <p:cNvPicPr>
                  <a:picLocks noChangeAspect="1" noChangeArrowheads="1"/>
                </p:cNvPicPr>
                <p:nvPr/>
              </p:nvPicPr>
              <p:blipFill>
                <a:blip r:embed="rId7" cstate="email">
                  <a:lum bright="2000" contrast="7000"/>
                </a:blip>
                <a:srcRect/>
                <a:stretch>
                  <a:fillRect/>
                </a:stretch>
              </p:blipFill>
              <p:spPr bwMode="auto">
                <a:xfrm rot="16200000">
                  <a:off x="4483589" y="4453515"/>
                  <a:ext cx="1711275" cy="1534452"/>
                </a:xfrm>
                <a:prstGeom prst="rect">
                  <a:avLst/>
                </a:prstGeom>
                <a:noFill/>
                <a:ln w="9525">
                  <a:noFill/>
                  <a:miter lim="800000"/>
                  <a:headEnd/>
                  <a:tailEnd/>
                </a:ln>
              </p:spPr>
            </p:pic>
            <p:sp>
              <p:nvSpPr>
                <p:cNvPr id="103" name="TextBox 102"/>
                <p:cNvSpPr txBox="1"/>
                <p:nvPr/>
              </p:nvSpPr>
              <p:spPr>
                <a:xfrm>
                  <a:off x="5800447" y="4492792"/>
                  <a:ext cx="288032" cy="246221"/>
                </a:xfrm>
                <a:prstGeom prst="rect">
                  <a:avLst/>
                </a:prstGeom>
                <a:noFill/>
              </p:spPr>
              <p:txBody>
                <a:bodyPr wrap="square" rtlCol="0">
                  <a:spAutoFit/>
                </a:bodyPr>
                <a:lstStyle/>
                <a:p>
                  <a:r>
                    <a:rPr lang="en-NZ" sz="1000" dirty="0" smtClean="0">
                      <a:solidFill>
                        <a:schemeClr val="bg1">
                          <a:lumMod val="50000"/>
                        </a:schemeClr>
                      </a:solidFill>
                      <a:latin typeface="Times New Roman"/>
                      <a:cs typeface="Times New Roman"/>
                    </a:rPr>
                    <a:t>♂</a:t>
                  </a:r>
                  <a:endParaRPr lang="en-NZ" sz="1000" dirty="0">
                    <a:solidFill>
                      <a:schemeClr val="bg1">
                        <a:lumMod val="50000"/>
                      </a:schemeClr>
                    </a:solidFill>
                  </a:endParaRPr>
                </a:p>
              </p:txBody>
            </p:sp>
          </p:grpSp>
        </p:grpSp>
        <p:grpSp>
          <p:nvGrpSpPr>
            <p:cNvPr id="13" name="Group 44"/>
            <p:cNvGrpSpPr/>
            <p:nvPr/>
          </p:nvGrpSpPr>
          <p:grpSpPr>
            <a:xfrm>
              <a:off x="2527894" y="4544217"/>
              <a:ext cx="2185414" cy="2132642"/>
              <a:chOff x="2565602" y="4077072"/>
              <a:chExt cx="2185414" cy="2132642"/>
            </a:xfrm>
          </p:grpSpPr>
          <p:sp>
            <p:nvSpPr>
              <p:cNvPr id="96" name="TextBox 95"/>
              <p:cNvSpPr txBox="1"/>
              <p:nvPr/>
            </p:nvSpPr>
            <p:spPr>
              <a:xfrm>
                <a:off x="2565602" y="5794216"/>
                <a:ext cx="2185414" cy="415498"/>
              </a:xfrm>
              <a:prstGeom prst="rect">
                <a:avLst/>
              </a:prstGeom>
              <a:solidFill>
                <a:schemeClr val="bg1"/>
              </a:solidFill>
            </p:spPr>
            <p:txBody>
              <a:bodyPr wrap="square" rtlCol="0">
                <a:spAutoFit/>
              </a:bodyPr>
              <a:lstStyle/>
              <a:p>
                <a:pPr algn="ctr"/>
                <a:r>
                  <a:rPr lang="en-US" sz="1050" b="1" i="1" dirty="0" smtClean="0"/>
                  <a:t>O. (Digitonthophagus) gazella  </a:t>
                </a:r>
                <a:r>
                  <a:rPr lang="en-US" sz="1050" b="1" dirty="0" smtClean="0"/>
                  <a:t>    </a:t>
                </a:r>
              </a:p>
              <a:p>
                <a:pPr algn="ctr"/>
                <a:r>
                  <a:rPr lang="en-US" sz="1050" b="1" dirty="0" smtClean="0"/>
                  <a:t>11mm</a:t>
                </a:r>
                <a:endParaRPr lang="en-NZ" sz="1050" i="1" dirty="0"/>
              </a:p>
            </p:txBody>
          </p:sp>
          <p:grpSp>
            <p:nvGrpSpPr>
              <p:cNvPr id="14" name="Group 32"/>
              <p:cNvGrpSpPr/>
              <p:nvPr/>
            </p:nvGrpSpPr>
            <p:grpSpPr>
              <a:xfrm>
                <a:off x="3131840" y="4077072"/>
                <a:ext cx="1377978" cy="1638332"/>
                <a:chOff x="3131840" y="4365104"/>
                <a:chExt cx="1377978" cy="1638332"/>
              </a:xfrm>
            </p:grpSpPr>
            <p:pic>
              <p:nvPicPr>
                <p:cNvPr id="98" name="Picture 9" descr="Onthophagus gazella.bmp"/>
                <p:cNvPicPr>
                  <a:picLocks noChangeAspect="1"/>
                </p:cNvPicPr>
                <p:nvPr/>
              </p:nvPicPr>
              <p:blipFill>
                <a:blip r:embed="rId8" cstate="email"/>
                <a:stretch>
                  <a:fillRect/>
                </a:stretch>
              </p:blipFill>
              <p:spPr>
                <a:xfrm>
                  <a:off x="3131840" y="4365104"/>
                  <a:ext cx="1312257" cy="1638332"/>
                </a:xfrm>
                <a:prstGeom prst="rect">
                  <a:avLst/>
                </a:prstGeom>
              </p:spPr>
            </p:pic>
            <p:sp>
              <p:nvSpPr>
                <p:cNvPr id="99" name="TextBox 98"/>
                <p:cNvSpPr txBox="1"/>
                <p:nvPr/>
              </p:nvSpPr>
              <p:spPr>
                <a:xfrm>
                  <a:off x="4221786" y="4420785"/>
                  <a:ext cx="288032" cy="246221"/>
                </a:xfrm>
                <a:prstGeom prst="rect">
                  <a:avLst/>
                </a:prstGeom>
                <a:noFill/>
              </p:spPr>
              <p:txBody>
                <a:bodyPr wrap="square" rtlCol="0">
                  <a:spAutoFit/>
                </a:bodyPr>
                <a:lstStyle/>
                <a:p>
                  <a:r>
                    <a:rPr lang="en-NZ" sz="1000" dirty="0" smtClean="0">
                      <a:solidFill>
                        <a:schemeClr val="bg1">
                          <a:lumMod val="50000"/>
                        </a:schemeClr>
                      </a:solidFill>
                      <a:latin typeface="Times New Roman"/>
                      <a:cs typeface="Times New Roman"/>
                    </a:rPr>
                    <a:t>♂</a:t>
                  </a:r>
                  <a:endParaRPr lang="en-NZ" sz="1000" dirty="0">
                    <a:solidFill>
                      <a:schemeClr val="bg1">
                        <a:lumMod val="50000"/>
                      </a:schemeClr>
                    </a:solidFill>
                  </a:endParaRPr>
                </a:p>
              </p:txBody>
            </p:sp>
          </p:grpSp>
        </p:grpSp>
        <p:grpSp>
          <p:nvGrpSpPr>
            <p:cNvPr id="15" name="Group 42"/>
            <p:cNvGrpSpPr/>
            <p:nvPr/>
          </p:nvGrpSpPr>
          <p:grpSpPr>
            <a:xfrm>
              <a:off x="6499265" y="4592857"/>
              <a:ext cx="2304256" cy="2095050"/>
              <a:chOff x="6395568" y="4125712"/>
              <a:chExt cx="2304256" cy="2095050"/>
            </a:xfrm>
          </p:grpSpPr>
          <p:grpSp>
            <p:nvGrpSpPr>
              <p:cNvPr id="16" name="Group 36"/>
              <p:cNvGrpSpPr/>
              <p:nvPr/>
            </p:nvGrpSpPr>
            <p:grpSpPr>
              <a:xfrm>
                <a:off x="6467576" y="4125712"/>
                <a:ext cx="2232248" cy="1787718"/>
                <a:chOff x="6516216" y="4437112"/>
                <a:chExt cx="2232248" cy="1787718"/>
              </a:xfrm>
            </p:grpSpPr>
            <p:pic>
              <p:nvPicPr>
                <p:cNvPr id="93" name="Picture 10" descr="vacca.jpg"/>
                <p:cNvPicPr>
                  <a:picLocks noChangeAspect="1"/>
                </p:cNvPicPr>
                <p:nvPr/>
              </p:nvPicPr>
              <p:blipFill>
                <a:blip r:embed="rId9" cstate="email"/>
                <a:srcRect/>
                <a:stretch>
                  <a:fillRect/>
                </a:stretch>
              </p:blipFill>
              <p:spPr>
                <a:xfrm>
                  <a:off x="6516216" y="4437112"/>
                  <a:ext cx="2163116" cy="1680432"/>
                </a:xfrm>
                <a:prstGeom prst="rect">
                  <a:avLst/>
                </a:prstGeom>
              </p:spPr>
            </p:pic>
            <p:sp>
              <p:nvSpPr>
                <p:cNvPr id="94" name="TextBox 93"/>
                <p:cNvSpPr txBox="1"/>
                <p:nvPr/>
              </p:nvSpPr>
              <p:spPr>
                <a:xfrm>
                  <a:off x="7393952" y="5824720"/>
                  <a:ext cx="288032" cy="400110"/>
                </a:xfrm>
                <a:prstGeom prst="rect">
                  <a:avLst/>
                </a:prstGeom>
                <a:solidFill>
                  <a:schemeClr val="bg1"/>
                </a:solidFill>
              </p:spPr>
              <p:txBody>
                <a:bodyPr wrap="square" rtlCol="0">
                  <a:spAutoFit/>
                </a:bodyPr>
                <a:lstStyle/>
                <a:p>
                  <a:r>
                    <a:rPr lang="en-NZ" sz="1000" dirty="0" smtClean="0">
                      <a:solidFill>
                        <a:schemeClr val="bg1">
                          <a:lumMod val="50000"/>
                        </a:schemeClr>
                      </a:solidFill>
                      <a:latin typeface="Times New Roman"/>
                      <a:cs typeface="Times New Roman"/>
                    </a:rPr>
                    <a:t>♂</a:t>
                  </a:r>
                </a:p>
                <a:p>
                  <a:endParaRPr lang="en-NZ" sz="1000" dirty="0">
                    <a:solidFill>
                      <a:schemeClr val="bg1">
                        <a:lumMod val="50000"/>
                      </a:schemeClr>
                    </a:solidFill>
                  </a:endParaRPr>
                </a:p>
              </p:txBody>
            </p:sp>
            <p:sp>
              <p:nvSpPr>
                <p:cNvPr id="95" name="TextBox 94"/>
                <p:cNvSpPr txBox="1"/>
                <p:nvPr/>
              </p:nvSpPr>
              <p:spPr>
                <a:xfrm>
                  <a:off x="8460432" y="5805264"/>
                  <a:ext cx="288032" cy="400110"/>
                </a:xfrm>
                <a:prstGeom prst="rect">
                  <a:avLst/>
                </a:prstGeom>
                <a:solidFill>
                  <a:schemeClr val="bg1"/>
                </a:solidFill>
              </p:spPr>
              <p:txBody>
                <a:bodyPr wrap="square" rtlCol="0">
                  <a:spAutoFit/>
                </a:bodyPr>
                <a:lstStyle/>
                <a:p>
                  <a:r>
                    <a:rPr lang="en-NZ" sz="1000" dirty="0" smtClean="0">
                      <a:solidFill>
                        <a:schemeClr val="bg1">
                          <a:lumMod val="50000"/>
                        </a:schemeClr>
                      </a:solidFill>
                      <a:latin typeface="Times New Roman"/>
                      <a:cs typeface="Times New Roman"/>
                    </a:rPr>
                    <a:t>♀</a:t>
                  </a:r>
                </a:p>
                <a:p>
                  <a:endParaRPr lang="en-NZ" sz="1000" dirty="0">
                    <a:solidFill>
                      <a:schemeClr val="bg1">
                        <a:lumMod val="50000"/>
                      </a:schemeClr>
                    </a:solidFill>
                  </a:endParaRPr>
                </a:p>
              </p:txBody>
            </p:sp>
          </p:grpSp>
          <p:sp>
            <p:nvSpPr>
              <p:cNvPr id="92" name="TextBox 91"/>
              <p:cNvSpPr txBox="1"/>
              <p:nvPr/>
            </p:nvSpPr>
            <p:spPr>
              <a:xfrm>
                <a:off x="6395568" y="5805264"/>
                <a:ext cx="2304256" cy="415498"/>
              </a:xfrm>
              <a:prstGeom prst="rect">
                <a:avLst/>
              </a:prstGeom>
              <a:solidFill>
                <a:schemeClr val="bg1"/>
              </a:solidFill>
            </p:spPr>
            <p:txBody>
              <a:bodyPr wrap="square" rtlCol="0">
                <a:spAutoFit/>
              </a:bodyPr>
              <a:lstStyle/>
              <a:p>
                <a:pPr algn="ctr"/>
                <a:r>
                  <a:rPr lang="en-US" sz="1050" b="1" i="1" dirty="0" smtClean="0"/>
                  <a:t>O. (</a:t>
                </a:r>
                <a:r>
                  <a:rPr lang="en-US" sz="1050" b="1" i="1" dirty="0" err="1" smtClean="0"/>
                  <a:t>Paleonthophagus</a:t>
                </a:r>
                <a:r>
                  <a:rPr lang="en-US" sz="1050" b="1" i="1" dirty="0" smtClean="0"/>
                  <a:t>) vacca</a:t>
                </a:r>
                <a:endParaRPr lang="en-US" sz="1050" b="1" dirty="0" smtClean="0"/>
              </a:p>
              <a:p>
                <a:pPr algn="ctr"/>
                <a:r>
                  <a:rPr lang="en-US" sz="1050" b="1" i="1" dirty="0" smtClean="0"/>
                  <a:t>  </a:t>
                </a:r>
                <a:r>
                  <a:rPr lang="en-US" sz="1050" b="1" dirty="0" smtClean="0"/>
                  <a:t>10mm</a:t>
                </a:r>
                <a:endParaRPr lang="en-NZ" sz="1050" i="1" dirty="0"/>
              </a:p>
            </p:txBody>
          </p:sp>
        </p:grpSp>
        <p:grpSp>
          <p:nvGrpSpPr>
            <p:cNvPr id="17" name="Group 64"/>
            <p:cNvGrpSpPr/>
            <p:nvPr/>
          </p:nvGrpSpPr>
          <p:grpSpPr>
            <a:xfrm>
              <a:off x="116134" y="2708920"/>
              <a:ext cx="2172934" cy="1810337"/>
              <a:chOff x="116134" y="2708920"/>
              <a:chExt cx="2172934" cy="1810337"/>
            </a:xfrm>
          </p:grpSpPr>
          <p:sp>
            <p:nvSpPr>
              <p:cNvPr id="89" name="TextBox 88"/>
              <p:cNvSpPr txBox="1"/>
              <p:nvPr/>
            </p:nvSpPr>
            <p:spPr>
              <a:xfrm>
                <a:off x="116134" y="4103759"/>
                <a:ext cx="2160240" cy="415498"/>
              </a:xfrm>
              <a:prstGeom prst="rect">
                <a:avLst/>
              </a:prstGeom>
              <a:solidFill>
                <a:schemeClr val="bg1"/>
              </a:solidFill>
            </p:spPr>
            <p:txBody>
              <a:bodyPr wrap="square" rtlCol="0">
                <a:spAutoFit/>
              </a:bodyPr>
              <a:lstStyle/>
              <a:p>
                <a:pPr algn="ctr"/>
                <a:r>
                  <a:rPr lang="en-US" sz="1050" b="1" i="1" dirty="0" smtClean="0"/>
                  <a:t>Copris  lunaris</a:t>
                </a:r>
                <a:endParaRPr lang="en-US" sz="1050" b="1" dirty="0" smtClean="0"/>
              </a:p>
              <a:p>
                <a:pPr algn="ctr"/>
                <a:r>
                  <a:rPr lang="en-US" sz="1050" b="1" dirty="0" smtClean="0"/>
                  <a:t>18mm</a:t>
                </a:r>
                <a:endParaRPr lang="en-NZ" sz="1050" i="1" dirty="0"/>
              </a:p>
            </p:txBody>
          </p:sp>
          <p:pic>
            <p:nvPicPr>
              <p:cNvPr id="90" name="Picture 89" descr="Copris lunaris.jpg"/>
              <p:cNvPicPr>
                <a:picLocks noChangeAspect="1"/>
              </p:cNvPicPr>
              <p:nvPr/>
            </p:nvPicPr>
            <p:blipFill>
              <a:blip r:embed="rId10" cstate="print"/>
              <a:srcRect b="134"/>
              <a:stretch>
                <a:fillRect/>
              </a:stretch>
            </p:blipFill>
            <p:spPr>
              <a:xfrm>
                <a:off x="136407" y="2708920"/>
                <a:ext cx="2152661" cy="1481100"/>
              </a:xfrm>
              <a:prstGeom prst="rect">
                <a:avLst/>
              </a:prstGeom>
            </p:spPr>
          </p:pic>
        </p:grpSp>
        <p:grpSp>
          <p:nvGrpSpPr>
            <p:cNvPr id="18" name="Group 69"/>
            <p:cNvGrpSpPr/>
            <p:nvPr/>
          </p:nvGrpSpPr>
          <p:grpSpPr>
            <a:xfrm>
              <a:off x="5148064" y="764704"/>
              <a:ext cx="3683031" cy="1702410"/>
              <a:chOff x="5148064" y="764704"/>
              <a:chExt cx="3683031" cy="1702410"/>
            </a:xfrm>
          </p:grpSpPr>
          <p:grpSp>
            <p:nvGrpSpPr>
              <p:cNvPr id="19" name="Group 65"/>
              <p:cNvGrpSpPr/>
              <p:nvPr/>
            </p:nvGrpSpPr>
            <p:grpSpPr>
              <a:xfrm>
                <a:off x="5148064" y="764704"/>
                <a:ext cx="3683031" cy="1340998"/>
                <a:chOff x="5148064" y="764704"/>
                <a:chExt cx="3683031" cy="1340998"/>
              </a:xfrm>
            </p:grpSpPr>
            <p:grpSp>
              <p:nvGrpSpPr>
                <p:cNvPr id="20" name="Group 41"/>
                <p:cNvGrpSpPr/>
                <p:nvPr/>
              </p:nvGrpSpPr>
              <p:grpSpPr>
                <a:xfrm>
                  <a:off x="5148064" y="764704"/>
                  <a:ext cx="3683031" cy="1340998"/>
                  <a:chOff x="5051183" y="100389"/>
                  <a:chExt cx="3851920" cy="1538168"/>
                </a:xfrm>
              </p:grpSpPr>
              <p:pic>
                <p:nvPicPr>
                  <p:cNvPr id="87" name="Picture 6" descr="hispanus2.jpg"/>
                  <p:cNvPicPr>
                    <a:picLocks noChangeAspect="1"/>
                  </p:cNvPicPr>
                  <p:nvPr/>
                </p:nvPicPr>
                <p:blipFill>
                  <a:blip r:embed="rId11" cstate="email"/>
                  <a:stretch>
                    <a:fillRect/>
                  </a:stretch>
                </p:blipFill>
                <p:spPr>
                  <a:xfrm>
                    <a:off x="5051183" y="100389"/>
                    <a:ext cx="3851920" cy="1538168"/>
                  </a:xfrm>
                  <a:prstGeom prst="rect">
                    <a:avLst/>
                  </a:prstGeom>
                </p:spPr>
              </p:pic>
              <p:sp>
                <p:nvSpPr>
                  <p:cNvPr id="88" name="Rectangle 20"/>
                  <p:cNvSpPr/>
                  <p:nvPr/>
                </p:nvSpPr>
                <p:spPr>
                  <a:xfrm>
                    <a:off x="6444208" y="1340768"/>
                    <a:ext cx="122413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84" name="TextBox 83"/>
                <p:cNvSpPr txBox="1"/>
                <p:nvPr/>
              </p:nvSpPr>
              <p:spPr>
                <a:xfrm>
                  <a:off x="6079654" y="830286"/>
                  <a:ext cx="288032" cy="246221"/>
                </a:xfrm>
                <a:prstGeom prst="rect">
                  <a:avLst/>
                </a:prstGeom>
                <a:solidFill>
                  <a:schemeClr val="bg1"/>
                </a:solidFill>
              </p:spPr>
              <p:txBody>
                <a:bodyPr wrap="square" rtlCol="0">
                  <a:spAutoFit/>
                </a:bodyPr>
                <a:lstStyle/>
                <a:p>
                  <a:r>
                    <a:rPr lang="en-NZ" sz="1000" dirty="0" smtClean="0">
                      <a:solidFill>
                        <a:schemeClr val="bg1">
                          <a:lumMod val="50000"/>
                        </a:schemeClr>
                      </a:solidFill>
                      <a:latin typeface="Times New Roman"/>
                      <a:cs typeface="Times New Roman"/>
                    </a:rPr>
                    <a:t>♂</a:t>
                  </a:r>
                  <a:endParaRPr lang="en-NZ" sz="1000" dirty="0">
                    <a:solidFill>
                      <a:schemeClr val="bg1">
                        <a:lumMod val="50000"/>
                      </a:schemeClr>
                    </a:solidFill>
                  </a:endParaRPr>
                </a:p>
              </p:txBody>
            </p:sp>
            <p:sp>
              <p:nvSpPr>
                <p:cNvPr id="85" name="TextBox 84"/>
                <p:cNvSpPr txBox="1"/>
                <p:nvPr/>
              </p:nvSpPr>
              <p:spPr>
                <a:xfrm>
                  <a:off x="7064398" y="855482"/>
                  <a:ext cx="279606" cy="246221"/>
                </a:xfrm>
                <a:prstGeom prst="rect">
                  <a:avLst/>
                </a:prstGeom>
                <a:solidFill>
                  <a:schemeClr val="bg1"/>
                </a:solidFill>
              </p:spPr>
              <p:txBody>
                <a:bodyPr wrap="square" rtlCol="0">
                  <a:spAutoFit/>
                </a:bodyPr>
                <a:lstStyle/>
                <a:p>
                  <a:r>
                    <a:rPr lang="en-NZ" sz="1000" dirty="0" smtClean="0">
                      <a:solidFill>
                        <a:schemeClr val="bg1">
                          <a:lumMod val="50000"/>
                        </a:schemeClr>
                      </a:solidFill>
                      <a:latin typeface="Times New Roman"/>
                      <a:cs typeface="Times New Roman"/>
                    </a:rPr>
                    <a:t>♂</a:t>
                  </a:r>
                  <a:endParaRPr lang="en-NZ" sz="1000" dirty="0">
                    <a:solidFill>
                      <a:schemeClr val="bg1">
                        <a:lumMod val="50000"/>
                      </a:schemeClr>
                    </a:solidFill>
                  </a:endParaRPr>
                </a:p>
              </p:txBody>
            </p:sp>
            <p:sp>
              <p:nvSpPr>
                <p:cNvPr id="86" name="TextBox 85"/>
                <p:cNvSpPr txBox="1"/>
                <p:nvPr/>
              </p:nvSpPr>
              <p:spPr>
                <a:xfrm>
                  <a:off x="7568454" y="855482"/>
                  <a:ext cx="288032" cy="246221"/>
                </a:xfrm>
                <a:prstGeom prst="rect">
                  <a:avLst/>
                </a:prstGeom>
                <a:solidFill>
                  <a:schemeClr val="bg1"/>
                </a:solidFill>
              </p:spPr>
              <p:txBody>
                <a:bodyPr wrap="square" rtlCol="0">
                  <a:spAutoFit/>
                </a:bodyPr>
                <a:lstStyle/>
                <a:p>
                  <a:r>
                    <a:rPr lang="en-NZ" sz="1000" dirty="0" smtClean="0">
                      <a:solidFill>
                        <a:schemeClr val="bg1">
                          <a:lumMod val="50000"/>
                        </a:schemeClr>
                      </a:solidFill>
                      <a:latin typeface="Times New Roman"/>
                      <a:cs typeface="Times New Roman"/>
                    </a:rPr>
                    <a:t>♀</a:t>
                  </a:r>
                  <a:endParaRPr lang="en-NZ" sz="1000" dirty="0">
                    <a:solidFill>
                      <a:schemeClr val="bg1">
                        <a:lumMod val="50000"/>
                      </a:schemeClr>
                    </a:solidFill>
                  </a:endParaRPr>
                </a:p>
              </p:txBody>
            </p:sp>
          </p:grpSp>
          <p:sp>
            <p:nvSpPr>
              <p:cNvPr id="82" name="TextBox 81"/>
              <p:cNvSpPr txBox="1"/>
              <p:nvPr/>
            </p:nvSpPr>
            <p:spPr>
              <a:xfrm>
                <a:off x="5868144" y="2051616"/>
                <a:ext cx="2376264" cy="415498"/>
              </a:xfrm>
              <a:prstGeom prst="rect">
                <a:avLst/>
              </a:prstGeom>
              <a:solidFill>
                <a:schemeClr val="bg1"/>
              </a:solidFill>
            </p:spPr>
            <p:txBody>
              <a:bodyPr wrap="square" rtlCol="0">
                <a:spAutoFit/>
              </a:bodyPr>
              <a:lstStyle/>
              <a:p>
                <a:pPr algn="ctr"/>
                <a:r>
                  <a:rPr lang="en-US" sz="1050" b="1" i="1" dirty="0" smtClean="0"/>
                  <a:t>Copris  hispanus</a:t>
                </a:r>
                <a:endParaRPr lang="en-US" sz="1050" b="1" dirty="0" smtClean="0"/>
              </a:p>
              <a:p>
                <a:pPr algn="ctr"/>
                <a:r>
                  <a:rPr lang="en-US" sz="1050" b="1" dirty="0" smtClean="0"/>
                  <a:t>18mm</a:t>
                </a:r>
                <a:endParaRPr lang="en-NZ" sz="1050" i="1" dirty="0"/>
              </a:p>
            </p:txBody>
          </p:sp>
        </p:grpSp>
        <p:grpSp>
          <p:nvGrpSpPr>
            <p:cNvPr id="21" name="Group 63"/>
            <p:cNvGrpSpPr/>
            <p:nvPr/>
          </p:nvGrpSpPr>
          <p:grpSpPr>
            <a:xfrm>
              <a:off x="2242428" y="2655682"/>
              <a:ext cx="2505276" cy="1836888"/>
              <a:chOff x="2242428" y="2655682"/>
              <a:chExt cx="2505276" cy="1836888"/>
            </a:xfrm>
          </p:grpSpPr>
          <p:sp>
            <p:nvSpPr>
              <p:cNvPr id="77" name="TextBox 76"/>
              <p:cNvSpPr txBox="1"/>
              <p:nvPr/>
            </p:nvSpPr>
            <p:spPr>
              <a:xfrm>
                <a:off x="2242428" y="4077072"/>
                <a:ext cx="2160240" cy="415498"/>
              </a:xfrm>
              <a:prstGeom prst="rect">
                <a:avLst/>
              </a:prstGeom>
              <a:solidFill>
                <a:schemeClr val="bg1"/>
              </a:solidFill>
            </p:spPr>
            <p:txBody>
              <a:bodyPr wrap="square" rtlCol="0">
                <a:spAutoFit/>
              </a:bodyPr>
              <a:lstStyle/>
              <a:p>
                <a:pPr algn="ctr"/>
                <a:r>
                  <a:rPr lang="en-US" sz="1050" b="1" i="1" dirty="0" err="1" smtClean="0"/>
                  <a:t>Euoniticellus</a:t>
                </a:r>
                <a:r>
                  <a:rPr lang="en-US" sz="1050" b="1" i="1" dirty="0" smtClean="0"/>
                  <a:t> </a:t>
                </a:r>
                <a:r>
                  <a:rPr lang="en-US" sz="1050" b="1" i="1" dirty="0" err="1" smtClean="0"/>
                  <a:t>fulvus</a:t>
                </a:r>
                <a:r>
                  <a:rPr lang="en-US" sz="1050" b="1" i="1" dirty="0" smtClean="0"/>
                  <a:t> </a:t>
                </a:r>
              </a:p>
              <a:p>
                <a:pPr algn="ctr"/>
                <a:r>
                  <a:rPr lang="en-US" sz="1050" b="1" dirty="0" smtClean="0"/>
                  <a:t>10mm</a:t>
                </a:r>
                <a:endParaRPr lang="en-NZ" sz="1050" i="1" dirty="0"/>
              </a:p>
            </p:txBody>
          </p:sp>
          <p:grpSp>
            <p:nvGrpSpPr>
              <p:cNvPr id="22" name="Group 62"/>
              <p:cNvGrpSpPr/>
              <p:nvPr/>
            </p:nvGrpSpPr>
            <p:grpSpPr>
              <a:xfrm>
                <a:off x="2434021" y="2655682"/>
                <a:ext cx="2313683" cy="1450681"/>
                <a:chOff x="2434021" y="2655682"/>
                <a:chExt cx="2313683" cy="1450681"/>
              </a:xfrm>
            </p:grpSpPr>
            <p:pic>
              <p:nvPicPr>
                <p:cNvPr id="79" name="Picture 5" descr="fulvus1 male.jpg"/>
                <p:cNvPicPr>
                  <a:picLocks noChangeAspect="1"/>
                </p:cNvPicPr>
                <p:nvPr/>
              </p:nvPicPr>
              <p:blipFill>
                <a:blip r:embed="rId12" cstate="email"/>
                <a:srcRect/>
                <a:stretch>
                  <a:fillRect/>
                </a:stretch>
              </p:blipFill>
              <p:spPr>
                <a:xfrm>
                  <a:off x="2434021" y="2663447"/>
                  <a:ext cx="2313683" cy="1442916"/>
                </a:xfrm>
                <a:prstGeom prst="rect">
                  <a:avLst/>
                </a:prstGeom>
              </p:spPr>
            </p:pic>
            <p:sp>
              <p:nvSpPr>
                <p:cNvPr id="80" name="TextBox 79"/>
                <p:cNvSpPr txBox="1"/>
                <p:nvPr/>
              </p:nvSpPr>
              <p:spPr>
                <a:xfrm>
                  <a:off x="4400102" y="2655682"/>
                  <a:ext cx="312506" cy="215444"/>
                </a:xfrm>
                <a:prstGeom prst="rect">
                  <a:avLst/>
                </a:prstGeom>
                <a:solidFill>
                  <a:schemeClr val="bg1"/>
                </a:solidFill>
              </p:spPr>
              <p:txBody>
                <a:bodyPr wrap="square" rtlCol="0">
                  <a:spAutoFit/>
                </a:bodyPr>
                <a:lstStyle/>
                <a:p>
                  <a:r>
                    <a:rPr lang="en-NZ" sz="800" dirty="0" smtClean="0">
                      <a:solidFill>
                        <a:schemeClr val="bg1">
                          <a:lumMod val="50000"/>
                        </a:schemeClr>
                      </a:solidFill>
                      <a:latin typeface="Times New Roman"/>
                      <a:cs typeface="Times New Roman"/>
                    </a:rPr>
                    <a:t>♀</a:t>
                  </a:r>
                  <a:endParaRPr lang="en-NZ" sz="800" dirty="0">
                    <a:solidFill>
                      <a:schemeClr val="bg1">
                        <a:lumMod val="50000"/>
                      </a:schemeClr>
                    </a:solidFill>
                  </a:endParaRPr>
                </a:p>
              </p:txBody>
            </p:sp>
          </p:grpSp>
        </p:grpSp>
      </p:grpSp>
      <p:sp>
        <p:nvSpPr>
          <p:cNvPr id="56" name="Oval 55"/>
          <p:cNvSpPr/>
          <p:nvPr/>
        </p:nvSpPr>
        <p:spPr>
          <a:xfrm>
            <a:off x="2195736" y="2564904"/>
            <a:ext cx="2376264" cy="1872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 name="Oval 56"/>
          <p:cNvSpPr/>
          <p:nvPr/>
        </p:nvSpPr>
        <p:spPr>
          <a:xfrm>
            <a:off x="179512" y="4509120"/>
            <a:ext cx="2376264" cy="1872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8" name="Oval 57"/>
          <p:cNvSpPr/>
          <p:nvPr/>
        </p:nvSpPr>
        <p:spPr>
          <a:xfrm>
            <a:off x="6588224" y="2564904"/>
            <a:ext cx="2376264" cy="1872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dissolve">
                                      <p:cBhvr>
                                        <p:cTn id="10" dur="500"/>
                                        <p:tgtEl>
                                          <p:spTgt spid="5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dissolve">
                                      <p:cBhvr>
                                        <p:cTn id="1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88640"/>
            <a:ext cx="7374135" cy="1077218"/>
          </a:xfrm>
          <a:prstGeom prst="rect">
            <a:avLst/>
          </a:prstGeom>
        </p:spPr>
        <p:txBody>
          <a:bodyPr wrap="none">
            <a:spAutoFit/>
          </a:bodyPr>
          <a:lstStyle/>
          <a:p>
            <a:r>
              <a:rPr lang="en-NZ" b="1" dirty="0" smtClean="0">
                <a:solidFill>
                  <a:schemeClr val="tx2"/>
                </a:solidFill>
              </a:rPr>
              <a:t> </a:t>
            </a:r>
            <a:r>
              <a:rPr lang="en-NZ" sz="3200" b="1" dirty="0" smtClean="0">
                <a:solidFill>
                  <a:schemeClr val="tx2"/>
                </a:solidFill>
                <a:effectLst>
                  <a:outerShdw blurRad="38100" dist="38100" dir="2700000" algn="tl">
                    <a:srgbClr val="000000">
                      <a:alpha val="43137"/>
                    </a:srgbClr>
                  </a:outerShdw>
                </a:effectLst>
              </a:rPr>
              <a:t>Scope of the NZ Dung Beetle Project</a:t>
            </a:r>
            <a:endParaRPr lang="en-NZ" sz="3200" b="1" dirty="0" smtClean="0">
              <a:effectLst>
                <a:outerShdw blurRad="38100" dist="38100" dir="2700000" algn="tl">
                  <a:srgbClr val="000000">
                    <a:alpha val="43137"/>
                  </a:srgbClr>
                </a:outerShdw>
              </a:effectLst>
            </a:endParaRPr>
          </a:p>
          <a:p>
            <a:endParaRPr lang="en-NZ" sz="3200" b="1" dirty="0"/>
          </a:p>
        </p:txBody>
      </p:sp>
      <p:sp>
        <p:nvSpPr>
          <p:cNvPr id="5" name="Rectangle 7"/>
          <p:cNvSpPr txBox="1">
            <a:spLocks noChangeArrowheads="1"/>
          </p:cNvSpPr>
          <p:nvPr/>
        </p:nvSpPr>
        <p:spPr>
          <a:xfrm>
            <a:off x="323528" y="1124744"/>
            <a:ext cx="8496944" cy="854075"/>
          </a:xfrm>
          <a:prstGeom prst="rect">
            <a:avLst/>
          </a:prstGeom>
        </p:spPr>
        <p:txBody>
          <a:bodyPr/>
          <a:lstStyle/>
          <a:p>
            <a:pPr marL="365125" marR="0" lvl="0" indent="-365125" algn="l" defTabSz="914400" rtl="0" eaLnBrk="1" fontAlgn="base" latinLnBrk="0" hangingPunct="1">
              <a:lnSpc>
                <a:spcPct val="110000"/>
              </a:lnSpc>
              <a:spcBef>
                <a:spcPct val="35000"/>
              </a:spcBef>
              <a:spcAft>
                <a:spcPct val="0"/>
              </a:spcAft>
              <a:buClrTx/>
              <a:buSzTx/>
              <a:buFontTx/>
              <a:buChar char="•"/>
              <a:tabLst/>
              <a:defRPr/>
            </a:pPr>
            <a:r>
              <a:rPr lang="en-AU" sz="2400" b="1" kern="0" dirty="0" smtClean="0">
                <a:solidFill>
                  <a:schemeClr val="accent3">
                    <a:lumMod val="85000"/>
                  </a:schemeClr>
                </a:solidFill>
                <a:latin typeface="+mn-lt"/>
              </a:rPr>
              <a:t>It is expected this project will last at least 10-15 years </a:t>
            </a:r>
            <a:r>
              <a:rPr kumimoji="0" lang="en-AU" sz="2400" b="1" i="0" u="none" strike="noStrike" kern="0" cap="none" spc="0" normalizeH="0" noProof="0" dirty="0" smtClean="0">
                <a:ln>
                  <a:noFill/>
                </a:ln>
                <a:solidFill>
                  <a:schemeClr val="accent3">
                    <a:lumMod val="85000"/>
                  </a:schemeClr>
                </a:solidFill>
                <a:effectLst/>
                <a:uLnTx/>
                <a:uFillTx/>
                <a:latin typeface="+mn-lt"/>
                <a:ea typeface="+mn-ea"/>
                <a:cs typeface="+mn-cs"/>
              </a:rPr>
              <a:t> </a:t>
            </a:r>
            <a:endParaRPr kumimoji="0" lang="en-GB" sz="2400" b="1" i="0" u="none" strike="noStrike" kern="0" cap="none" spc="0" normalizeH="0" baseline="0" noProof="0" dirty="0" smtClean="0">
              <a:ln>
                <a:noFill/>
              </a:ln>
              <a:solidFill>
                <a:schemeClr val="accent3">
                  <a:lumMod val="85000"/>
                </a:schemeClr>
              </a:solidFill>
              <a:effectLst/>
              <a:uLnTx/>
              <a:uFillTx/>
              <a:latin typeface="+mn-lt"/>
              <a:ea typeface="+mn-ea"/>
              <a:cs typeface="+mn-cs"/>
            </a:endParaRPr>
          </a:p>
        </p:txBody>
      </p:sp>
      <p:sp>
        <p:nvSpPr>
          <p:cNvPr id="6" name="Rectangle 7"/>
          <p:cNvSpPr txBox="1">
            <a:spLocks noChangeArrowheads="1"/>
          </p:cNvSpPr>
          <p:nvPr/>
        </p:nvSpPr>
        <p:spPr>
          <a:xfrm>
            <a:off x="323528" y="1926853"/>
            <a:ext cx="8229600" cy="2366243"/>
          </a:xfrm>
          <a:prstGeom prst="rect">
            <a:avLst/>
          </a:prstGeom>
        </p:spPr>
        <p:txBody>
          <a:bodyPr/>
          <a:lstStyle/>
          <a:p>
            <a:pPr marL="365125" marR="0" lvl="0" indent="-365125" algn="l" defTabSz="914400" rtl="0" eaLnBrk="1" fontAlgn="base" latinLnBrk="0" hangingPunct="1">
              <a:lnSpc>
                <a:spcPct val="110000"/>
              </a:lnSpc>
              <a:spcBef>
                <a:spcPct val="35000"/>
              </a:spcBef>
              <a:spcAft>
                <a:spcPct val="0"/>
              </a:spcAft>
              <a:buClrTx/>
              <a:buSzTx/>
              <a:buFontTx/>
              <a:buChar char="•"/>
              <a:tabLst/>
              <a:defRPr/>
            </a:pPr>
            <a:r>
              <a:rPr lang="en-AU" sz="2400" b="1" kern="0" dirty="0" smtClean="0">
                <a:solidFill>
                  <a:schemeClr val="accent3">
                    <a:lumMod val="85000"/>
                  </a:schemeClr>
                </a:solidFill>
                <a:latin typeface="+mn-lt"/>
              </a:rPr>
              <a:t>Current DBRSG phase of project is funded for 3-4 years which involves:</a:t>
            </a:r>
          </a:p>
          <a:p>
            <a:pPr marL="1279525" lvl="2" indent="-365125">
              <a:lnSpc>
                <a:spcPct val="110000"/>
              </a:lnSpc>
              <a:spcBef>
                <a:spcPct val="35000"/>
              </a:spcBef>
              <a:buFontTx/>
              <a:buChar char="•"/>
            </a:pPr>
            <a:r>
              <a:rPr lang="en-AU" sz="2000" b="1" kern="0" dirty="0" smtClean="0">
                <a:solidFill>
                  <a:schemeClr val="accent3">
                    <a:lumMod val="85000"/>
                  </a:schemeClr>
                </a:solidFill>
              </a:rPr>
              <a:t>ERMA process</a:t>
            </a:r>
          </a:p>
          <a:p>
            <a:pPr marL="1279525" lvl="2" indent="-365125">
              <a:lnSpc>
                <a:spcPct val="110000"/>
              </a:lnSpc>
              <a:spcBef>
                <a:spcPct val="35000"/>
              </a:spcBef>
              <a:buFontTx/>
              <a:buChar char="•"/>
            </a:pPr>
            <a:r>
              <a:rPr lang="en-AU" sz="2000" b="1" kern="0" dirty="0" smtClean="0">
                <a:solidFill>
                  <a:schemeClr val="accent3">
                    <a:lumMod val="85000"/>
                  </a:schemeClr>
                </a:solidFill>
              </a:rPr>
              <a:t>Importation, quarantine and  release at least 5 spp</a:t>
            </a:r>
            <a:r>
              <a:rPr lang="en-AU" sz="2000" b="1" kern="0" dirty="0" smtClean="0">
                <a:solidFill>
                  <a:schemeClr val="accent3">
                    <a:lumMod val="85000"/>
                  </a:schemeClr>
                </a:solidFill>
                <a:latin typeface="+mn-lt"/>
              </a:rPr>
              <a:t> </a:t>
            </a:r>
          </a:p>
          <a:p>
            <a:pPr marL="365125" marR="0" lvl="0" indent="-365125" algn="l" defTabSz="914400" rtl="0" eaLnBrk="1" fontAlgn="base" latinLnBrk="0" hangingPunct="1">
              <a:lnSpc>
                <a:spcPct val="110000"/>
              </a:lnSpc>
              <a:spcBef>
                <a:spcPct val="35000"/>
              </a:spcBef>
              <a:spcAft>
                <a:spcPct val="0"/>
              </a:spcAft>
              <a:buClrTx/>
              <a:buSzTx/>
              <a:buFont typeface="Arial" pitchFamily="34" charset="0"/>
              <a:buChar char="•"/>
              <a:tabLst/>
              <a:defRPr/>
            </a:pPr>
            <a:r>
              <a:rPr lang="en-AU" sz="2400" b="1" kern="0" dirty="0" smtClean="0">
                <a:latin typeface="+mn-lt"/>
              </a:rPr>
              <a:t>Post DBRSG phase, we plan:</a:t>
            </a:r>
          </a:p>
          <a:p>
            <a:pPr marL="1279525" lvl="2" indent="-365125">
              <a:lnSpc>
                <a:spcPct val="110000"/>
              </a:lnSpc>
              <a:spcBef>
                <a:spcPct val="35000"/>
              </a:spcBef>
              <a:buFontTx/>
              <a:buChar char="•"/>
            </a:pPr>
            <a:r>
              <a:rPr lang="en-AU" sz="2000" b="1" kern="0" dirty="0" smtClean="0">
                <a:solidFill>
                  <a:schemeClr val="accent2">
                    <a:lumMod val="75000"/>
                  </a:schemeClr>
                </a:solidFill>
                <a:latin typeface="+mn-lt"/>
              </a:rPr>
              <a:t>Post release monitoring and research</a:t>
            </a:r>
          </a:p>
          <a:p>
            <a:pPr marL="1279525" lvl="2" indent="-365125">
              <a:lnSpc>
                <a:spcPct val="110000"/>
              </a:lnSpc>
              <a:spcBef>
                <a:spcPct val="35000"/>
              </a:spcBef>
              <a:buFontTx/>
              <a:buChar char="•"/>
            </a:pPr>
            <a:r>
              <a:rPr lang="en-AU" sz="2000" b="1" kern="0" dirty="0" smtClean="0">
                <a:solidFill>
                  <a:schemeClr val="accent2">
                    <a:lumMod val="75000"/>
                  </a:schemeClr>
                </a:solidFill>
                <a:latin typeface="+mn-lt"/>
              </a:rPr>
              <a:t>Importation of remaining species</a:t>
            </a:r>
          </a:p>
          <a:p>
            <a:pPr marL="1279525" lvl="2" indent="-365125">
              <a:lnSpc>
                <a:spcPct val="110000"/>
              </a:lnSpc>
              <a:spcBef>
                <a:spcPct val="35000"/>
              </a:spcBef>
              <a:buFontTx/>
              <a:buChar char="•"/>
            </a:pPr>
            <a:r>
              <a:rPr lang="en-AU" sz="2000" b="1" kern="0" dirty="0" smtClean="0">
                <a:solidFill>
                  <a:schemeClr val="accent2">
                    <a:lumMod val="75000"/>
                  </a:schemeClr>
                </a:solidFill>
                <a:latin typeface="+mn-lt"/>
              </a:rPr>
              <a:t>Mass rearing  for nation wide releases </a:t>
            </a:r>
          </a:p>
        </p:txBody>
      </p:sp>
      <p:sp>
        <p:nvSpPr>
          <p:cNvPr id="7" name="TextBox 6"/>
          <p:cNvSpPr txBox="1"/>
          <p:nvPr/>
        </p:nvSpPr>
        <p:spPr>
          <a:xfrm>
            <a:off x="251520" y="5982379"/>
            <a:ext cx="8316416" cy="830997"/>
          </a:xfrm>
          <a:prstGeom prst="rect">
            <a:avLst/>
          </a:prstGeom>
          <a:noFill/>
        </p:spPr>
        <p:txBody>
          <a:bodyPr wrap="square" rtlCol="0">
            <a:spAutoFit/>
          </a:bodyPr>
          <a:lstStyle/>
          <a:p>
            <a:pPr algn="ctr"/>
            <a:r>
              <a:rPr lang="en-US" sz="2400" b="1" dirty="0" smtClean="0"/>
              <a:t>To achieve this we need to obtain government and/or  non-government funding </a:t>
            </a:r>
            <a:endParaRPr lang="en-NZ"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9712" y="119534"/>
            <a:ext cx="4095993" cy="1077218"/>
          </a:xfrm>
          <a:prstGeom prst="rect">
            <a:avLst/>
          </a:prstGeom>
        </p:spPr>
        <p:txBody>
          <a:bodyPr wrap="none">
            <a:spAutoFit/>
          </a:bodyPr>
          <a:lstStyle/>
          <a:p>
            <a:r>
              <a:rPr lang="en-NZ" b="1" dirty="0" smtClean="0">
                <a:solidFill>
                  <a:schemeClr val="tx2"/>
                </a:solidFill>
              </a:rPr>
              <a:t> </a:t>
            </a:r>
            <a:r>
              <a:rPr lang="en-NZ" sz="3200" b="1" dirty="0" smtClean="0">
                <a:solidFill>
                  <a:schemeClr val="tx2"/>
                </a:solidFill>
                <a:effectLst>
                  <a:outerShdw blurRad="38100" dist="38100" dir="2700000" algn="tl">
                    <a:srgbClr val="000000">
                      <a:alpha val="43137"/>
                    </a:srgbClr>
                  </a:outerShdw>
                </a:effectLst>
              </a:rPr>
              <a:t>Acknowldegements</a:t>
            </a:r>
            <a:endParaRPr lang="en-NZ" sz="3200" b="1" dirty="0" smtClean="0">
              <a:effectLst>
                <a:outerShdw blurRad="38100" dist="38100" dir="2700000" algn="tl">
                  <a:srgbClr val="000000">
                    <a:alpha val="43137"/>
                  </a:srgbClr>
                </a:outerShdw>
              </a:effectLst>
            </a:endParaRPr>
          </a:p>
          <a:p>
            <a:endParaRPr lang="en-NZ" sz="3200" b="1" dirty="0"/>
          </a:p>
        </p:txBody>
      </p:sp>
      <p:sp>
        <p:nvSpPr>
          <p:cNvPr id="7" name="Rectangle 6"/>
          <p:cNvSpPr/>
          <p:nvPr/>
        </p:nvSpPr>
        <p:spPr>
          <a:xfrm>
            <a:off x="2051720" y="980728"/>
            <a:ext cx="5400600" cy="5078313"/>
          </a:xfrm>
          <a:prstGeom prst="rect">
            <a:avLst/>
          </a:prstGeom>
        </p:spPr>
        <p:txBody>
          <a:bodyPr wrap="square">
            <a:spAutoFit/>
          </a:bodyPr>
          <a:lstStyle/>
          <a:p>
            <a:pPr>
              <a:buFont typeface="Arial" pitchFamily="34" charset="0"/>
              <a:buChar char="•"/>
            </a:pPr>
            <a:endParaRPr lang="en-NZ" b="1" dirty="0" smtClean="0"/>
          </a:p>
          <a:p>
            <a:pPr>
              <a:buFont typeface="Arial" pitchFamily="34" charset="0"/>
              <a:buChar char="•"/>
            </a:pPr>
            <a:r>
              <a:rPr lang="en-NZ" b="1" dirty="0" smtClean="0"/>
              <a:t> MAF SFF, </a:t>
            </a:r>
          </a:p>
          <a:p>
            <a:pPr>
              <a:buFont typeface="Arial" pitchFamily="34" charset="0"/>
              <a:buChar char="•"/>
            </a:pPr>
            <a:r>
              <a:rPr lang="en-NZ" b="1" dirty="0" smtClean="0"/>
              <a:t> Landcare Research </a:t>
            </a:r>
          </a:p>
          <a:p>
            <a:pPr>
              <a:buFont typeface="Arial" pitchFamily="34" charset="0"/>
              <a:buChar char="•"/>
            </a:pPr>
            <a:r>
              <a:rPr lang="en-NZ" b="1" dirty="0" smtClean="0"/>
              <a:t> DBRSG </a:t>
            </a:r>
          </a:p>
          <a:p>
            <a:pPr>
              <a:buFont typeface="Arial" pitchFamily="34" charset="0"/>
              <a:buChar char="•"/>
            </a:pPr>
            <a:r>
              <a:rPr lang="en-NZ" b="1" dirty="0" smtClean="0"/>
              <a:t> DairyNZ </a:t>
            </a:r>
          </a:p>
          <a:p>
            <a:pPr>
              <a:buFont typeface="Arial" pitchFamily="34" charset="0"/>
              <a:buChar char="•"/>
            </a:pPr>
            <a:r>
              <a:rPr lang="en-NZ" b="1" dirty="0" smtClean="0"/>
              <a:t> Auckland City </a:t>
            </a:r>
          </a:p>
          <a:p>
            <a:pPr>
              <a:buFont typeface="Arial" pitchFamily="34" charset="0"/>
              <a:buChar char="•"/>
            </a:pPr>
            <a:r>
              <a:rPr lang="en-NZ" b="1" dirty="0" smtClean="0"/>
              <a:t> Environment Southland </a:t>
            </a:r>
          </a:p>
          <a:p>
            <a:pPr>
              <a:buFont typeface="Arial" pitchFamily="34" charset="0"/>
              <a:buChar char="•"/>
            </a:pPr>
            <a:r>
              <a:rPr lang="en-NZ" b="1" dirty="0" smtClean="0"/>
              <a:t> Rodney Economic Development Trust</a:t>
            </a:r>
          </a:p>
          <a:p>
            <a:pPr>
              <a:buFont typeface="Arial" pitchFamily="34" charset="0"/>
              <a:buChar char="•"/>
            </a:pPr>
            <a:r>
              <a:rPr lang="en-NZ" b="1" dirty="0" smtClean="0"/>
              <a:t> Ngati Whatua</a:t>
            </a:r>
          </a:p>
          <a:p>
            <a:pPr>
              <a:buFont typeface="Arial" pitchFamily="34" charset="0"/>
              <a:buChar char="•"/>
            </a:pPr>
            <a:r>
              <a:rPr lang="en-US" b="1" dirty="0" smtClean="0"/>
              <a:t> ERMA</a:t>
            </a:r>
          </a:p>
          <a:p>
            <a:endParaRPr lang="en-US" b="1" i="1" dirty="0" smtClean="0"/>
          </a:p>
          <a:p>
            <a:r>
              <a:rPr lang="en-US" b="1" i="1" dirty="0" smtClean="0"/>
              <a:t>Hugh Gourlay</a:t>
            </a:r>
          </a:p>
          <a:p>
            <a:r>
              <a:rPr lang="en-US" b="1" i="1" dirty="0" smtClean="0"/>
              <a:t>Simon Fowler</a:t>
            </a:r>
          </a:p>
          <a:p>
            <a:r>
              <a:rPr lang="en-US" b="1" i="1" dirty="0" smtClean="0"/>
              <a:t>Quentin Paynter</a:t>
            </a:r>
          </a:p>
          <a:p>
            <a:r>
              <a:rPr lang="en-US" b="1" i="1" dirty="0" smtClean="0"/>
              <a:t>Lynley Hayes</a:t>
            </a:r>
          </a:p>
          <a:p>
            <a:r>
              <a:rPr lang="en-US" b="1" i="1" dirty="0" smtClean="0"/>
              <a:t>Matt McGlone</a:t>
            </a:r>
          </a:p>
          <a:p>
            <a:r>
              <a:rPr lang="en-US" b="1" i="1" dirty="0" smtClean="0"/>
              <a:t>Helen Parish</a:t>
            </a:r>
            <a:endParaRPr lang="en-NZ" b="1" i="1" dirty="0" smtClean="0"/>
          </a:p>
          <a:p>
            <a:endParaRPr lang="en-N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36912"/>
            <a:ext cx="8229600" cy="1143000"/>
          </a:xfrm>
        </p:spPr>
        <p:txBody>
          <a:bodyPr/>
          <a:lstStyle/>
          <a:p>
            <a:r>
              <a:rPr lang="en-US" b="1" dirty="0" smtClean="0">
                <a:effectLst>
                  <a:outerShdw blurRad="38100" dist="38100" dir="2700000" algn="tl">
                    <a:srgbClr val="000000">
                      <a:alpha val="43137"/>
                    </a:srgbClr>
                  </a:outerShdw>
                </a:effectLst>
              </a:rPr>
              <a:t>Three ‘types of dung beetle’</a:t>
            </a:r>
            <a:endParaRPr lang="en-NZ"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BURIALTYPES"/>
          <p:cNvPicPr>
            <a:picLocks noChangeAspect="1" noChangeArrowheads="1"/>
          </p:cNvPicPr>
          <p:nvPr/>
        </p:nvPicPr>
        <p:blipFill>
          <a:blip r:embed="rId2" cstate="email">
            <a:lum bright="10000"/>
          </a:blip>
          <a:srcRect/>
          <a:stretch>
            <a:fillRect/>
          </a:stretch>
        </p:blipFill>
        <p:spPr bwMode="auto">
          <a:xfrm>
            <a:off x="1187450" y="1125538"/>
            <a:ext cx="5873750" cy="4668837"/>
          </a:xfrm>
          <a:prstGeom prst="rect">
            <a:avLst/>
          </a:prstGeom>
          <a:noFill/>
          <a:ln w="9525">
            <a:noFill/>
            <a:miter lim="800000"/>
            <a:headEnd/>
            <a:tailEnd/>
          </a:ln>
        </p:spPr>
      </p:pic>
      <p:grpSp>
        <p:nvGrpSpPr>
          <p:cNvPr id="2" name="Group 49"/>
          <p:cNvGrpSpPr>
            <a:grpSpLocks/>
          </p:cNvGrpSpPr>
          <p:nvPr/>
        </p:nvGrpSpPr>
        <p:grpSpPr bwMode="auto">
          <a:xfrm>
            <a:off x="6732588" y="2205038"/>
            <a:ext cx="863600" cy="3240087"/>
            <a:chOff x="4241" y="1389"/>
            <a:chExt cx="544" cy="2041"/>
          </a:xfrm>
        </p:grpSpPr>
        <p:sp>
          <p:nvSpPr>
            <p:cNvPr id="30757" name="Line 8"/>
            <p:cNvSpPr>
              <a:spLocks noChangeShapeType="1"/>
            </p:cNvSpPr>
            <p:nvPr/>
          </p:nvSpPr>
          <p:spPr bwMode="auto">
            <a:xfrm>
              <a:off x="4422" y="1389"/>
              <a:ext cx="0" cy="2041"/>
            </a:xfrm>
            <a:prstGeom prst="line">
              <a:avLst/>
            </a:prstGeom>
            <a:noFill/>
            <a:ln w="28575">
              <a:solidFill>
                <a:srgbClr val="009900"/>
              </a:solidFill>
              <a:round/>
              <a:headEnd type="triangle" w="med" len="med"/>
              <a:tailEnd type="triangle" w="med" len="med"/>
            </a:ln>
          </p:spPr>
          <p:txBody>
            <a:bodyPr/>
            <a:lstStyle/>
            <a:p>
              <a:endParaRPr lang="en-NZ"/>
            </a:p>
          </p:txBody>
        </p:sp>
        <p:sp>
          <p:nvSpPr>
            <p:cNvPr id="30758" name="Text Box 9"/>
            <p:cNvSpPr txBox="1">
              <a:spLocks noChangeArrowheads="1"/>
            </p:cNvSpPr>
            <p:nvPr/>
          </p:nvSpPr>
          <p:spPr bwMode="auto">
            <a:xfrm>
              <a:off x="4241" y="2205"/>
              <a:ext cx="544" cy="231"/>
            </a:xfrm>
            <a:prstGeom prst="rect">
              <a:avLst/>
            </a:prstGeom>
            <a:solidFill>
              <a:schemeClr val="bg1"/>
            </a:solidFill>
            <a:ln w="9525">
              <a:noFill/>
              <a:miter lim="800000"/>
              <a:headEnd/>
              <a:tailEnd/>
            </a:ln>
          </p:spPr>
          <p:txBody>
            <a:bodyPr>
              <a:spAutoFit/>
            </a:bodyPr>
            <a:lstStyle/>
            <a:p>
              <a:pPr>
                <a:spcBef>
                  <a:spcPct val="50000"/>
                </a:spcBef>
              </a:pPr>
              <a:r>
                <a:rPr lang="en-US"/>
                <a:t>90cm</a:t>
              </a:r>
              <a:endParaRPr lang="en-GB"/>
            </a:p>
          </p:txBody>
        </p:sp>
      </p:grpSp>
      <p:grpSp>
        <p:nvGrpSpPr>
          <p:cNvPr id="3" name="Group 35"/>
          <p:cNvGrpSpPr>
            <a:grpSpLocks/>
          </p:cNvGrpSpPr>
          <p:nvPr/>
        </p:nvGrpSpPr>
        <p:grpSpPr bwMode="auto">
          <a:xfrm>
            <a:off x="5364163" y="498475"/>
            <a:ext cx="2447925" cy="1130300"/>
            <a:chOff x="3379" y="314"/>
            <a:chExt cx="1542" cy="712"/>
          </a:xfrm>
        </p:grpSpPr>
        <p:sp>
          <p:nvSpPr>
            <p:cNvPr id="30754" name="Text Box 27"/>
            <p:cNvSpPr txBox="1">
              <a:spLocks noChangeArrowheads="1"/>
            </p:cNvSpPr>
            <p:nvPr/>
          </p:nvSpPr>
          <p:spPr bwMode="auto">
            <a:xfrm>
              <a:off x="3696" y="314"/>
              <a:ext cx="1225" cy="470"/>
            </a:xfrm>
            <a:prstGeom prst="rect">
              <a:avLst/>
            </a:prstGeom>
            <a:noFill/>
            <a:ln w="9525">
              <a:noFill/>
              <a:miter lim="800000"/>
              <a:headEnd/>
              <a:tailEnd/>
            </a:ln>
          </p:spPr>
          <p:txBody>
            <a:bodyPr>
              <a:spAutoFit/>
            </a:bodyPr>
            <a:lstStyle/>
            <a:p>
              <a:pPr algn="ctr">
                <a:spcBef>
                  <a:spcPct val="5000"/>
                </a:spcBef>
              </a:pPr>
              <a:r>
                <a:rPr lang="en-US" sz="2400" b="1"/>
                <a:t>Dwellers</a:t>
              </a:r>
              <a:endParaRPr lang="en-US"/>
            </a:p>
            <a:p>
              <a:pPr algn="ctr">
                <a:spcBef>
                  <a:spcPct val="5000"/>
                </a:spcBef>
              </a:pPr>
              <a:r>
                <a:rPr lang="en-US"/>
                <a:t>(several weeks)</a:t>
              </a:r>
              <a:endParaRPr lang="en-GB"/>
            </a:p>
          </p:txBody>
        </p:sp>
        <p:sp>
          <p:nvSpPr>
            <p:cNvPr id="30755" name="Line 32"/>
            <p:cNvSpPr>
              <a:spLocks noChangeShapeType="1"/>
            </p:cNvSpPr>
            <p:nvPr/>
          </p:nvSpPr>
          <p:spPr bwMode="auto">
            <a:xfrm flipH="1">
              <a:off x="3379" y="1026"/>
              <a:ext cx="907" cy="0"/>
            </a:xfrm>
            <a:prstGeom prst="line">
              <a:avLst/>
            </a:prstGeom>
            <a:noFill/>
            <a:ln w="19050">
              <a:solidFill>
                <a:srgbClr val="F81D18"/>
              </a:solidFill>
              <a:round/>
              <a:headEnd/>
              <a:tailEnd type="triangle" w="med" len="med"/>
            </a:ln>
          </p:spPr>
          <p:txBody>
            <a:bodyPr/>
            <a:lstStyle/>
            <a:p>
              <a:endParaRPr lang="en-NZ"/>
            </a:p>
          </p:txBody>
        </p:sp>
        <p:sp>
          <p:nvSpPr>
            <p:cNvPr id="30756" name="Line 34"/>
            <p:cNvSpPr>
              <a:spLocks noChangeShapeType="1"/>
            </p:cNvSpPr>
            <p:nvPr/>
          </p:nvSpPr>
          <p:spPr bwMode="auto">
            <a:xfrm flipV="1">
              <a:off x="4286" y="799"/>
              <a:ext cx="0" cy="227"/>
            </a:xfrm>
            <a:prstGeom prst="line">
              <a:avLst/>
            </a:prstGeom>
            <a:noFill/>
            <a:ln w="19050">
              <a:solidFill>
                <a:srgbClr val="F81D18"/>
              </a:solidFill>
              <a:round/>
              <a:headEnd/>
              <a:tailEnd/>
            </a:ln>
          </p:spPr>
          <p:txBody>
            <a:bodyPr/>
            <a:lstStyle/>
            <a:p>
              <a:endParaRPr lang="en-NZ"/>
            </a:p>
          </p:txBody>
        </p:sp>
      </p:grpSp>
      <p:grpSp>
        <p:nvGrpSpPr>
          <p:cNvPr id="4" name="Group 40"/>
          <p:cNvGrpSpPr>
            <a:grpSpLocks/>
          </p:cNvGrpSpPr>
          <p:nvPr/>
        </p:nvGrpSpPr>
        <p:grpSpPr bwMode="auto">
          <a:xfrm>
            <a:off x="900113" y="5911850"/>
            <a:ext cx="7234237" cy="779463"/>
            <a:chOff x="567" y="3724"/>
            <a:chExt cx="4557" cy="491"/>
          </a:xfrm>
        </p:grpSpPr>
        <p:grpSp>
          <p:nvGrpSpPr>
            <p:cNvPr id="5" name="Group 38"/>
            <p:cNvGrpSpPr>
              <a:grpSpLocks/>
            </p:cNvGrpSpPr>
            <p:nvPr/>
          </p:nvGrpSpPr>
          <p:grpSpPr bwMode="auto">
            <a:xfrm>
              <a:off x="2584" y="3737"/>
              <a:ext cx="2540" cy="478"/>
              <a:chOff x="2584" y="3737"/>
              <a:chExt cx="2540" cy="478"/>
            </a:xfrm>
          </p:grpSpPr>
          <p:sp>
            <p:nvSpPr>
              <p:cNvPr id="30752" name="Text Box 31"/>
              <p:cNvSpPr txBox="1">
                <a:spLocks noChangeArrowheads="1"/>
              </p:cNvSpPr>
              <p:nvPr/>
            </p:nvSpPr>
            <p:spPr bwMode="auto">
              <a:xfrm>
                <a:off x="2584" y="3737"/>
                <a:ext cx="2540" cy="478"/>
              </a:xfrm>
              <a:prstGeom prst="rect">
                <a:avLst/>
              </a:prstGeom>
              <a:noFill/>
              <a:ln w="9525">
                <a:noFill/>
                <a:miter lim="800000"/>
                <a:headEnd/>
                <a:tailEnd/>
              </a:ln>
            </p:spPr>
            <p:txBody>
              <a:bodyPr>
                <a:spAutoFit/>
              </a:bodyPr>
              <a:lstStyle/>
              <a:p>
                <a:pPr algn="ctr">
                  <a:spcBef>
                    <a:spcPct val="10000"/>
                  </a:spcBef>
                </a:pPr>
                <a:r>
                  <a:rPr lang="en-US" sz="2400" b="1"/>
                  <a:t>Slow-burying tunnelers</a:t>
                </a:r>
                <a:r>
                  <a:rPr lang="en-US"/>
                  <a:t> </a:t>
                </a:r>
              </a:p>
              <a:p>
                <a:pPr algn="ctr">
                  <a:spcBef>
                    <a:spcPct val="10000"/>
                  </a:spcBef>
                </a:pPr>
                <a:r>
                  <a:rPr lang="en-US"/>
                  <a:t>(up to 6 weeks)</a:t>
                </a:r>
                <a:endParaRPr lang="en-GB"/>
              </a:p>
            </p:txBody>
          </p:sp>
          <p:sp>
            <p:nvSpPr>
              <p:cNvPr id="30753" name="Line 30"/>
              <p:cNvSpPr>
                <a:spLocks noChangeShapeType="1"/>
              </p:cNvSpPr>
              <p:nvPr/>
            </p:nvSpPr>
            <p:spPr bwMode="auto">
              <a:xfrm>
                <a:off x="2775" y="3743"/>
                <a:ext cx="1919" cy="1"/>
              </a:xfrm>
              <a:prstGeom prst="line">
                <a:avLst/>
              </a:prstGeom>
              <a:noFill/>
              <a:ln w="19050">
                <a:solidFill>
                  <a:srgbClr val="F81D18"/>
                </a:solidFill>
                <a:round/>
                <a:headEnd type="triangle" w="med" len="med"/>
                <a:tailEnd type="triangle" w="med" len="med"/>
              </a:ln>
            </p:spPr>
            <p:txBody>
              <a:bodyPr/>
              <a:lstStyle/>
              <a:p>
                <a:endParaRPr lang="en-NZ"/>
              </a:p>
            </p:txBody>
          </p:sp>
        </p:grpSp>
        <p:grpSp>
          <p:nvGrpSpPr>
            <p:cNvPr id="6" name="Group 37"/>
            <p:cNvGrpSpPr>
              <a:grpSpLocks/>
            </p:cNvGrpSpPr>
            <p:nvPr/>
          </p:nvGrpSpPr>
          <p:grpSpPr bwMode="auto">
            <a:xfrm>
              <a:off x="567" y="3724"/>
              <a:ext cx="2262" cy="478"/>
              <a:chOff x="788" y="3724"/>
              <a:chExt cx="2041" cy="478"/>
            </a:xfrm>
          </p:grpSpPr>
          <p:sp>
            <p:nvSpPr>
              <p:cNvPr id="30750" name="Text Box 29"/>
              <p:cNvSpPr txBox="1">
                <a:spLocks noChangeArrowheads="1"/>
              </p:cNvSpPr>
              <p:nvPr/>
            </p:nvSpPr>
            <p:spPr bwMode="auto">
              <a:xfrm>
                <a:off x="788" y="3724"/>
                <a:ext cx="2041" cy="478"/>
              </a:xfrm>
              <a:prstGeom prst="rect">
                <a:avLst/>
              </a:prstGeom>
              <a:noFill/>
              <a:ln w="9525">
                <a:noFill/>
                <a:miter lim="800000"/>
                <a:headEnd/>
                <a:tailEnd/>
              </a:ln>
            </p:spPr>
            <p:txBody>
              <a:bodyPr>
                <a:spAutoFit/>
              </a:bodyPr>
              <a:lstStyle/>
              <a:p>
                <a:pPr algn="ctr">
                  <a:spcBef>
                    <a:spcPct val="10000"/>
                  </a:spcBef>
                </a:pPr>
                <a:r>
                  <a:rPr lang="en-US" sz="2400" b="1"/>
                  <a:t>Fast-burying tunnelers</a:t>
                </a:r>
                <a:r>
                  <a:rPr lang="en-US"/>
                  <a:t> </a:t>
                </a:r>
              </a:p>
              <a:p>
                <a:pPr algn="ctr">
                  <a:spcBef>
                    <a:spcPct val="10000"/>
                  </a:spcBef>
                </a:pPr>
                <a:r>
                  <a:rPr lang="en-US"/>
                  <a:t>(6 -24hrs)</a:t>
                </a:r>
                <a:endParaRPr lang="en-GB"/>
              </a:p>
            </p:txBody>
          </p:sp>
          <p:sp>
            <p:nvSpPr>
              <p:cNvPr id="30751" name="Line 28"/>
              <p:cNvSpPr>
                <a:spLocks noChangeShapeType="1"/>
              </p:cNvSpPr>
              <p:nvPr/>
            </p:nvSpPr>
            <p:spPr bwMode="auto">
              <a:xfrm>
                <a:off x="930" y="3748"/>
                <a:ext cx="1769" cy="0"/>
              </a:xfrm>
              <a:prstGeom prst="line">
                <a:avLst/>
              </a:prstGeom>
              <a:noFill/>
              <a:ln w="19050">
                <a:solidFill>
                  <a:srgbClr val="F81D18"/>
                </a:solidFill>
                <a:round/>
                <a:headEnd type="triangle" w="med" len="med"/>
                <a:tailEnd type="triangle" w="med" len="med"/>
              </a:ln>
            </p:spPr>
            <p:txBody>
              <a:bodyPr/>
              <a:lstStyle/>
              <a:p>
                <a:endParaRPr lang="en-NZ"/>
              </a:p>
            </p:txBody>
          </p:sp>
        </p:grpSp>
      </p:grpSp>
      <p:grpSp>
        <p:nvGrpSpPr>
          <p:cNvPr id="8" name="Group 51"/>
          <p:cNvGrpSpPr>
            <a:grpSpLocks/>
          </p:cNvGrpSpPr>
          <p:nvPr/>
        </p:nvGrpSpPr>
        <p:grpSpPr bwMode="auto">
          <a:xfrm>
            <a:off x="2174875" y="476250"/>
            <a:ext cx="2376488" cy="1800225"/>
            <a:chOff x="1370" y="300"/>
            <a:chExt cx="1497" cy="1134"/>
          </a:xfrm>
        </p:grpSpPr>
        <p:grpSp>
          <p:nvGrpSpPr>
            <p:cNvPr id="9" name="Group 23"/>
            <p:cNvGrpSpPr>
              <a:grpSpLocks/>
            </p:cNvGrpSpPr>
            <p:nvPr/>
          </p:nvGrpSpPr>
          <p:grpSpPr bwMode="auto">
            <a:xfrm>
              <a:off x="1861" y="1005"/>
              <a:ext cx="544" cy="136"/>
              <a:chOff x="1837" y="981"/>
              <a:chExt cx="544" cy="136"/>
            </a:xfrm>
          </p:grpSpPr>
          <p:sp>
            <p:nvSpPr>
              <p:cNvPr id="30740" name="Line 17"/>
              <p:cNvSpPr>
                <a:spLocks noChangeShapeType="1"/>
              </p:cNvSpPr>
              <p:nvPr/>
            </p:nvSpPr>
            <p:spPr bwMode="auto">
              <a:xfrm flipH="1">
                <a:off x="1973" y="981"/>
                <a:ext cx="408" cy="0"/>
              </a:xfrm>
              <a:prstGeom prst="line">
                <a:avLst/>
              </a:prstGeom>
              <a:noFill/>
              <a:ln w="19050">
                <a:solidFill>
                  <a:srgbClr val="F81D18"/>
                </a:solidFill>
                <a:round/>
                <a:headEnd/>
                <a:tailEnd/>
              </a:ln>
            </p:spPr>
            <p:txBody>
              <a:bodyPr/>
              <a:lstStyle/>
              <a:p>
                <a:endParaRPr lang="en-NZ"/>
              </a:p>
            </p:txBody>
          </p:sp>
          <p:sp>
            <p:nvSpPr>
              <p:cNvPr id="30741" name="Line 18"/>
              <p:cNvSpPr>
                <a:spLocks noChangeShapeType="1"/>
              </p:cNvSpPr>
              <p:nvPr/>
            </p:nvSpPr>
            <p:spPr bwMode="auto">
              <a:xfrm flipH="1">
                <a:off x="1837" y="981"/>
                <a:ext cx="136" cy="136"/>
              </a:xfrm>
              <a:prstGeom prst="line">
                <a:avLst/>
              </a:prstGeom>
              <a:noFill/>
              <a:ln w="19050">
                <a:solidFill>
                  <a:srgbClr val="F81D18"/>
                </a:solidFill>
                <a:round/>
                <a:headEnd/>
                <a:tailEnd type="triangle" w="med" len="med"/>
              </a:ln>
            </p:spPr>
            <p:txBody>
              <a:bodyPr/>
              <a:lstStyle/>
              <a:p>
                <a:endParaRPr lang="en-NZ"/>
              </a:p>
            </p:txBody>
          </p:sp>
        </p:grpSp>
        <p:grpSp>
          <p:nvGrpSpPr>
            <p:cNvPr id="10" name="Group 24"/>
            <p:cNvGrpSpPr>
              <a:grpSpLocks/>
            </p:cNvGrpSpPr>
            <p:nvPr/>
          </p:nvGrpSpPr>
          <p:grpSpPr bwMode="auto">
            <a:xfrm>
              <a:off x="1935" y="1344"/>
              <a:ext cx="227" cy="90"/>
              <a:chOff x="1927" y="1344"/>
              <a:chExt cx="227" cy="90"/>
            </a:xfrm>
          </p:grpSpPr>
          <p:sp>
            <p:nvSpPr>
              <p:cNvPr id="30738" name="Line 19"/>
              <p:cNvSpPr>
                <a:spLocks noChangeShapeType="1"/>
              </p:cNvSpPr>
              <p:nvPr/>
            </p:nvSpPr>
            <p:spPr bwMode="auto">
              <a:xfrm flipH="1">
                <a:off x="1927" y="1344"/>
                <a:ext cx="227" cy="0"/>
              </a:xfrm>
              <a:prstGeom prst="line">
                <a:avLst/>
              </a:prstGeom>
              <a:noFill/>
              <a:ln w="19050">
                <a:solidFill>
                  <a:srgbClr val="F81D18"/>
                </a:solidFill>
                <a:round/>
                <a:headEnd/>
                <a:tailEnd/>
              </a:ln>
            </p:spPr>
            <p:txBody>
              <a:bodyPr/>
              <a:lstStyle/>
              <a:p>
                <a:endParaRPr lang="en-NZ"/>
              </a:p>
            </p:txBody>
          </p:sp>
          <p:sp>
            <p:nvSpPr>
              <p:cNvPr id="30739" name="Line 20"/>
              <p:cNvSpPr>
                <a:spLocks noChangeShapeType="1"/>
              </p:cNvSpPr>
              <p:nvPr/>
            </p:nvSpPr>
            <p:spPr bwMode="auto">
              <a:xfrm>
                <a:off x="1927" y="1344"/>
                <a:ext cx="0" cy="90"/>
              </a:xfrm>
              <a:prstGeom prst="line">
                <a:avLst/>
              </a:prstGeom>
              <a:noFill/>
              <a:ln w="19050">
                <a:solidFill>
                  <a:srgbClr val="F81D18"/>
                </a:solidFill>
                <a:round/>
                <a:headEnd/>
                <a:tailEnd type="triangle" w="med" len="med"/>
              </a:ln>
            </p:spPr>
            <p:txBody>
              <a:bodyPr/>
              <a:lstStyle/>
              <a:p>
                <a:endParaRPr lang="en-NZ"/>
              </a:p>
            </p:txBody>
          </p:sp>
        </p:grpSp>
        <p:grpSp>
          <p:nvGrpSpPr>
            <p:cNvPr id="11" name="Group 22"/>
            <p:cNvGrpSpPr>
              <a:grpSpLocks/>
            </p:cNvGrpSpPr>
            <p:nvPr/>
          </p:nvGrpSpPr>
          <p:grpSpPr bwMode="auto">
            <a:xfrm>
              <a:off x="1610" y="890"/>
              <a:ext cx="952" cy="499"/>
              <a:chOff x="1610" y="890"/>
              <a:chExt cx="952" cy="499"/>
            </a:xfrm>
          </p:grpSpPr>
          <p:sp>
            <p:nvSpPr>
              <p:cNvPr id="30736" name="Line 15"/>
              <p:cNvSpPr>
                <a:spLocks noChangeShapeType="1"/>
              </p:cNvSpPr>
              <p:nvPr/>
            </p:nvSpPr>
            <p:spPr bwMode="auto">
              <a:xfrm flipH="1">
                <a:off x="1610" y="890"/>
                <a:ext cx="952" cy="0"/>
              </a:xfrm>
              <a:prstGeom prst="line">
                <a:avLst/>
              </a:prstGeom>
              <a:noFill/>
              <a:ln w="19050">
                <a:solidFill>
                  <a:srgbClr val="F81D18"/>
                </a:solidFill>
                <a:round/>
                <a:headEnd/>
                <a:tailEnd/>
              </a:ln>
            </p:spPr>
            <p:txBody>
              <a:bodyPr/>
              <a:lstStyle/>
              <a:p>
                <a:endParaRPr lang="en-NZ"/>
              </a:p>
            </p:txBody>
          </p:sp>
          <p:sp>
            <p:nvSpPr>
              <p:cNvPr id="30737" name="Line 16"/>
              <p:cNvSpPr>
                <a:spLocks noChangeShapeType="1"/>
              </p:cNvSpPr>
              <p:nvPr/>
            </p:nvSpPr>
            <p:spPr bwMode="auto">
              <a:xfrm>
                <a:off x="1610" y="890"/>
                <a:ext cx="0" cy="499"/>
              </a:xfrm>
              <a:prstGeom prst="line">
                <a:avLst/>
              </a:prstGeom>
              <a:noFill/>
              <a:ln w="19050">
                <a:solidFill>
                  <a:srgbClr val="F81D18"/>
                </a:solidFill>
                <a:round/>
                <a:headEnd/>
                <a:tailEnd type="triangle" w="med" len="med"/>
              </a:ln>
            </p:spPr>
            <p:txBody>
              <a:bodyPr/>
              <a:lstStyle/>
              <a:p>
                <a:endParaRPr lang="en-NZ"/>
              </a:p>
            </p:txBody>
          </p:sp>
        </p:grpSp>
        <p:grpSp>
          <p:nvGrpSpPr>
            <p:cNvPr id="12" name="Group 21"/>
            <p:cNvGrpSpPr>
              <a:grpSpLocks/>
            </p:cNvGrpSpPr>
            <p:nvPr/>
          </p:nvGrpSpPr>
          <p:grpSpPr bwMode="auto">
            <a:xfrm>
              <a:off x="1370" y="815"/>
              <a:ext cx="1497" cy="590"/>
              <a:chOff x="1370" y="815"/>
              <a:chExt cx="1497" cy="590"/>
            </a:xfrm>
          </p:grpSpPr>
          <p:sp>
            <p:nvSpPr>
              <p:cNvPr id="30734" name="Line 13"/>
              <p:cNvSpPr>
                <a:spLocks noChangeShapeType="1"/>
              </p:cNvSpPr>
              <p:nvPr/>
            </p:nvSpPr>
            <p:spPr bwMode="auto">
              <a:xfrm flipH="1">
                <a:off x="1370" y="815"/>
                <a:ext cx="1497" cy="0"/>
              </a:xfrm>
              <a:prstGeom prst="line">
                <a:avLst/>
              </a:prstGeom>
              <a:noFill/>
              <a:ln w="19050">
                <a:solidFill>
                  <a:srgbClr val="F81D18"/>
                </a:solidFill>
                <a:round/>
                <a:headEnd/>
                <a:tailEnd/>
              </a:ln>
            </p:spPr>
            <p:txBody>
              <a:bodyPr/>
              <a:lstStyle/>
              <a:p>
                <a:endParaRPr lang="en-NZ"/>
              </a:p>
            </p:txBody>
          </p:sp>
          <p:sp>
            <p:nvSpPr>
              <p:cNvPr id="30735" name="Line 14"/>
              <p:cNvSpPr>
                <a:spLocks noChangeShapeType="1"/>
              </p:cNvSpPr>
              <p:nvPr/>
            </p:nvSpPr>
            <p:spPr bwMode="auto">
              <a:xfrm>
                <a:off x="1370" y="815"/>
                <a:ext cx="0" cy="590"/>
              </a:xfrm>
              <a:prstGeom prst="line">
                <a:avLst/>
              </a:prstGeom>
              <a:noFill/>
              <a:ln w="19050">
                <a:solidFill>
                  <a:srgbClr val="F81D18"/>
                </a:solidFill>
                <a:round/>
                <a:headEnd/>
                <a:tailEnd type="triangle" w="med" len="med"/>
              </a:ln>
            </p:spPr>
            <p:txBody>
              <a:bodyPr/>
              <a:lstStyle/>
              <a:p>
                <a:endParaRPr lang="en-NZ"/>
              </a:p>
            </p:txBody>
          </p:sp>
        </p:grpSp>
        <p:sp>
          <p:nvSpPr>
            <p:cNvPr id="30733" name="Text Box 26"/>
            <p:cNvSpPr txBox="1">
              <a:spLocks noChangeArrowheads="1"/>
            </p:cNvSpPr>
            <p:nvPr/>
          </p:nvSpPr>
          <p:spPr bwMode="auto">
            <a:xfrm>
              <a:off x="1565" y="300"/>
              <a:ext cx="1134" cy="470"/>
            </a:xfrm>
            <a:prstGeom prst="rect">
              <a:avLst/>
            </a:prstGeom>
            <a:noFill/>
            <a:ln w="9525">
              <a:noFill/>
              <a:miter lim="800000"/>
              <a:headEnd/>
              <a:tailEnd/>
            </a:ln>
          </p:spPr>
          <p:txBody>
            <a:bodyPr>
              <a:spAutoFit/>
            </a:bodyPr>
            <a:lstStyle/>
            <a:p>
              <a:pPr algn="ctr">
                <a:spcBef>
                  <a:spcPct val="5000"/>
                </a:spcBef>
              </a:pPr>
              <a:r>
                <a:rPr lang="en-US" sz="2400" b="1"/>
                <a:t>Rollers</a:t>
              </a:r>
              <a:r>
                <a:rPr lang="en-US"/>
                <a:t> </a:t>
              </a:r>
            </a:p>
            <a:p>
              <a:pPr algn="ctr">
                <a:spcBef>
                  <a:spcPct val="5000"/>
                </a:spcBef>
              </a:pPr>
              <a:r>
                <a:rPr lang="en-US"/>
                <a:t>(10min - 24hrs)</a:t>
              </a:r>
              <a:endParaRPr lang="en-GB"/>
            </a:p>
          </p:txBody>
        </p:sp>
      </p:grpSp>
      <p:pic>
        <p:nvPicPr>
          <p:cNvPr id="64564" name="Picture 52" descr="dungbeet"/>
          <p:cNvPicPr>
            <a:picLocks noChangeAspect="1" noChangeArrowheads="1" noCrop="1"/>
          </p:cNvPicPr>
          <p:nvPr/>
        </p:nvPicPr>
        <p:blipFill>
          <a:blip r:embed="rId3" cstate="email"/>
          <a:srcRect/>
          <a:stretch>
            <a:fillRect/>
          </a:stretch>
        </p:blipFill>
        <p:spPr bwMode="auto">
          <a:xfrm>
            <a:off x="395288" y="947738"/>
            <a:ext cx="1714500" cy="1271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500"/>
                                  </p:stCondLst>
                                  <p:childTnLst>
                                    <p:set>
                                      <p:cBhvr>
                                        <p:cTn id="9" dur="1" fill="hold">
                                          <p:stCondLst>
                                            <p:cond delay="0"/>
                                          </p:stCondLst>
                                        </p:cTn>
                                        <p:tgtEl>
                                          <p:spTgt spid="64564"/>
                                        </p:tgtEl>
                                        <p:attrNameLst>
                                          <p:attrName>style.visibility</p:attrName>
                                        </p:attrNameLst>
                                      </p:cBhvr>
                                      <p:to>
                                        <p:strVal val="visible"/>
                                      </p:to>
                                    </p:set>
                                    <p:animEffect transition="in" filter="dissolve">
                                      <p:cBhvr>
                                        <p:cTn id="10" dur="500"/>
                                        <p:tgtEl>
                                          <p:spTgt spid="6456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250825" y="260350"/>
            <a:ext cx="8066088" cy="1224951"/>
          </a:xfrm>
          <a:prstGeom prst="rect">
            <a:avLst/>
          </a:prstGeom>
          <a:noFill/>
          <a:ln w="9525">
            <a:noFill/>
            <a:miter lim="800000"/>
            <a:headEnd/>
            <a:tailEnd/>
          </a:ln>
        </p:spPr>
        <p:txBody>
          <a:bodyPr>
            <a:spAutoFit/>
          </a:bodyPr>
          <a:lstStyle/>
          <a:p>
            <a:pPr>
              <a:spcBef>
                <a:spcPct val="30000"/>
              </a:spcBef>
            </a:pPr>
            <a:r>
              <a:rPr lang="en-US" sz="3200" b="1" dirty="0"/>
              <a:t>Tunnelers are:  </a:t>
            </a:r>
          </a:p>
          <a:p>
            <a:pPr>
              <a:spcBef>
                <a:spcPct val="30000"/>
              </a:spcBef>
              <a:buFontTx/>
              <a:buChar char="•"/>
            </a:pPr>
            <a:r>
              <a:rPr lang="en-US" sz="3200" b="1" dirty="0"/>
              <a:t>  by far the most </a:t>
            </a:r>
            <a:r>
              <a:rPr lang="en-US" sz="3200" b="1" dirty="0" smtClean="0"/>
              <a:t>abundant</a:t>
            </a:r>
            <a:endParaRPr lang="en-GB" sz="3200" b="1" dirty="0"/>
          </a:p>
        </p:txBody>
      </p:sp>
      <p:pic>
        <p:nvPicPr>
          <p:cNvPr id="65542" name="Picture 6" descr="Dungbeetles0001"/>
          <p:cNvPicPr>
            <a:picLocks noChangeAspect="1" noChangeArrowheads="1"/>
          </p:cNvPicPr>
          <p:nvPr/>
        </p:nvPicPr>
        <p:blipFill>
          <a:blip r:embed="rId2" cstate="email"/>
          <a:srcRect/>
          <a:stretch>
            <a:fillRect/>
          </a:stretch>
        </p:blipFill>
        <p:spPr bwMode="auto">
          <a:xfrm>
            <a:off x="755650" y="1504950"/>
            <a:ext cx="7272338" cy="5253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unghill"/>
          <p:cNvPicPr>
            <a:picLocks noChangeAspect="1" noChangeArrowheads="1"/>
          </p:cNvPicPr>
          <p:nvPr/>
        </p:nvPicPr>
        <p:blipFill>
          <a:blip r:embed="rId2" cstate="email">
            <a:lum bright="10000"/>
          </a:blip>
          <a:srcRect b="151"/>
          <a:stretch>
            <a:fillRect/>
          </a:stretch>
        </p:blipFill>
        <p:spPr bwMode="auto">
          <a:xfrm>
            <a:off x="827088" y="2420938"/>
            <a:ext cx="6837362" cy="4278312"/>
          </a:xfrm>
          <a:prstGeom prst="rect">
            <a:avLst/>
          </a:prstGeom>
          <a:noFill/>
          <a:ln w="9525">
            <a:noFill/>
            <a:miter lim="800000"/>
            <a:headEnd/>
            <a:tailEnd/>
          </a:ln>
        </p:spPr>
      </p:pic>
      <p:sp>
        <p:nvSpPr>
          <p:cNvPr id="32771" name="Text Box 3"/>
          <p:cNvSpPr txBox="1">
            <a:spLocks noChangeArrowheads="1"/>
          </p:cNvSpPr>
          <p:nvPr/>
        </p:nvSpPr>
        <p:spPr bwMode="auto">
          <a:xfrm>
            <a:off x="250825" y="260350"/>
            <a:ext cx="8066088" cy="1865126"/>
          </a:xfrm>
          <a:prstGeom prst="rect">
            <a:avLst/>
          </a:prstGeom>
          <a:noFill/>
          <a:ln w="9525">
            <a:noFill/>
            <a:miter lim="800000"/>
            <a:headEnd/>
            <a:tailEnd/>
          </a:ln>
        </p:spPr>
        <p:txBody>
          <a:bodyPr>
            <a:spAutoFit/>
          </a:bodyPr>
          <a:lstStyle/>
          <a:p>
            <a:pPr>
              <a:spcBef>
                <a:spcPct val="30000"/>
              </a:spcBef>
            </a:pPr>
            <a:r>
              <a:rPr lang="en-US" sz="3200" b="1" dirty="0"/>
              <a:t>Tunnelers are:  </a:t>
            </a:r>
          </a:p>
          <a:p>
            <a:pPr>
              <a:spcBef>
                <a:spcPct val="30000"/>
              </a:spcBef>
              <a:buFontTx/>
              <a:buChar char="•"/>
            </a:pPr>
            <a:r>
              <a:rPr lang="en-US" sz="3200" b="1" dirty="0"/>
              <a:t>  by far the most </a:t>
            </a:r>
            <a:r>
              <a:rPr lang="en-US" sz="3200" b="1" dirty="0" smtClean="0"/>
              <a:t>abundant</a:t>
            </a:r>
            <a:endParaRPr lang="en-US" sz="3200" b="1" dirty="0"/>
          </a:p>
          <a:p>
            <a:pPr>
              <a:spcBef>
                <a:spcPct val="30000"/>
              </a:spcBef>
              <a:buFontTx/>
              <a:buChar char="•"/>
            </a:pPr>
            <a:r>
              <a:rPr lang="en-US" sz="3200" b="1" dirty="0"/>
              <a:t>  responsible for the most dung </a:t>
            </a:r>
            <a:r>
              <a:rPr lang="en-US" sz="3200" b="1" dirty="0" smtClean="0"/>
              <a:t>buried </a:t>
            </a:r>
            <a:endParaRPr lang="en-GB"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scan0003"/>
          <p:cNvPicPr>
            <a:picLocks noChangeAspect="1" noChangeArrowheads="1"/>
          </p:cNvPicPr>
          <p:nvPr/>
        </p:nvPicPr>
        <p:blipFill>
          <a:blip r:embed="rId2" cstate="email">
            <a:lum bright="-4000" contrast="4000"/>
          </a:blip>
          <a:srcRect/>
          <a:stretch>
            <a:fillRect/>
          </a:stretch>
        </p:blipFill>
        <p:spPr bwMode="auto">
          <a:xfrm>
            <a:off x="468313" y="692150"/>
            <a:ext cx="7766050" cy="5300663"/>
          </a:xfrm>
          <a:prstGeom prst="rect">
            <a:avLst/>
          </a:prstGeom>
          <a:noFill/>
          <a:ln w="9525">
            <a:noFill/>
            <a:miter lim="800000"/>
            <a:headEnd/>
            <a:tailEnd/>
          </a:ln>
        </p:spPr>
      </p:pic>
      <p:sp>
        <p:nvSpPr>
          <p:cNvPr id="71685" name="Line 5"/>
          <p:cNvSpPr>
            <a:spLocks noChangeShapeType="1"/>
          </p:cNvSpPr>
          <p:nvPr/>
        </p:nvSpPr>
        <p:spPr bwMode="auto">
          <a:xfrm flipV="1">
            <a:off x="2484438" y="5157788"/>
            <a:ext cx="0" cy="647700"/>
          </a:xfrm>
          <a:prstGeom prst="line">
            <a:avLst/>
          </a:prstGeom>
          <a:noFill/>
          <a:ln w="76200">
            <a:solidFill>
              <a:schemeClr val="bg1"/>
            </a:solidFill>
            <a:round/>
            <a:headEnd/>
            <a:tailEnd type="triangle" w="med" len="med"/>
          </a:ln>
        </p:spPr>
        <p:txBody>
          <a:bodyPr/>
          <a:lstStyle/>
          <a:p>
            <a:endParaRPr lang="en-NZ"/>
          </a:p>
        </p:txBody>
      </p:sp>
      <p:sp>
        <p:nvSpPr>
          <p:cNvPr id="71686" name="Line 6"/>
          <p:cNvSpPr>
            <a:spLocks noChangeShapeType="1"/>
          </p:cNvSpPr>
          <p:nvPr/>
        </p:nvSpPr>
        <p:spPr bwMode="auto">
          <a:xfrm flipV="1">
            <a:off x="1116013" y="4581525"/>
            <a:ext cx="431800" cy="360363"/>
          </a:xfrm>
          <a:prstGeom prst="line">
            <a:avLst/>
          </a:prstGeom>
          <a:noFill/>
          <a:ln w="76200">
            <a:solidFill>
              <a:schemeClr val="bg1"/>
            </a:solidFill>
            <a:round/>
            <a:headEnd/>
            <a:tailEnd type="triangle" w="med" len="med"/>
          </a:ln>
        </p:spPr>
        <p:txBody>
          <a:bodyPr/>
          <a:lstStyle/>
          <a:p>
            <a:endParaRPr lang="en-NZ"/>
          </a:p>
        </p:txBody>
      </p:sp>
      <p:sp>
        <p:nvSpPr>
          <p:cNvPr id="71687" name="Line 7"/>
          <p:cNvSpPr>
            <a:spLocks noChangeShapeType="1"/>
          </p:cNvSpPr>
          <p:nvPr/>
        </p:nvSpPr>
        <p:spPr bwMode="auto">
          <a:xfrm flipH="1" flipV="1">
            <a:off x="3779838" y="4437063"/>
            <a:ext cx="504825" cy="504825"/>
          </a:xfrm>
          <a:prstGeom prst="line">
            <a:avLst/>
          </a:prstGeom>
          <a:noFill/>
          <a:ln w="76200">
            <a:solidFill>
              <a:schemeClr val="bg1"/>
            </a:solidFill>
            <a:round/>
            <a:headEnd/>
            <a:tailEnd type="triangle" w="med" len="med"/>
          </a:ln>
        </p:spPr>
        <p:txBody>
          <a:bodyPr/>
          <a:lstStyle/>
          <a:p>
            <a:endParaRPr lang="en-NZ"/>
          </a:p>
        </p:txBody>
      </p:sp>
      <p:sp>
        <p:nvSpPr>
          <p:cNvPr id="71688" name="Line 8"/>
          <p:cNvSpPr>
            <a:spLocks noChangeShapeType="1"/>
          </p:cNvSpPr>
          <p:nvPr/>
        </p:nvSpPr>
        <p:spPr bwMode="auto">
          <a:xfrm flipV="1">
            <a:off x="250825" y="4005263"/>
            <a:ext cx="720725" cy="144462"/>
          </a:xfrm>
          <a:prstGeom prst="line">
            <a:avLst/>
          </a:prstGeom>
          <a:noFill/>
          <a:ln w="76200">
            <a:solidFill>
              <a:schemeClr val="bg1"/>
            </a:solidFill>
            <a:round/>
            <a:headEnd/>
            <a:tailEnd type="triangle" w="med" len="med"/>
          </a:ln>
        </p:spPr>
        <p:txBody>
          <a:bodyPr/>
          <a:lstStyle/>
          <a:p>
            <a:endParaRPr lang="en-NZ"/>
          </a:p>
        </p:txBody>
      </p:sp>
      <p:sp>
        <p:nvSpPr>
          <p:cNvPr id="71689" name="Line 9"/>
          <p:cNvSpPr>
            <a:spLocks noChangeShapeType="1"/>
          </p:cNvSpPr>
          <p:nvPr/>
        </p:nvSpPr>
        <p:spPr bwMode="auto">
          <a:xfrm flipH="1" flipV="1">
            <a:off x="4211638" y="3716338"/>
            <a:ext cx="720725" cy="360362"/>
          </a:xfrm>
          <a:prstGeom prst="line">
            <a:avLst/>
          </a:prstGeom>
          <a:noFill/>
          <a:ln w="76200">
            <a:solidFill>
              <a:schemeClr val="bg1"/>
            </a:solidFill>
            <a:round/>
            <a:headEnd/>
            <a:tailEnd type="triangle" w="med" len="med"/>
          </a:ln>
        </p:spPr>
        <p:txBody>
          <a:bodyPr/>
          <a:lstStyle/>
          <a:p>
            <a:endParaRPr lang="en-NZ"/>
          </a:p>
        </p:txBody>
      </p:sp>
      <p:sp>
        <p:nvSpPr>
          <p:cNvPr id="71690" name="Line 10"/>
          <p:cNvSpPr>
            <a:spLocks noChangeShapeType="1"/>
          </p:cNvSpPr>
          <p:nvPr/>
        </p:nvSpPr>
        <p:spPr bwMode="auto">
          <a:xfrm>
            <a:off x="539750" y="3284538"/>
            <a:ext cx="647700" cy="215900"/>
          </a:xfrm>
          <a:prstGeom prst="line">
            <a:avLst/>
          </a:prstGeom>
          <a:noFill/>
          <a:ln w="76200">
            <a:solidFill>
              <a:schemeClr val="bg1"/>
            </a:solidFill>
            <a:round/>
            <a:headEnd/>
            <a:tailEnd type="triangle" w="med" len="med"/>
          </a:ln>
        </p:spPr>
        <p:txBody>
          <a:bodyPr/>
          <a:lstStyle/>
          <a:p>
            <a:endParaRPr lang="en-NZ"/>
          </a:p>
        </p:txBody>
      </p:sp>
      <p:sp>
        <p:nvSpPr>
          <p:cNvPr id="71691" name="Line 11"/>
          <p:cNvSpPr>
            <a:spLocks noChangeShapeType="1"/>
          </p:cNvSpPr>
          <p:nvPr/>
        </p:nvSpPr>
        <p:spPr bwMode="auto">
          <a:xfrm>
            <a:off x="611188" y="2205038"/>
            <a:ext cx="576262" cy="431800"/>
          </a:xfrm>
          <a:prstGeom prst="line">
            <a:avLst/>
          </a:prstGeom>
          <a:noFill/>
          <a:ln w="76200">
            <a:solidFill>
              <a:schemeClr val="bg1"/>
            </a:solidFill>
            <a:round/>
            <a:headEnd/>
            <a:tailEnd type="triangle" w="med" len="med"/>
          </a:ln>
        </p:spPr>
        <p:txBody>
          <a:bodyPr/>
          <a:lstStyle/>
          <a:p>
            <a:endParaRPr lang="en-NZ"/>
          </a:p>
        </p:txBody>
      </p:sp>
      <p:sp>
        <p:nvSpPr>
          <p:cNvPr id="71692" name="Line 12"/>
          <p:cNvSpPr>
            <a:spLocks noChangeShapeType="1"/>
          </p:cNvSpPr>
          <p:nvPr/>
        </p:nvSpPr>
        <p:spPr bwMode="auto">
          <a:xfrm>
            <a:off x="1403350" y="1125538"/>
            <a:ext cx="431800" cy="503237"/>
          </a:xfrm>
          <a:prstGeom prst="line">
            <a:avLst/>
          </a:prstGeom>
          <a:noFill/>
          <a:ln w="76200">
            <a:solidFill>
              <a:schemeClr val="bg1"/>
            </a:solidFill>
            <a:round/>
            <a:headEnd/>
            <a:tailEnd type="triangle" w="med" len="med"/>
          </a:ln>
        </p:spPr>
        <p:txBody>
          <a:bodyPr/>
          <a:lstStyle/>
          <a:p>
            <a:endParaRPr lang="en-NZ"/>
          </a:p>
        </p:txBody>
      </p:sp>
      <p:sp>
        <p:nvSpPr>
          <p:cNvPr id="71693" name="Line 13"/>
          <p:cNvSpPr>
            <a:spLocks noChangeShapeType="1"/>
          </p:cNvSpPr>
          <p:nvPr/>
        </p:nvSpPr>
        <p:spPr bwMode="auto">
          <a:xfrm flipH="1">
            <a:off x="3492500" y="620713"/>
            <a:ext cx="144463" cy="647700"/>
          </a:xfrm>
          <a:prstGeom prst="line">
            <a:avLst/>
          </a:prstGeom>
          <a:noFill/>
          <a:ln w="76200">
            <a:solidFill>
              <a:schemeClr val="bg1"/>
            </a:solidFill>
            <a:round/>
            <a:headEnd/>
            <a:tailEnd type="triangle" w="med" len="med"/>
          </a:ln>
        </p:spPr>
        <p:txBody>
          <a:bodyPr/>
          <a:lstStyle/>
          <a:p>
            <a:endParaRPr lang="en-NZ"/>
          </a:p>
        </p:txBody>
      </p:sp>
      <p:sp>
        <p:nvSpPr>
          <p:cNvPr id="71694" name="Line 14"/>
          <p:cNvSpPr>
            <a:spLocks noChangeShapeType="1"/>
          </p:cNvSpPr>
          <p:nvPr/>
        </p:nvSpPr>
        <p:spPr bwMode="auto">
          <a:xfrm flipH="1">
            <a:off x="4284663" y="1557338"/>
            <a:ext cx="431800" cy="431800"/>
          </a:xfrm>
          <a:prstGeom prst="line">
            <a:avLst/>
          </a:prstGeom>
          <a:noFill/>
          <a:ln w="76200">
            <a:solidFill>
              <a:schemeClr val="bg1"/>
            </a:solidFill>
            <a:round/>
            <a:headEnd/>
            <a:tailEnd type="triangle" w="med" len="med"/>
          </a:ln>
        </p:spPr>
        <p:txBody>
          <a:bodyP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169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200"/>
                                  </p:stCondLst>
                                  <p:childTnLst>
                                    <p:set>
                                      <p:cBhvr>
                                        <p:cTn id="9" dur="1" fill="hold">
                                          <p:stCondLst>
                                            <p:cond delay="0"/>
                                          </p:stCondLst>
                                        </p:cTn>
                                        <p:tgtEl>
                                          <p:spTgt spid="71689"/>
                                        </p:tgtEl>
                                        <p:attrNameLst>
                                          <p:attrName>style.visibility</p:attrName>
                                        </p:attrNameLst>
                                      </p:cBhvr>
                                      <p:to>
                                        <p:strVal val="visible"/>
                                      </p:to>
                                    </p:set>
                                  </p:childTnLst>
                                </p:cTn>
                              </p:par>
                            </p:childTnLst>
                          </p:cTn>
                        </p:par>
                        <p:par>
                          <p:cTn id="10" fill="hold">
                            <p:stCondLst>
                              <p:cond delay="1200"/>
                            </p:stCondLst>
                            <p:childTnLst>
                              <p:par>
                                <p:cTn id="11" presetID="1" presetClass="entr" presetSubtype="0" fill="hold" grpId="0" nodeType="afterEffect">
                                  <p:stCondLst>
                                    <p:cond delay="200"/>
                                  </p:stCondLst>
                                  <p:childTnLst>
                                    <p:set>
                                      <p:cBhvr>
                                        <p:cTn id="12" dur="1" fill="hold">
                                          <p:stCondLst>
                                            <p:cond delay="0"/>
                                          </p:stCondLst>
                                        </p:cTn>
                                        <p:tgtEl>
                                          <p:spTgt spid="71687"/>
                                        </p:tgtEl>
                                        <p:attrNameLst>
                                          <p:attrName>style.visibility</p:attrName>
                                        </p:attrNameLst>
                                      </p:cBhvr>
                                      <p:to>
                                        <p:strVal val="visible"/>
                                      </p:to>
                                    </p:set>
                                  </p:childTnLst>
                                </p:cTn>
                              </p:par>
                            </p:childTnLst>
                          </p:cTn>
                        </p:par>
                        <p:par>
                          <p:cTn id="13" fill="hold">
                            <p:stCondLst>
                              <p:cond delay="1400"/>
                            </p:stCondLst>
                            <p:childTnLst>
                              <p:par>
                                <p:cTn id="14" presetID="1" presetClass="entr" presetSubtype="0" fill="hold" grpId="0" nodeType="afterEffect">
                                  <p:stCondLst>
                                    <p:cond delay="200"/>
                                  </p:stCondLst>
                                  <p:childTnLst>
                                    <p:set>
                                      <p:cBhvr>
                                        <p:cTn id="15" dur="1" fill="hold">
                                          <p:stCondLst>
                                            <p:cond delay="0"/>
                                          </p:stCondLst>
                                        </p:cTn>
                                        <p:tgtEl>
                                          <p:spTgt spid="71685"/>
                                        </p:tgtEl>
                                        <p:attrNameLst>
                                          <p:attrName>style.visibility</p:attrName>
                                        </p:attrNameLst>
                                      </p:cBhvr>
                                      <p:to>
                                        <p:strVal val="visible"/>
                                      </p:to>
                                    </p:set>
                                  </p:childTnLst>
                                </p:cTn>
                              </p:par>
                            </p:childTnLst>
                          </p:cTn>
                        </p:par>
                        <p:par>
                          <p:cTn id="16" fill="hold">
                            <p:stCondLst>
                              <p:cond delay="1600"/>
                            </p:stCondLst>
                            <p:childTnLst>
                              <p:par>
                                <p:cTn id="17" presetID="1" presetClass="entr" presetSubtype="0" fill="hold" grpId="0" nodeType="afterEffect">
                                  <p:stCondLst>
                                    <p:cond delay="200"/>
                                  </p:stCondLst>
                                  <p:childTnLst>
                                    <p:set>
                                      <p:cBhvr>
                                        <p:cTn id="18" dur="1" fill="hold">
                                          <p:stCondLst>
                                            <p:cond delay="0"/>
                                          </p:stCondLst>
                                        </p:cTn>
                                        <p:tgtEl>
                                          <p:spTgt spid="71686"/>
                                        </p:tgtEl>
                                        <p:attrNameLst>
                                          <p:attrName>style.visibility</p:attrName>
                                        </p:attrNameLst>
                                      </p:cBhvr>
                                      <p:to>
                                        <p:strVal val="visible"/>
                                      </p:to>
                                    </p:set>
                                  </p:childTnLst>
                                </p:cTn>
                              </p:par>
                            </p:childTnLst>
                          </p:cTn>
                        </p:par>
                        <p:par>
                          <p:cTn id="19" fill="hold">
                            <p:stCondLst>
                              <p:cond delay="1800"/>
                            </p:stCondLst>
                            <p:childTnLst>
                              <p:par>
                                <p:cTn id="20" presetID="1" presetClass="entr" presetSubtype="0" fill="hold" grpId="0" nodeType="afterEffect">
                                  <p:stCondLst>
                                    <p:cond delay="200"/>
                                  </p:stCondLst>
                                  <p:childTnLst>
                                    <p:set>
                                      <p:cBhvr>
                                        <p:cTn id="21" dur="1" fill="hold">
                                          <p:stCondLst>
                                            <p:cond delay="0"/>
                                          </p:stCondLst>
                                        </p:cTn>
                                        <p:tgtEl>
                                          <p:spTgt spid="71688"/>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200"/>
                                  </p:stCondLst>
                                  <p:childTnLst>
                                    <p:set>
                                      <p:cBhvr>
                                        <p:cTn id="24" dur="1" fill="hold">
                                          <p:stCondLst>
                                            <p:cond delay="0"/>
                                          </p:stCondLst>
                                        </p:cTn>
                                        <p:tgtEl>
                                          <p:spTgt spid="71690"/>
                                        </p:tgtEl>
                                        <p:attrNameLst>
                                          <p:attrName>style.visibility</p:attrName>
                                        </p:attrNameLst>
                                      </p:cBhvr>
                                      <p:to>
                                        <p:strVal val="visible"/>
                                      </p:to>
                                    </p:set>
                                  </p:childTnLst>
                                </p:cTn>
                              </p:par>
                            </p:childTnLst>
                          </p:cTn>
                        </p:par>
                        <p:par>
                          <p:cTn id="25" fill="hold">
                            <p:stCondLst>
                              <p:cond delay="2200"/>
                            </p:stCondLst>
                            <p:childTnLst>
                              <p:par>
                                <p:cTn id="26" presetID="1" presetClass="entr" presetSubtype="0" fill="hold" grpId="0" nodeType="afterEffect">
                                  <p:stCondLst>
                                    <p:cond delay="200"/>
                                  </p:stCondLst>
                                  <p:childTnLst>
                                    <p:set>
                                      <p:cBhvr>
                                        <p:cTn id="27" dur="1" fill="hold">
                                          <p:stCondLst>
                                            <p:cond delay="0"/>
                                          </p:stCondLst>
                                        </p:cTn>
                                        <p:tgtEl>
                                          <p:spTgt spid="71691"/>
                                        </p:tgtEl>
                                        <p:attrNameLst>
                                          <p:attrName>style.visibility</p:attrName>
                                        </p:attrNameLst>
                                      </p:cBhvr>
                                      <p:to>
                                        <p:strVal val="visible"/>
                                      </p:to>
                                    </p:set>
                                  </p:childTnLst>
                                </p:cTn>
                              </p:par>
                            </p:childTnLst>
                          </p:cTn>
                        </p:par>
                        <p:par>
                          <p:cTn id="28" fill="hold">
                            <p:stCondLst>
                              <p:cond delay="2400"/>
                            </p:stCondLst>
                            <p:childTnLst>
                              <p:par>
                                <p:cTn id="29" presetID="1" presetClass="entr" presetSubtype="0" fill="hold" grpId="0" nodeType="afterEffect">
                                  <p:stCondLst>
                                    <p:cond delay="200"/>
                                  </p:stCondLst>
                                  <p:childTnLst>
                                    <p:set>
                                      <p:cBhvr>
                                        <p:cTn id="30" dur="1" fill="hold">
                                          <p:stCondLst>
                                            <p:cond delay="0"/>
                                          </p:stCondLst>
                                        </p:cTn>
                                        <p:tgtEl>
                                          <p:spTgt spid="71692"/>
                                        </p:tgtEl>
                                        <p:attrNameLst>
                                          <p:attrName>style.visibility</p:attrName>
                                        </p:attrNameLst>
                                      </p:cBhvr>
                                      <p:to>
                                        <p:strVal val="visible"/>
                                      </p:to>
                                    </p:set>
                                  </p:childTnLst>
                                </p:cTn>
                              </p:par>
                            </p:childTnLst>
                          </p:cTn>
                        </p:par>
                        <p:par>
                          <p:cTn id="31" fill="hold">
                            <p:stCondLst>
                              <p:cond delay="2600"/>
                            </p:stCondLst>
                            <p:childTnLst>
                              <p:par>
                                <p:cTn id="32" presetID="1" presetClass="entr" presetSubtype="0" fill="hold" grpId="0" nodeType="afterEffect">
                                  <p:stCondLst>
                                    <p:cond delay="200"/>
                                  </p:stCondLst>
                                  <p:childTnLst>
                                    <p:set>
                                      <p:cBhvr>
                                        <p:cTn id="33" dur="1" fill="hold">
                                          <p:stCondLst>
                                            <p:cond delay="0"/>
                                          </p:stCondLst>
                                        </p:cTn>
                                        <p:tgtEl>
                                          <p:spTgt spid="71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p:bldP spid="71686" grpId="0" animBg="1"/>
      <p:bldP spid="71687" grpId="0" animBg="1"/>
      <p:bldP spid="71688" grpId="0" animBg="1"/>
      <p:bldP spid="71689" grpId="0" animBg="1"/>
      <p:bldP spid="71690" grpId="0" animBg="1"/>
      <p:bldP spid="71691" grpId="0" animBg="1"/>
      <p:bldP spid="71692" grpId="0" animBg="1"/>
      <p:bldP spid="71693" grpId="0" animBg="1"/>
      <p:bldP spid="716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scan0001"/>
          <p:cNvPicPr>
            <a:picLocks noChangeAspect="1" noChangeArrowheads="1"/>
          </p:cNvPicPr>
          <p:nvPr/>
        </p:nvPicPr>
        <p:blipFill>
          <a:blip r:embed="rId2" cstate="email">
            <a:lum bright="-6000" contrast="4000"/>
          </a:blip>
          <a:srcRect/>
          <a:stretch>
            <a:fillRect/>
          </a:stretch>
        </p:blipFill>
        <p:spPr bwMode="auto">
          <a:xfrm>
            <a:off x="755650" y="333375"/>
            <a:ext cx="7272338" cy="584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oil_landscap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tandard Document" ma:contentTypeID="0x01010045D9F093213E3D498A9C4579DB564B8300BDA1E59EC485374D8EACC895C61E0BBC" ma:contentTypeVersion="80" ma:contentTypeDescription="Standard company document" ma:contentTypeScope="" ma:versionID="a203e4e8f192cf5e347f046d14cbea7c">
  <xsd:schema xmlns:xsd="http://www.w3.org/2001/XMLSchema" xmlns:p="http://schemas.microsoft.com/office/2006/metadata/properties" xmlns:ns2="79338817-504b-4fbf-9884-42ec1ddd79b5" xmlns:ns3="f6c850aa-1778-4d3a-a144-4c7a46708228" xmlns:ns4="ac7b80e8-7076-485e-90db-11bc203aa038" xmlns:ns5="a15f2643-d7ac-4cff-8b8b-94d521370fc3" xmlns:ns6="029a8486-6bb3-4d67-971b-9be76ae38a2f" xmlns:ns7="28c51807-f676-4dea-8938-016236cf08bb" targetNamespace="http://schemas.microsoft.com/office/2006/metadata/properties" ma:root="true" ma:fieldsID="668dfba1ffa6980acde9c74ab8dc8a97" ns2:_="" ns3:_="" ns4:_="" ns5:_="" ns6:_="" ns7:_="">
    <xsd:import namespace="79338817-504b-4fbf-9884-42ec1ddd79b5"/>
    <xsd:import namespace="f6c850aa-1778-4d3a-a144-4c7a46708228"/>
    <xsd:import namespace="ac7b80e8-7076-485e-90db-11bc203aa038"/>
    <xsd:import namespace="a15f2643-d7ac-4cff-8b8b-94d521370fc3"/>
    <xsd:import namespace="029a8486-6bb3-4d67-971b-9be76ae38a2f"/>
    <xsd:import namespace="28c51807-f676-4dea-8938-016236cf08bb"/>
    <xsd:element name="properties">
      <xsd:complexType>
        <xsd:sequence>
          <xsd:element name="documentManagement">
            <xsd:complexType>
              <xsd:all>
                <xsd:element ref="ns2:Record_Type"/>
                <xsd:element ref="ns3:Document_x0020_Type" minOccurs="0"/>
                <xsd:element ref="ns4:Area" minOccurs="0"/>
                <xsd:element ref="ns5:Tags" minOccurs="0"/>
                <xsd:element ref="ns6:Landcare_x0020_Reference" minOccurs="0"/>
                <xsd:element ref="ns4:Financial_x0020_Year" minOccurs="0"/>
                <xsd:element ref="ns7:Review_x0020_Date1" minOccurs="0"/>
                <xsd:element ref="ns4:Live" minOccurs="0"/>
                <xsd:element ref="ns6:Activity"/>
                <xsd:element ref="ns6:Function"/>
              </xsd:all>
            </xsd:complexType>
          </xsd:element>
        </xsd:sequence>
      </xsd:complexType>
    </xsd:element>
  </xsd:schema>
  <xsd:schema xmlns:xsd="http://www.w3.org/2001/XMLSchema" xmlns:dms="http://schemas.microsoft.com/office/2006/documentManagement/types" targetNamespace="79338817-504b-4fbf-9884-42ec1ddd79b5" elementFormDefault="qualified">
    <xsd:import namespace="http://schemas.microsoft.com/office/2006/documentManagement/types"/>
    <xsd:element name="Record_Type" ma:index="9" ma:displayName="Record Type" ma:default="Normal" ma:format="Dropdown" ma:internalName="RecordType" ma:readOnly="false">
      <xsd:simpleType>
        <xsd:restriction base="dms:Choice">
          <xsd:enumeration value="Normal"/>
          <xsd:enumeration value="Housekeeping"/>
          <xsd:enumeration value="Long Term"/>
          <xsd:enumeration value="Superseded"/>
          <xsd:enumeration value="Email"/>
        </xsd:restriction>
      </xsd:simpleType>
    </xsd:element>
  </xsd:schema>
  <xsd:schema xmlns:xsd="http://www.w3.org/2001/XMLSchema" xmlns:dms="http://schemas.microsoft.com/office/2006/documentManagement/types" targetNamespace="f6c850aa-1778-4d3a-a144-4c7a46708228" elementFormDefault="qualified">
    <xsd:import namespace="http://schemas.microsoft.com/office/2006/documentManagement/types"/>
    <xsd:element name="Document_x0020_Type" ma:index="10" nillable="true" ma:displayName="Document Type" ma:default="Document" ma:format="Dropdown" ma:internalName="Document_x0020_Type">
      <xsd:simpleType>
        <xsd:restriction base="dms:Choice">
          <xsd:enumeration value="Agenda"/>
          <xsd:enumeration value="Correspondence"/>
          <xsd:enumeration value="Data"/>
          <xsd:enumeration value="Document"/>
          <xsd:enumeration value="Instructions"/>
          <xsd:enumeration value="Labels"/>
          <xsd:enumeration value="Manual"/>
          <xsd:enumeration value="Minutes"/>
          <xsd:enumeration value="News"/>
          <xsd:enumeration value="Policy"/>
          <xsd:enumeration value="Presentation"/>
          <xsd:enumeration value="Procedure"/>
          <xsd:enumeration value="Proposal"/>
          <xsd:enumeration value="Report"/>
          <xsd:enumeration value="Template"/>
          <xsd:enumeration value="Photo"/>
        </xsd:restriction>
      </xsd:simpleType>
    </xsd:element>
  </xsd:schema>
  <xsd:schema xmlns:xsd="http://www.w3.org/2001/XMLSchema" xmlns:dms="http://schemas.microsoft.com/office/2006/documentManagement/types" targetNamespace="ac7b80e8-7076-485e-90db-11bc203aa038" elementFormDefault="qualified">
    <xsd:import namespace="http://schemas.microsoft.com/office/2006/documentManagement/types"/>
    <xsd:element name="Area" ma:index="11" nillable="true" ma:displayName="Area" ma:list="{47987436-AA42-472D-B7C2-C3CC71D54E5B}" ma:internalName="Area" ma:showField="Title">
      <xsd:complexType>
        <xsd:complexContent>
          <xsd:extension base="dms:MultiChoiceLookup">
            <xsd:sequence>
              <xsd:element name="Value" type="dms:Lookup" maxOccurs="unbounded" minOccurs="0" nillable="true"/>
            </xsd:sequence>
          </xsd:extension>
        </xsd:complexContent>
      </xsd:complexType>
    </xsd:element>
    <xsd:element name="Financial_x0020_Year" ma:index="14" nillable="true" ma:displayName="Financial Year" ma:format="Dropdown" ma:internalName="Financial_x0020_Year">
      <xsd:simpleType>
        <xsd:restriction base="dms:Choice">
          <xsd:enumeration value="0506"/>
          <xsd:enumeration value="0607"/>
          <xsd:enumeration value="0708"/>
          <xsd:enumeration value="0809"/>
          <xsd:enumeration value="0910"/>
          <xsd:enumeration value="1011"/>
          <xsd:enumeration value="1112"/>
        </xsd:restriction>
      </xsd:simpleType>
    </xsd:element>
    <xsd:element name="Live" ma:index="16" nillable="true" ma:displayName="Live" ma:default="1" ma:internalName="Live">
      <xsd:simpleType>
        <xsd:restriction base="dms:Boolean"/>
      </xsd:simpleType>
    </xsd:element>
  </xsd:schema>
  <xsd:schema xmlns:xsd="http://www.w3.org/2001/XMLSchema" xmlns:dms="http://schemas.microsoft.com/office/2006/documentManagement/types" targetNamespace="a15f2643-d7ac-4cff-8b8b-94d521370fc3" elementFormDefault="qualified">
    <xsd:import namespace="http://schemas.microsoft.com/office/2006/documentManagement/types"/>
    <xsd:element name="Tags" ma:index="12" nillable="true" ma:displayName="Tags" ma:list="{9EE417A2-B70C-4C6C-917C-CE4258FFCAB5}" ma:internalName="Tags"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dms="http://schemas.microsoft.com/office/2006/documentManagement/types" targetNamespace="029a8486-6bb3-4d67-971b-9be76ae38a2f" elementFormDefault="qualified">
    <xsd:import namespace="http://schemas.microsoft.com/office/2006/documentManagement/types"/>
    <xsd:element name="Landcare_x0020_Reference" ma:index="13" nillable="true" ma:displayName="Reference" ma:default="" ma:internalName="Landcare_x0020_Reference">
      <xsd:simpleType>
        <xsd:restriction base="dms:Text">
          <xsd:maxLength value="255"/>
        </xsd:restriction>
      </xsd:simpleType>
    </xsd:element>
    <xsd:element name="Activity" ma:index="17" ma:displayName="Activity" ma:default="Projects" ma:format="RadioButtons" ma:hidden="true" ma:internalName="Activity" ma:readOnly="false">
      <xsd:simpleType>
        <xsd:restriction base="dms:Choice">
          <xsd:enumeration value="Projects"/>
        </xsd:restriction>
      </xsd:simpleType>
    </xsd:element>
    <xsd:element name="Function" ma:index="18" ma:displayName="Function" ma:default="Delivering Products and Services" ma:format="RadioButtons" ma:hidden="true" ma:internalName="Function" ma:readOnly="false">
      <xsd:simpleType>
        <xsd:restriction base="dms:Choice">
          <xsd:enumeration value="Delivering Products and Services"/>
        </xsd:restriction>
      </xsd:simpleType>
    </xsd:element>
  </xsd:schema>
  <xsd:schema xmlns:xsd="http://www.w3.org/2001/XMLSchema" xmlns:dms="http://schemas.microsoft.com/office/2006/documentManagement/types" targetNamespace="28c51807-f676-4dea-8938-016236cf08bb" elementFormDefault="qualified">
    <xsd:import namespace="http://schemas.microsoft.com/office/2006/documentManagement/types"/>
    <xsd:element name="Review_x0020_Date1" ma:index="15" nillable="true" ma:displayName="Review Date" ma:format="DateOnly" ma:internalName="Review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ive xmlns="ac7b80e8-7076-485e-90db-11bc203aa038">true</Live>
    <Area xmlns="ac7b80e8-7076-485e-90db-11bc203aa038"/>
    <Record_Type xmlns="79338817-504b-4fbf-9884-42ec1ddd79b5">Normal</Record_Type>
    <Document_x0020_Type xmlns="f6c850aa-1778-4d3a-a144-4c7a46708228">Presentation</Document_x0020_Type>
    <Landcare_x0020_Reference xmlns="029a8486-6bb3-4d67-971b-9be76ae38a2f" xsi:nil="true"/>
    <Financial_x0020_Year xmlns="ac7b80e8-7076-485e-90db-11bc203aa038" xsi:nil="true"/>
    <Tags xmlns="a15f2643-d7ac-4cff-8b8b-94d521370fc3">
      <Value>7</Value>
      <Value>1</Value>
      <Value>4</Value>
    </Tags>
    <Activity xmlns="029a8486-6bb3-4d67-971b-9be76ae38a2f">Projects</Activity>
    <Function xmlns="029a8486-6bb3-4d67-971b-9be76ae38a2f">Delivering Products and Services</Function>
    <Review_x0020_Date1 xmlns="28c51807-f676-4dea-8938-016236cf08bb" xsi:nil="true"/>
  </documentManagement>
</p:properties>
</file>

<file path=customXml/itemProps1.xml><?xml version="1.0" encoding="utf-8"?>
<ds:datastoreItem xmlns:ds="http://schemas.openxmlformats.org/officeDocument/2006/customXml" ds:itemID="{936616AC-0EAA-4B1F-9300-7AF9CFE9E7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38817-504b-4fbf-9884-42ec1ddd79b5"/>
    <ds:schemaRef ds:uri="f6c850aa-1778-4d3a-a144-4c7a46708228"/>
    <ds:schemaRef ds:uri="ac7b80e8-7076-485e-90db-11bc203aa038"/>
    <ds:schemaRef ds:uri="a15f2643-d7ac-4cff-8b8b-94d521370fc3"/>
    <ds:schemaRef ds:uri="029a8486-6bb3-4d67-971b-9be76ae38a2f"/>
    <ds:schemaRef ds:uri="28c51807-f676-4dea-8938-016236cf08b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BC31D15-2865-456E-BE76-A6322F9FB0DC}">
  <ds:schemaRefs>
    <ds:schemaRef ds:uri="http://schemas.microsoft.com/sharepoint/v3/contenttype/forms"/>
  </ds:schemaRefs>
</ds:datastoreItem>
</file>

<file path=customXml/itemProps3.xml><?xml version="1.0" encoding="utf-8"?>
<ds:datastoreItem xmlns:ds="http://schemas.openxmlformats.org/officeDocument/2006/customXml" ds:itemID="{44E63BB8-C6E5-44B4-B16B-769EC839872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79338817-504b-4fbf-9884-42ec1ddd79b5"/>
    <ds:schemaRef ds:uri="f6c850aa-1778-4d3a-a144-4c7a46708228"/>
    <ds:schemaRef ds:uri="ac7b80e8-7076-485e-90db-11bc203aa038"/>
    <ds:schemaRef ds:uri="a15f2643-d7ac-4cff-8b8b-94d521370fc3"/>
    <ds:schemaRef ds:uri="029a8486-6bb3-4d67-971b-9be76ae38a2f"/>
    <ds:schemaRef ds:uri="28c51807-f676-4dea-8938-016236cf08bb"/>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soil_landscape</Template>
  <TotalTime>1666</TotalTime>
  <Words>1894</Words>
  <Application>Microsoft Office PowerPoint</Application>
  <PresentationFormat>On-screen Show (4:3)</PresentationFormat>
  <Paragraphs>249</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soil_landscape</vt:lpstr>
      <vt:lpstr>The low down and dirty of what introducing dung beetles can do for  New Zealand  </vt:lpstr>
      <vt:lpstr>Slide 2</vt:lpstr>
      <vt:lpstr>Slide 3</vt:lpstr>
      <vt:lpstr>Three ‘types of dung beetle’</vt:lpstr>
      <vt:lpstr>Slide 5</vt:lpstr>
      <vt:lpstr>Slide 6</vt:lpstr>
      <vt:lpstr>Slide 7</vt:lpstr>
      <vt:lpstr>Slide 8</vt:lpstr>
      <vt:lpstr>Slide 9</vt:lpstr>
      <vt:lpstr>Slide 10</vt:lpstr>
      <vt:lpstr>Slide 11</vt:lpstr>
      <vt:lpstr>What dung beetles do we already have in NZ?</vt:lpstr>
      <vt:lpstr>Slide 13</vt:lpstr>
      <vt:lpstr>Slide 14</vt:lpstr>
      <vt:lpstr> Exotic pastoral dung beetles already in NZ</vt:lpstr>
      <vt:lpstr> Exotic pastoral dung beetles already in NZ</vt:lpstr>
      <vt:lpstr>Why do we want to introduce dung beetles? </vt:lpstr>
      <vt:lpstr>Slide 18</vt:lpstr>
      <vt:lpstr>Slide 19</vt:lpstr>
      <vt:lpstr>Slide 20</vt:lpstr>
      <vt:lpstr>Slide 21</vt:lpstr>
      <vt:lpstr>Slide 22</vt:lpstr>
      <vt:lpstr>ERMA process</vt:lpstr>
      <vt:lpstr>ERMA process</vt:lpstr>
      <vt:lpstr>  ERMA granted permission  for  importation and full unconditional release of 11species of dung beetle for use in NZ pastureland</vt:lpstr>
      <vt:lpstr>Slide 26</vt:lpstr>
      <vt:lpstr>Slide 27</vt:lpstr>
      <vt:lpstr>Who is introducing dung beetles to NZ? </vt:lpstr>
      <vt:lpstr>Slide 29</vt:lpstr>
      <vt:lpstr>Slide 30</vt:lpstr>
      <vt:lpstr>  Exotic species approved for release</vt:lpstr>
      <vt:lpstr>Slide 32</vt:lpstr>
      <vt:lpstr>Slide 33</vt:lpstr>
    </vt:vector>
  </TitlesOfParts>
  <Company>Landcare Research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low down and dirty of what introducing dung beetles can do for NZ</dc:title>
  <dc:creator>Lcruser</dc:creator>
  <dc:description>Room 1 - 13:50  Shaun Forgie</dc:description>
  <cp:lastModifiedBy>Kerry Barton</cp:lastModifiedBy>
  <cp:revision>148</cp:revision>
  <dcterms:created xsi:type="dcterms:W3CDTF">2010-07-13T00:58:53Z</dcterms:created>
  <dcterms:modified xsi:type="dcterms:W3CDTF">2011-06-23T01:18:15Z</dcterms:modified>
  <cp:contentType>Standard Document</cp:contentType>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0x01010045D9F093213E3D498A9C4579DB564B8300BDA1E59EC485374D8EACC895C61E0BBC</vt:lpwstr>
  </property>
  <property fmtid="{D5CDD505-2E9C-101B-9397-08002B2CF9AE}" pid="3" name="NXPowerLiteLastOptimized">
    <vt:lpwstr>1273067</vt:lpwstr>
  </property>
  <property fmtid="{D5CDD505-2E9C-101B-9397-08002B2CF9AE}" pid="4" name="NXPowerLiteVersion">
    <vt:lpwstr>D3.7.2</vt:lpwstr>
  </property>
  <property fmtid="{D5CDD505-2E9C-101B-9397-08002B2CF9AE}" pid="5" name="Order">
    <vt:r8>9900</vt:r8>
  </property>
  <property fmtid="{D5CDD505-2E9C-101B-9397-08002B2CF9AE}" pid="6" name="_MarkAsFinal">
    <vt:bool>true</vt:bool>
  </property>
</Properties>
</file>